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Arial Black" panose="020B0A04020102020204" pitchFamily="34" charset="0"/>
      <p:regular r:id="rId33"/>
      <p:bold r:id="rId34"/>
    </p:embeddedFont>
    <p:embeddedFont>
      <p:font typeface="Calibri" panose="020F0502020204030204" pitchFamily="34" charset="0"/>
      <p:regular r:id="rId35"/>
      <p:bold r:id="rId36"/>
      <p:italic r:id="rId37"/>
      <p:boldItalic r:id="rId38"/>
    </p:embeddedFont>
    <p:embeddedFont>
      <p:font typeface="Roboto" panose="02000000000000000000" pitchFamily="2" charset="0"/>
      <p:regular r:id="rId39"/>
      <p:bold r:id="rId40"/>
      <p:italic r:id="rId41"/>
      <p:boldItalic r:id="rId42"/>
    </p:embeddedFont>
    <p:embeddedFont>
      <p:font typeface="Times" panose="02020603050405020304" pitchFamily="18"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3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clean up and add schools</a:t>
            </a:r>
            <a:endParaRPr/>
          </a:p>
        </p:txBody>
      </p:sp>
      <p:sp>
        <p:nvSpPr>
          <p:cNvPr id="186" name="Google Shape;18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cda7474b9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3cda7474b9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3cda7474b9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ce2ecfc9c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3ce2ecfc9c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Key Metric:</a:t>
            </a:r>
            <a:r>
              <a:rPr lang="en-US" sz="1100">
                <a:latin typeface="Arial"/>
                <a:ea typeface="Arial"/>
                <a:cs typeface="Arial"/>
                <a:sym typeface="Arial"/>
              </a:rPr>
              <a:t> Transitioning from the current Dodge Hall setup to a purpose-built facility can reduce IT-related energy consumption by an estimated </a:t>
            </a:r>
            <a:r>
              <a:rPr lang="en-US" sz="1100" b="1">
                <a:latin typeface="Arial"/>
                <a:ea typeface="Arial"/>
                <a:cs typeface="Arial"/>
                <a:sym typeface="Arial"/>
              </a:rPr>
              <a:t>30–40%</a:t>
            </a:r>
            <a:r>
              <a:rPr lang="en-US" sz="1100">
                <a:latin typeface="Arial"/>
                <a:ea typeface="Arial"/>
                <a:cs typeface="Arial"/>
                <a:sym typeface="Arial"/>
              </a:rPr>
              <a:t> through improved PUE (Power Usage Effectiveness).</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35" name="Google Shape;235;g3ce2ecfc9c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Shared Governance Committees and University Leadership Committees</a:t>
            </a:r>
            <a:endParaRPr/>
          </a:p>
        </p:txBody>
      </p:sp>
      <p:sp>
        <p:nvSpPr>
          <p:cNvPr id="300" name="Google Shape;30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Additional campus engagement</a:t>
            </a:r>
            <a:endParaRPr/>
          </a:p>
        </p:txBody>
      </p:sp>
      <p:sp>
        <p:nvSpPr>
          <p:cNvPr id="306" name="Google Shape;30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NOTES FROM Q&amp;A Session with SBRC</a:t>
            </a:r>
            <a:endParaRPr/>
          </a:p>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endParaRPr/>
          </a:p>
        </p:txBody>
      </p:sp>
      <p:sp>
        <p:nvSpPr>
          <p:cNvPr id="312" name="Google Shape;31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omit text</a:t>
            </a:r>
            <a:endParaRPr/>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a:p>
        </p:txBody>
      </p:sp>
      <p:sp>
        <p:nvSpPr>
          <p:cNvPr id="151" name="Google Shape;151;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18236" y="2515394"/>
            <a:ext cx="7587857" cy="1325563"/>
          </a:xfrm>
          <a:prstGeom prst="rect">
            <a:avLst/>
          </a:prstGeom>
          <a:noFill/>
          <a:ln>
            <a:noFill/>
          </a:ln>
        </p:spPr>
        <p:txBody>
          <a:bodyPr spcFirstLastPara="1" wrap="square" lIns="91425" tIns="45700" rIns="365750" bIns="45700" anchor="ctr" anchorCtr="0">
            <a:noAutofit/>
          </a:bodyPr>
          <a:lstStyle>
            <a:lvl1pPr marR="0" lvl="0" algn="r">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2"/>
          <p:cNvPicPr preferRelativeResize="0"/>
          <p:nvPr/>
        </p:nvPicPr>
        <p:blipFill rotWithShape="1">
          <a:blip r:embed="rId2">
            <a:alphaModFix/>
          </a:blip>
          <a:srcRect/>
          <a:stretch/>
        </p:blipFill>
        <p:spPr>
          <a:xfrm>
            <a:off x="8426057" y="0"/>
            <a:ext cx="3781985" cy="6858000"/>
          </a:xfrm>
          <a:prstGeom prst="rect">
            <a:avLst/>
          </a:prstGeom>
          <a:noFill/>
          <a:ln>
            <a:noFill/>
          </a:ln>
        </p:spPr>
      </p:pic>
      <p:sp>
        <p:nvSpPr>
          <p:cNvPr id="21" name="Google Shape;21;p2"/>
          <p:cNvSpPr/>
          <p:nvPr/>
        </p:nvSpPr>
        <p:spPr>
          <a:xfrm>
            <a:off x="0" y="0"/>
            <a:ext cx="12192000" cy="6858000"/>
          </a:xfrm>
          <a:prstGeom prst="rect">
            <a:avLst/>
          </a:prstGeom>
          <a:noFill/>
          <a:ln w="76200" cap="flat" cmpd="sng">
            <a:solidFill>
              <a:srgbClr val="B486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 name="Google Shape;22;p2"/>
          <p:cNvPicPr preferRelativeResize="0"/>
          <p:nvPr/>
        </p:nvPicPr>
        <p:blipFill rotWithShape="1">
          <a:blip r:embed="rId3">
            <a:alphaModFix/>
          </a:blip>
          <a:srcRect/>
          <a:stretch/>
        </p:blipFill>
        <p:spPr>
          <a:xfrm>
            <a:off x="283947" y="5859241"/>
            <a:ext cx="2063416" cy="86223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7" name="Google Shape;87;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1094232" y="948627"/>
            <a:ext cx="9144000" cy="1538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200"/>
              <a:buFont typeface="Arial Black"/>
              <a:buNone/>
              <a:defRPr sz="4200" cap="none">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subTitle" idx="1"/>
          </p:nvPr>
        </p:nvSpPr>
        <p:spPr>
          <a:xfrm>
            <a:off x="1094232" y="2487168"/>
            <a:ext cx="9144000" cy="576000"/>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accent1"/>
              </a:buClr>
              <a:buSzPts val="3000"/>
              <a:buNone/>
              <a:defRPr sz="3000" b="1" i="0">
                <a:solidFill>
                  <a:schemeClr val="accen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32084" y="48126"/>
            <a:ext cx="12079705" cy="1325563"/>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lvl1pPr marR="0" lvl="0" algn="l">
              <a:lnSpc>
                <a:spcPct val="9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 name="Google Shape;2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95300" algn="l">
              <a:lnSpc>
                <a:spcPct val="90000"/>
              </a:lnSpc>
              <a:spcBef>
                <a:spcPts val="1000"/>
              </a:spcBef>
              <a:spcAft>
                <a:spcPts val="0"/>
              </a:spcAft>
              <a:buClr>
                <a:schemeClr val="dk1"/>
              </a:buClr>
              <a:buSzPts val="4200"/>
              <a:buFont typeface="Arial"/>
              <a:buChar char="•"/>
              <a:defRPr sz="4200" b="0" i="0" u="none" strike="noStrike" cap="none">
                <a:solidFill>
                  <a:schemeClr val="dk1"/>
                </a:solidFill>
                <a:latin typeface="Arial"/>
                <a:ea typeface="Arial"/>
                <a:cs typeface="Arial"/>
                <a:sym typeface="Arial"/>
              </a:defRPr>
            </a:lvl1pPr>
            <a:lvl2pPr marL="914400" marR="0" lvl="1" indent="-469900" algn="l">
              <a:lnSpc>
                <a:spcPct val="90000"/>
              </a:lnSpc>
              <a:spcBef>
                <a:spcPts val="50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2pPr>
            <a:lvl3pPr marL="1371600" marR="0" lvl="2" indent="-444500" algn="l">
              <a:lnSpc>
                <a:spcPct val="90000"/>
              </a:lnSpc>
              <a:spcBef>
                <a:spcPts val="50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3pPr>
            <a:lvl4pPr marL="1828800" marR="0" lvl="3"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E8C58F"/>
        </a:solidFill>
        <a:effectLst/>
      </p:bgPr>
    </p:bg>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545432" y="2582779"/>
            <a:ext cx="7607968" cy="1979696"/>
          </a:xfrm>
          <a:prstGeom prst="rect">
            <a:avLst/>
          </a:prstGeom>
          <a:solidFill>
            <a:schemeClr val="lt2"/>
          </a:solidFill>
          <a:ln w="76200" cap="flat" cmpd="sng">
            <a:solidFill>
              <a:srgbClr val="B4863E"/>
            </a:solidFill>
            <a:prstDash val="solid"/>
            <a:round/>
            <a:headEnd type="none" w="sm" len="sm"/>
            <a:tailEnd type="none" w="sm" len="sm"/>
          </a:ln>
        </p:spPr>
        <p:txBody>
          <a:bodyPr spcFirstLastPara="1" wrap="square" lIns="91425" tIns="45700" rIns="274300" bIns="45700" anchor="ctr" anchorCtr="0">
            <a:noAutofit/>
          </a:bodyPr>
          <a:lstStyle>
            <a:lvl1pPr marR="0" lvl="0" algn="r">
              <a:lnSpc>
                <a:spcPct val="9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0" name="Google Shape;40;p5"/>
          <p:cNvSpPr txBox="1">
            <a:spLocks noGrp="1"/>
          </p:cNvSpPr>
          <p:nvPr>
            <p:ph type="body" idx="1"/>
          </p:nvPr>
        </p:nvSpPr>
        <p:spPr>
          <a:xfrm>
            <a:off x="8153399" y="2582779"/>
            <a:ext cx="3332747" cy="1979696"/>
          </a:xfrm>
          <a:prstGeom prst="rect">
            <a:avLst/>
          </a:prstGeom>
          <a:solidFill>
            <a:schemeClr val="lt1"/>
          </a:solidFill>
          <a:ln w="76200" cap="flat" cmpd="sng">
            <a:solidFill>
              <a:srgbClr val="B4863E"/>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dk1"/>
              </a:buClr>
              <a:buSzPts val="3200"/>
              <a:buFont typeface="Arial"/>
              <a:buNone/>
              <a:defRPr sz="3200" b="0" i="1" u="none" strike="noStrike" cap="none">
                <a:solidFill>
                  <a:schemeClr val="dk1"/>
                </a:solidFill>
                <a:latin typeface="Times"/>
                <a:ea typeface="Times"/>
                <a:cs typeface="Times"/>
                <a:sym typeface="Times"/>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1" name="Google Shape;4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rgbClr val="595959"/>
        </a:solidFill>
        <a:effectLst/>
      </p:bgPr>
    </p:bg>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838200" y="365126"/>
            <a:ext cx="10515600" cy="982412"/>
          </a:xfrm>
          <a:prstGeom prst="rect">
            <a:avLst/>
          </a:prstGeom>
          <a:solidFill>
            <a:schemeClr val="lt1"/>
          </a:solidFill>
          <a:ln w="76200" cap="flat" cmpd="sng">
            <a:solidFill>
              <a:srgbClr val="B4863E"/>
            </a:solidFill>
            <a:prstDash val="solid"/>
            <a:round/>
            <a:headEnd type="none" w="sm" len="sm"/>
            <a:tailEnd type="none" w="sm" len="sm"/>
          </a:ln>
        </p:spPr>
        <p:txBody>
          <a:bodyPr spcFirstLastPara="1" wrap="square" lIns="274300" tIns="45700" rIns="274300" bIns="45700" anchor="ctr" anchorCtr="0">
            <a:noAutofit/>
          </a:bodyPr>
          <a:lstStyle>
            <a:lvl1pPr marR="0" lvl="0" algn="l">
              <a:lnSpc>
                <a:spcPct val="90000"/>
              </a:lnSpc>
              <a:spcBef>
                <a:spcPts val="0"/>
              </a:spcBef>
              <a:spcAft>
                <a:spcPts val="0"/>
              </a:spcAft>
              <a:buClr>
                <a:srgbClr val="B4863E"/>
              </a:buClr>
              <a:buSzPts val="4400"/>
              <a:buFont typeface="Arial"/>
              <a:buNone/>
              <a:defRPr sz="4400" b="1" i="0" u="none" strike="noStrike" cap="none">
                <a:solidFill>
                  <a:srgbClr val="B4863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6" name="Google Shape;46;p6"/>
          <p:cNvSpPr txBox="1">
            <a:spLocks noGrp="1"/>
          </p:cNvSpPr>
          <p:nvPr>
            <p:ph type="body" idx="1"/>
          </p:nvPr>
        </p:nvSpPr>
        <p:spPr>
          <a:xfrm>
            <a:off x="838200" y="1620253"/>
            <a:ext cx="5181600" cy="4556710"/>
          </a:xfrm>
          <a:prstGeom prst="rect">
            <a:avLst/>
          </a:prstGeom>
          <a:solidFill>
            <a:schemeClr val="lt1"/>
          </a:solidFill>
          <a:ln w="76200" cap="flat" cmpd="sng">
            <a:solidFill>
              <a:srgbClr val="B4863E"/>
            </a:solidFill>
            <a:prstDash val="solid"/>
            <a:round/>
            <a:headEnd type="none" w="sm" len="sm"/>
            <a:tailEnd type="none" w="sm" len="sm"/>
          </a:ln>
        </p:spPr>
        <p:txBody>
          <a:bodyPr spcFirstLastPara="1" wrap="square" lIns="182875" tIns="182875" rIns="182875" bIns="182875" anchor="t" anchorCtr="0">
            <a:noAutofit/>
          </a:bodyPr>
          <a:lstStyle>
            <a:lvl1pPr marL="457200" marR="0" lvl="0" indent="-495300" algn="l">
              <a:lnSpc>
                <a:spcPct val="90000"/>
              </a:lnSpc>
              <a:spcBef>
                <a:spcPts val="1000"/>
              </a:spcBef>
              <a:spcAft>
                <a:spcPts val="0"/>
              </a:spcAft>
              <a:buClr>
                <a:schemeClr val="dk1"/>
              </a:buClr>
              <a:buSzPts val="4200"/>
              <a:buFont typeface="Arial"/>
              <a:buChar char="•"/>
              <a:defRPr sz="4200" b="0" i="0" u="none" strike="noStrike" cap="none">
                <a:solidFill>
                  <a:schemeClr val="dk1"/>
                </a:solidFill>
                <a:latin typeface="Arial"/>
                <a:ea typeface="Arial"/>
                <a:cs typeface="Arial"/>
                <a:sym typeface="Arial"/>
              </a:defRPr>
            </a:lvl1pPr>
            <a:lvl2pPr marL="914400" marR="0" lvl="1" indent="-469900" algn="l">
              <a:lnSpc>
                <a:spcPct val="90000"/>
              </a:lnSpc>
              <a:spcBef>
                <a:spcPts val="50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2pPr>
            <a:lvl3pPr marL="1371600" marR="0" lvl="2" indent="-444500" algn="l">
              <a:lnSpc>
                <a:spcPct val="90000"/>
              </a:lnSpc>
              <a:spcBef>
                <a:spcPts val="50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3pPr>
            <a:lvl4pPr marL="1828800" marR="0" lvl="3"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2"/>
          </p:nvPr>
        </p:nvSpPr>
        <p:spPr>
          <a:xfrm>
            <a:off x="6172200" y="1620253"/>
            <a:ext cx="5181600" cy="4556710"/>
          </a:xfrm>
          <a:prstGeom prst="rect">
            <a:avLst/>
          </a:prstGeom>
          <a:solidFill>
            <a:schemeClr val="lt1"/>
          </a:solidFill>
          <a:ln w="76200" cap="flat" cmpd="sng">
            <a:solidFill>
              <a:srgbClr val="B4863E"/>
            </a:solidFill>
            <a:prstDash val="solid"/>
            <a:round/>
            <a:headEnd type="none" w="sm" len="sm"/>
            <a:tailEnd type="none" w="sm" len="sm"/>
          </a:ln>
        </p:spPr>
        <p:txBody>
          <a:bodyPr spcFirstLastPara="1" wrap="square" lIns="182875" tIns="182875" rIns="182875" bIns="182875" anchor="t" anchorCtr="0">
            <a:noAutofit/>
          </a:bodyPr>
          <a:lstStyle>
            <a:lvl1pPr marL="457200" marR="0" lvl="0" indent="-495300" algn="l">
              <a:lnSpc>
                <a:spcPct val="90000"/>
              </a:lnSpc>
              <a:spcBef>
                <a:spcPts val="1000"/>
              </a:spcBef>
              <a:spcAft>
                <a:spcPts val="0"/>
              </a:spcAft>
              <a:buClr>
                <a:schemeClr val="dk1"/>
              </a:buClr>
              <a:buSzPts val="4200"/>
              <a:buFont typeface="Arial"/>
              <a:buChar char="•"/>
              <a:defRPr sz="4200" b="0" i="0" u="none" strike="noStrike" cap="none">
                <a:solidFill>
                  <a:schemeClr val="dk1"/>
                </a:solidFill>
                <a:latin typeface="Arial"/>
                <a:ea typeface="Arial"/>
                <a:cs typeface="Arial"/>
                <a:sym typeface="Arial"/>
              </a:defRPr>
            </a:lvl1pPr>
            <a:lvl2pPr marL="914400" marR="0" lvl="1" indent="-469900" algn="l">
              <a:lnSpc>
                <a:spcPct val="90000"/>
              </a:lnSpc>
              <a:spcBef>
                <a:spcPts val="50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2pPr>
            <a:lvl3pPr marL="1371600" marR="0" lvl="2" indent="-431800" algn="l">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1"/>
        <p:cNvGrpSpPr/>
        <p:nvPr/>
      </p:nvGrpSpPr>
      <p:grpSpPr>
        <a:xfrm>
          <a:off x="0" y="0"/>
          <a:ext cx="0" cy="0"/>
          <a:chOff x="0" y="0"/>
          <a:chExt cx="0" cy="0"/>
        </a:xfrm>
      </p:grpSpPr>
      <p:sp>
        <p:nvSpPr>
          <p:cNvPr id="52" name="Google Shape;52;p7"/>
          <p:cNvSpPr txBox="1">
            <a:spLocks noGrp="1"/>
          </p:cNvSpPr>
          <p:nvPr>
            <p:ph type="ctrTitle"/>
          </p:nvPr>
        </p:nvSpPr>
        <p:spPr>
          <a:xfrm>
            <a:off x="838200" y="2647503"/>
            <a:ext cx="6902302" cy="1564205"/>
          </a:xfrm>
          <a:prstGeom prst="rect">
            <a:avLst/>
          </a:prstGeom>
          <a:noFill/>
          <a:ln w="57150" cap="flat" cmpd="sng">
            <a:solidFill>
              <a:srgbClr val="B4863E"/>
            </a:solidFill>
            <a:prstDash val="solid"/>
            <a:round/>
            <a:headEnd type="none" w="sm" len="sm"/>
            <a:tailEnd type="none" w="sm" len="sm"/>
          </a:ln>
        </p:spPr>
        <p:txBody>
          <a:bodyPr spcFirstLastPara="1" wrap="square" lIns="91425" tIns="45700" rIns="91425" bIns="45700" anchor="ctr" anchorCtr="0">
            <a:noAutofit/>
          </a:bodyPr>
          <a:lstStyle>
            <a:lvl1pPr marR="0" lvl="0" algn="r">
              <a:lnSpc>
                <a:spcPct val="9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3" name="Google Shape;5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7"/>
          <p:cNvSpPr/>
          <p:nvPr/>
        </p:nvSpPr>
        <p:spPr>
          <a:xfrm>
            <a:off x="0" y="0"/>
            <a:ext cx="12192000" cy="6858000"/>
          </a:xfrm>
          <a:prstGeom prst="rect">
            <a:avLst/>
          </a:prstGeom>
          <a:noFill/>
          <a:ln w="5080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7"/>
          <p:cNvSpPr/>
          <p:nvPr/>
        </p:nvSpPr>
        <p:spPr>
          <a:xfrm>
            <a:off x="152400" y="152400"/>
            <a:ext cx="11863137" cy="6521116"/>
          </a:xfrm>
          <a:prstGeom prst="rect">
            <a:avLst/>
          </a:prstGeom>
          <a:noFill/>
          <a:ln w="508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 name="Google Shape;58;p7"/>
          <p:cNvPicPr preferRelativeResize="0"/>
          <p:nvPr/>
        </p:nvPicPr>
        <p:blipFill rotWithShape="1">
          <a:blip r:embed="rId2">
            <a:alphaModFix/>
          </a:blip>
          <a:srcRect/>
          <a:stretch/>
        </p:blipFill>
        <p:spPr>
          <a:xfrm>
            <a:off x="5064292" y="5417916"/>
            <a:ext cx="2063416" cy="862234"/>
          </a:xfrm>
          <a:prstGeom prst="rect">
            <a:avLst/>
          </a:prstGeom>
          <a:noFill/>
          <a:ln>
            <a:noFill/>
          </a:ln>
        </p:spPr>
      </p:pic>
      <p:sp>
        <p:nvSpPr>
          <p:cNvPr id="59" name="Google Shape;59;p7"/>
          <p:cNvSpPr/>
          <p:nvPr/>
        </p:nvSpPr>
        <p:spPr>
          <a:xfrm>
            <a:off x="7751135" y="2658137"/>
            <a:ext cx="3848986" cy="1553572"/>
          </a:xfrm>
          <a:prstGeom prst="rect">
            <a:avLst/>
          </a:prstGeom>
          <a:solidFill>
            <a:srgbClr val="F6E5B4"/>
          </a:solidFill>
          <a:ln w="38100" cap="flat" cmpd="sng">
            <a:solidFill>
              <a:srgbClr val="B4863E"/>
            </a:solidFill>
            <a:prstDash val="solid"/>
            <a:miter lim="800000"/>
            <a:headEnd type="none" w="sm" len="sm"/>
            <a:tailEnd type="none" w="sm" len="sm"/>
          </a:ln>
        </p:spPr>
        <p:txBody>
          <a:bodyPr spcFirstLastPara="1" wrap="square" lIns="91425" tIns="45700" rIns="91425" bIns="45700" anchor="ctr" anchorCtr="0">
            <a:noAutofit/>
          </a:bodyPr>
          <a:lstStyle/>
          <a:p>
            <a:pPr marL="457200" marR="0" lvl="1" indent="0" algn="l" rtl="0">
              <a:lnSpc>
                <a:spcPct val="100000"/>
              </a:lnSpc>
              <a:spcBef>
                <a:spcPts val="0"/>
              </a:spcBef>
              <a:spcAft>
                <a:spcPts val="0"/>
              </a:spcAft>
              <a:buClr>
                <a:srgbClr val="000000"/>
              </a:buClr>
              <a:buSzPts val="3200"/>
              <a:buFont typeface="Arial"/>
              <a:buNone/>
            </a:pPr>
            <a:r>
              <a:rPr lang="en-US" sz="3200" b="0" i="1" u="none" strike="noStrike" cap="none">
                <a:solidFill>
                  <a:schemeClr val="dk1"/>
                </a:solidFill>
                <a:latin typeface="Times"/>
                <a:ea typeface="Times"/>
                <a:cs typeface="Times"/>
                <a:sym typeface="Times"/>
              </a:rPr>
              <a:t>Subtitle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rgbClr val="DBDBDB"/>
        </a:solidFill>
        <a:effectLst/>
      </p:bgPr>
    </p:bg>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839788" y="224590"/>
            <a:ext cx="10514012" cy="807286"/>
          </a:xfrm>
          <a:prstGeom prst="rect">
            <a:avLst/>
          </a:prstGeom>
          <a:solidFill>
            <a:schemeClr val="lt1"/>
          </a:solidFill>
          <a:ln w="38100" cap="flat" cmpd="sng">
            <a:solidFill>
              <a:srgbClr val="B4863E"/>
            </a:solidFill>
            <a:prstDash val="solid"/>
            <a:round/>
            <a:headEnd type="none" w="sm" len="sm"/>
            <a:tailEnd type="none" w="sm" len="sm"/>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8"/>
          <p:cNvSpPr>
            <a:spLocks noGrp="1"/>
          </p:cNvSpPr>
          <p:nvPr>
            <p:ph type="pic" idx="2"/>
          </p:nvPr>
        </p:nvSpPr>
        <p:spPr>
          <a:xfrm>
            <a:off x="838200" y="1070063"/>
            <a:ext cx="10515600" cy="4779204"/>
          </a:xfrm>
          <a:prstGeom prst="rect">
            <a:avLst/>
          </a:prstGeom>
          <a:noFill/>
          <a:ln w="38100" cap="flat" cmpd="sng">
            <a:solidFill>
              <a:srgbClr val="B4863E"/>
            </a:solidFill>
            <a:prstDash val="solid"/>
            <a:round/>
            <a:headEnd type="none" w="sm" len="sm"/>
            <a:tailEnd type="none" w="sm" len="sm"/>
          </a:ln>
        </p:spPr>
      </p:sp>
      <p:sp>
        <p:nvSpPr>
          <p:cNvPr id="63" name="Google Shape;63;p8"/>
          <p:cNvSpPr txBox="1">
            <a:spLocks noGrp="1"/>
          </p:cNvSpPr>
          <p:nvPr>
            <p:ph type="body" idx="1"/>
          </p:nvPr>
        </p:nvSpPr>
        <p:spPr>
          <a:xfrm>
            <a:off x="839788" y="5887453"/>
            <a:ext cx="10514012" cy="430710"/>
          </a:xfrm>
          <a:prstGeom prst="rect">
            <a:avLst/>
          </a:prstGeom>
          <a:solidFill>
            <a:schemeClr val="lt1"/>
          </a:solidFill>
          <a:ln w="38100" cap="flat" cmpd="sng">
            <a:solidFill>
              <a:srgbClr val="B4863E"/>
            </a:solidFill>
            <a:prstDash val="solid"/>
            <a:round/>
            <a:headEnd type="none" w="sm" len="sm"/>
            <a:tailEnd type="none" w="sm" len="sm"/>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4" name="Google Shape;6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9"/>
          <p:cNvPicPr preferRelativeResize="0"/>
          <p:nvPr/>
        </p:nvPicPr>
        <p:blipFill rotWithShape="1">
          <a:blip r:embed="rId2">
            <a:alphaModFix/>
          </a:blip>
          <a:srcRect/>
          <a:stretch/>
        </p:blipFill>
        <p:spPr>
          <a:xfrm>
            <a:off x="5064292" y="5417916"/>
            <a:ext cx="2063416" cy="86223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6" name="Google Shape;7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1" name="Google Shape;81;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836775" y="1817400"/>
            <a:ext cx="6759300" cy="2798400"/>
          </a:xfrm>
          <a:prstGeom prst="rect">
            <a:avLst/>
          </a:prstGeom>
          <a:noFill/>
          <a:ln>
            <a:noFill/>
          </a:ln>
        </p:spPr>
        <p:txBody>
          <a:bodyPr spcFirstLastPara="1" wrap="square" lIns="91425" tIns="45700" rIns="365750" bIns="45700" anchor="ctr" anchorCtr="0">
            <a:spAutoFit/>
          </a:bodyPr>
          <a:lstStyle/>
          <a:p>
            <a:pPr marL="0" marR="0" lvl="0" indent="0" algn="ctr" rtl="0">
              <a:lnSpc>
                <a:spcPct val="115000"/>
              </a:lnSpc>
              <a:spcBef>
                <a:spcPts val="0"/>
              </a:spcBef>
              <a:spcAft>
                <a:spcPts val="0"/>
              </a:spcAft>
              <a:buClr>
                <a:schemeClr val="dk1"/>
              </a:buClr>
              <a:buSzPts val="4400"/>
              <a:buFont typeface="Arial"/>
              <a:buNone/>
            </a:pPr>
            <a:r>
              <a:rPr lang="en-US"/>
              <a:t>Understanding the Proposed University Data Center</a:t>
            </a:r>
            <a:endParaRPr sz="2400"/>
          </a:p>
          <a:p>
            <a:pPr marL="0" marR="0" lvl="0" indent="0" algn="ctr" rtl="0">
              <a:lnSpc>
                <a:spcPct val="115000"/>
              </a:lnSpc>
              <a:spcBef>
                <a:spcPts val="0"/>
              </a:spcBef>
              <a:spcAft>
                <a:spcPts val="0"/>
              </a:spcAft>
              <a:buClr>
                <a:schemeClr val="dk1"/>
              </a:buClr>
              <a:buSzPts val="4400"/>
              <a:buFont typeface="Arial"/>
              <a:buNone/>
            </a:pPr>
            <a:r>
              <a:rPr lang="en-US" sz="2400"/>
              <a:t>March, 2026</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32076" y="48125"/>
            <a:ext cx="121599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a:t>Comparison</a:t>
            </a:r>
            <a:endParaRPr sz="4800" b="1" i="0" u="none" strike="noStrike" cap="none">
              <a:solidFill>
                <a:schemeClr val="dk1"/>
              </a:solidFill>
              <a:latin typeface="Arial"/>
              <a:ea typeface="Arial"/>
              <a:cs typeface="Arial"/>
              <a:sym typeface="Arial"/>
            </a:endParaRPr>
          </a:p>
        </p:txBody>
      </p:sp>
      <p:sp>
        <p:nvSpPr>
          <p:cNvPr id="161" name="Google Shape;161;p23"/>
          <p:cNvSpPr txBox="1">
            <a:spLocks noGrp="1"/>
          </p:cNvSpPr>
          <p:nvPr>
            <p:ph type="body" idx="1"/>
          </p:nvPr>
        </p:nvSpPr>
        <p:spPr>
          <a:xfrm>
            <a:off x="222475" y="1540050"/>
            <a:ext cx="5611800" cy="49845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600"/>
              </a:spcBef>
              <a:spcAft>
                <a:spcPts val="0"/>
              </a:spcAft>
              <a:buSzPts val="2400"/>
              <a:buChar char="•"/>
            </a:pPr>
            <a:r>
              <a:rPr lang="en-US" sz="2400"/>
              <a:t>The proposed OU Data Center is a university data center shared with academic and select industry partners.</a:t>
            </a:r>
            <a:endParaRPr sz="2400"/>
          </a:p>
          <a:p>
            <a:pPr marL="457200" lvl="0" indent="-381000" algn="l" rtl="0">
              <a:lnSpc>
                <a:spcPct val="115000"/>
              </a:lnSpc>
              <a:spcBef>
                <a:spcPts val="600"/>
              </a:spcBef>
              <a:spcAft>
                <a:spcPts val="0"/>
              </a:spcAft>
              <a:buSzPts val="2400"/>
              <a:buChar char="•"/>
            </a:pPr>
            <a:r>
              <a:rPr lang="en-US" sz="2400"/>
              <a:t>Supports teaching, research, and student opportunities, while building industry partnerships. </a:t>
            </a:r>
            <a:endParaRPr sz="2400"/>
          </a:p>
          <a:p>
            <a:pPr marL="457200" lvl="0" indent="-381000" algn="l" rtl="0">
              <a:lnSpc>
                <a:spcPct val="115000"/>
              </a:lnSpc>
              <a:spcBef>
                <a:spcPts val="600"/>
              </a:spcBef>
              <a:spcAft>
                <a:spcPts val="0"/>
              </a:spcAft>
              <a:buSzPts val="2400"/>
              <a:buChar char="•"/>
            </a:pPr>
            <a:r>
              <a:rPr lang="en-US" sz="2400"/>
              <a:t>Significantly smaller than the hyperscale data centers in the news.</a:t>
            </a:r>
            <a:endParaRPr sz="2400"/>
          </a:p>
        </p:txBody>
      </p:sp>
      <p:sp>
        <p:nvSpPr>
          <p:cNvPr id="162" name="Google Shape;162;p23"/>
          <p:cNvSpPr txBox="1">
            <a:spLocks noGrp="1"/>
          </p:cNvSpPr>
          <p:nvPr>
            <p:ph type="body" idx="1"/>
          </p:nvPr>
        </p:nvSpPr>
        <p:spPr>
          <a:xfrm>
            <a:off x="6089875" y="1540050"/>
            <a:ext cx="5611800" cy="49845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600"/>
              </a:spcBef>
              <a:spcAft>
                <a:spcPts val="0"/>
              </a:spcAft>
              <a:buSzPts val="2400"/>
              <a:buChar char="•"/>
            </a:pPr>
            <a:r>
              <a:rPr lang="en-US" sz="2400" b="1"/>
              <a:t>OU’s data center will be about the same size as North Foundation Hall</a:t>
            </a:r>
            <a:endParaRPr sz="2400" b="1"/>
          </a:p>
          <a:p>
            <a:pPr marL="457200" lvl="0" indent="-381000" algn="l" rtl="0">
              <a:lnSpc>
                <a:spcPct val="115000"/>
              </a:lnSpc>
              <a:spcBef>
                <a:spcPts val="600"/>
              </a:spcBef>
              <a:spcAft>
                <a:spcPts val="0"/>
              </a:spcAft>
              <a:buSzPts val="2400"/>
              <a:buChar char="•"/>
            </a:pPr>
            <a:r>
              <a:rPr lang="en-US" sz="2400" b="1"/>
              <a:t>Hyperscalers are about the same size as SIX Oakland Centers</a:t>
            </a:r>
            <a:endParaRPr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32084" y="48126"/>
            <a:ext cx="120798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a:t>Why Universities Need Data Centers</a:t>
            </a:r>
            <a:endParaRPr sz="4800" b="1" i="0" u="none" strike="noStrike" cap="none">
              <a:solidFill>
                <a:schemeClr val="dk1"/>
              </a:solidFill>
              <a:latin typeface="Arial"/>
              <a:ea typeface="Arial"/>
              <a:cs typeface="Arial"/>
              <a:sym typeface="Arial"/>
            </a:endParaRPr>
          </a:p>
        </p:txBody>
      </p:sp>
      <p:sp>
        <p:nvSpPr>
          <p:cNvPr id="168" name="Google Shape;168;p24"/>
          <p:cNvSpPr txBox="1">
            <a:spLocks noGrp="1"/>
          </p:cNvSpPr>
          <p:nvPr>
            <p:ph type="body" idx="1"/>
          </p:nvPr>
        </p:nvSpPr>
        <p:spPr>
          <a:xfrm>
            <a:off x="571425" y="1837725"/>
            <a:ext cx="113253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600"/>
              </a:spcBef>
              <a:spcAft>
                <a:spcPts val="0"/>
              </a:spcAft>
              <a:buSzPts val="2400"/>
              <a:buChar char="•"/>
            </a:pPr>
            <a:r>
              <a:rPr lang="en-US" sz="2400"/>
              <a:t>Core digital communication (email, file sharing, virtual desktops)</a:t>
            </a:r>
            <a:endParaRPr sz="2400"/>
          </a:p>
          <a:p>
            <a:pPr marL="457200" lvl="0" indent="-381000" algn="l" rtl="0">
              <a:lnSpc>
                <a:spcPct val="115000"/>
              </a:lnSpc>
              <a:spcBef>
                <a:spcPts val="0"/>
              </a:spcBef>
              <a:spcAft>
                <a:spcPts val="0"/>
              </a:spcAft>
              <a:buSzPts val="2400"/>
              <a:buChar char="•"/>
            </a:pPr>
            <a:r>
              <a:rPr lang="en-US" sz="2400"/>
              <a:t>Online classes and learning platforms</a:t>
            </a:r>
            <a:endParaRPr sz="2400"/>
          </a:p>
          <a:p>
            <a:pPr marL="457200" lvl="0" indent="-381000" algn="l" rtl="0">
              <a:lnSpc>
                <a:spcPct val="115000"/>
              </a:lnSpc>
              <a:spcBef>
                <a:spcPts val="0"/>
              </a:spcBef>
              <a:spcAft>
                <a:spcPts val="0"/>
              </a:spcAft>
              <a:buSzPts val="2400"/>
              <a:buChar char="•"/>
            </a:pPr>
            <a:r>
              <a:rPr lang="en-US" sz="2400"/>
              <a:t>Campus enterprise systems (HR, Finance, Enrollment)</a:t>
            </a:r>
            <a:endParaRPr sz="2400"/>
          </a:p>
          <a:p>
            <a:pPr marL="457200" lvl="0" indent="-381000" algn="l" rtl="0">
              <a:lnSpc>
                <a:spcPct val="115000"/>
              </a:lnSpc>
              <a:spcBef>
                <a:spcPts val="0"/>
              </a:spcBef>
              <a:spcAft>
                <a:spcPts val="0"/>
              </a:spcAft>
              <a:buSzPts val="2400"/>
              <a:buChar char="•"/>
            </a:pPr>
            <a:r>
              <a:rPr lang="en-US" sz="2400"/>
              <a:t>Research computing and artificial intelligence</a:t>
            </a:r>
            <a:endParaRPr sz="2400"/>
          </a:p>
          <a:p>
            <a:pPr marL="457200" lvl="0" indent="-381000" algn="l" rtl="0">
              <a:lnSpc>
                <a:spcPct val="115000"/>
              </a:lnSpc>
              <a:spcBef>
                <a:spcPts val="0"/>
              </a:spcBef>
              <a:spcAft>
                <a:spcPts val="0"/>
              </a:spcAft>
              <a:buSzPts val="2400"/>
              <a:buChar char="•"/>
            </a:pPr>
            <a:r>
              <a:rPr lang="en-US" sz="2400"/>
              <a:t>Secure academic and data protection</a:t>
            </a:r>
            <a:endParaRPr sz="2400"/>
          </a:p>
          <a:p>
            <a:pPr marL="457200" lvl="0" indent="-381000" algn="l" rtl="0">
              <a:lnSpc>
                <a:spcPct val="115000"/>
              </a:lnSpc>
              <a:spcBef>
                <a:spcPts val="0"/>
              </a:spcBef>
              <a:spcAft>
                <a:spcPts val="0"/>
              </a:spcAft>
              <a:buSzPts val="2400"/>
              <a:buChar char="•"/>
            </a:pPr>
            <a:r>
              <a:rPr lang="en-US" sz="2400"/>
              <a:t>Cloud and digital storage</a:t>
            </a:r>
            <a:endParaRPr sz="2400"/>
          </a:p>
          <a:p>
            <a:pPr marL="457200" lvl="0" indent="-381000" algn="l" rtl="0">
              <a:lnSpc>
                <a:spcPct val="115000"/>
              </a:lnSpc>
              <a:spcBef>
                <a:spcPts val="0"/>
              </a:spcBef>
              <a:spcAft>
                <a:spcPts val="0"/>
              </a:spcAft>
              <a:buSzPts val="2400"/>
              <a:buChar char="•"/>
            </a:pPr>
            <a:r>
              <a:rPr lang="en-US" sz="2400"/>
              <a:t>Global connectivity</a:t>
            </a:r>
            <a:endParaRPr sz="2400"/>
          </a:p>
          <a:p>
            <a:pPr marL="0" lvl="0" indent="0" algn="l" rtl="0">
              <a:lnSpc>
                <a:spcPct val="115000"/>
              </a:lnSpc>
              <a:spcBef>
                <a:spcPts val="600"/>
              </a:spcBef>
              <a:spcAft>
                <a:spcPts val="0"/>
              </a:spcAft>
              <a:buSzPts val="4200"/>
              <a:buNone/>
            </a:pPr>
            <a:r>
              <a:rPr lang="en-US" sz="2400" b="1"/>
              <a:t>Data centers are essential infrastructure that power student learning, data security and the university’s long-term strength and competitiveness</a:t>
            </a:r>
            <a:endParaRPr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32084" y="48126"/>
            <a:ext cx="120798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Existing Campus Data Centers </a:t>
            </a:r>
            <a:endParaRPr/>
          </a:p>
        </p:txBody>
      </p:sp>
      <p:sp>
        <p:nvSpPr>
          <p:cNvPr id="175" name="Google Shape;175;p25"/>
          <p:cNvSpPr txBox="1">
            <a:spLocks noGrp="1"/>
          </p:cNvSpPr>
          <p:nvPr>
            <p:ph type="body" idx="1"/>
          </p:nvPr>
        </p:nvSpPr>
        <p:spPr>
          <a:xfrm>
            <a:off x="609375" y="1825625"/>
            <a:ext cx="107445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000"/>
              </a:spcBef>
              <a:spcAft>
                <a:spcPts val="0"/>
              </a:spcAft>
              <a:buSzPts val="2400"/>
              <a:buChar char="•"/>
            </a:pPr>
            <a:r>
              <a:rPr lang="en-US" sz="2400"/>
              <a:t>OU’s primary data center is housed in Dodge Hall. There is a secondary data center located in North Foundation Hall where the MATILDA high power computing system resides.</a:t>
            </a:r>
            <a:endParaRPr sz="2400"/>
          </a:p>
          <a:p>
            <a:pPr marL="1371600" lvl="2" indent="-381000" algn="l" rtl="0">
              <a:lnSpc>
                <a:spcPct val="115000"/>
              </a:lnSpc>
              <a:spcBef>
                <a:spcPts val="0"/>
              </a:spcBef>
              <a:spcAft>
                <a:spcPts val="0"/>
              </a:spcAft>
              <a:buSzPts val="2400"/>
              <a:buChar char="•"/>
            </a:pPr>
            <a:r>
              <a:rPr lang="en-US" sz="2400"/>
              <a:t>OU’s current data centers are older, not state-of-the-art</a:t>
            </a:r>
            <a:endParaRPr sz="2400"/>
          </a:p>
          <a:p>
            <a:pPr marL="1371600" lvl="2" indent="-381000" algn="l" rtl="0">
              <a:lnSpc>
                <a:spcPct val="115000"/>
              </a:lnSpc>
              <a:spcBef>
                <a:spcPts val="0"/>
              </a:spcBef>
              <a:spcAft>
                <a:spcPts val="0"/>
              </a:spcAft>
              <a:buSzPts val="2400"/>
              <a:buChar char="•"/>
            </a:pPr>
            <a:r>
              <a:rPr lang="en-US" sz="2400"/>
              <a:t>MATILDA is nearing end of its operational life, needs to be replaced</a:t>
            </a:r>
            <a:endParaRPr sz="2400"/>
          </a:p>
          <a:p>
            <a:pPr marL="1371600" lvl="2" indent="-381000" algn="l" rtl="0">
              <a:lnSpc>
                <a:spcPct val="115000"/>
              </a:lnSpc>
              <a:spcBef>
                <a:spcPts val="0"/>
              </a:spcBef>
              <a:spcAft>
                <a:spcPts val="0"/>
              </a:spcAft>
              <a:buSzPts val="2400"/>
              <a:buChar char="•"/>
            </a:pPr>
            <a:r>
              <a:rPr lang="en-US" sz="2400"/>
              <a:t>There is increasing need for high-power computing for campus</a:t>
            </a:r>
            <a:endParaRPr sz="2400"/>
          </a:p>
          <a:p>
            <a:pPr marL="1371600" lvl="2" indent="-381000" algn="l" rtl="0">
              <a:lnSpc>
                <a:spcPct val="115000"/>
              </a:lnSpc>
              <a:spcBef>
                <a:spcPts val="0"/>
              </a:spcBef>
              <a:spcAft>
                <a:spcPts val="0"/>
              </a:spcAft>
              <a:buSzPts val="2400"/>
              <a:buChar char="•"/>
            </a:pPr>
            <a:r>
              <a:rPr lang="en-US" sz="2400"/>
              <a:t>Extremely energy </a:t>
            </a:r>
            <a:r>
              <a:rPr lang="en-US" sz="2400" b="1"/>
              <a:t>in-efficient</a:t>
            </a:r>
            <a:r>
              <a:rPr lang="en-US" sz="2400"/>
              <a:t> in these locations</a:t>
            </a:r>
            <a:endParaRPr sz="2400"/>
          </a:p>
          <a:p>
            <a:pPr marL="457200" lvl="0" indent="-381000" algn="l" rtl="0">
              <a:lnSpc>
                <a:spcPct val="115000"/>
              </a:lnSpc>
              <a:spcBef>
                <a:spcPts val="0"/>
              </a:spcBef>
              <a:spcAft>
                <a:spcPts val="0"/>
              </a:spcAft>
              <a:buSzPts val="2400"/>
              <a:buChar char="•"/>
            </a:pPr>
            <a:r>
              <a:rPr lang="en-US" sz="2400"/>
              <a:t>Relocating OU’s current data centers and MATILDA will open up space for academic/research labs and other uses.</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545432" y="2582779"/>
            <a:ext cx="7608000" cy="1979700"/>
          </a:xfrm>
          <a:prstGeom prst="rect">
            <a:avLst/>
          </a:prstGeom>
          <a:solidFill>
            <a:schemeClr val="lt2"/>
          </a:solidFill>
          <a:ln w="76200" cap="flat" cmpd="sng">
            <a:solidFill>
              <a:srgbClr val="B4863E"/>
            </a:solidFill>
            <a:prstDash val="solid"/>
            <a:round/>
            <a:headEnd type="none" w="sm" len="sm"/>
            <a:tailEnd type="none" w="sm" len="sm"/>
          </a:ln>
        </p:spPr>
        <p:txBody>
          <a:bodyPr spcFirstLastPara="1" wrap="square" lIns="91425" tIns="45700" rIns="274300" bIns="45700" anchor="ctr" anchorCtr="0">
            <a:noAutofit/>
          </a:bodyPr>
          <a:lstStyle/>
          <a:p>
            <a:pPr marL="0" lvl="0" indent="0" algn="r" rtl="0">
              <a:lnSpc>
                <a:spcPct val="90000"/>
              </a:lnSpc>
              <a:spcBef>
                <a:spcPts val="0"/>
              </a:spcBef>
              <a:spcAft>
                <a:spcPts val="0"/>
              </a:spcAft>
              <a:buSzPts val="4800"/>
              <a:buNone/>
            </a:pPr>
            <a:r>
              <a:rPr lang="en-US"/>
              <a:t>New Data Center Potential Benefits</a:t>
            </a:r>
            <a:endParaRPr/>
          </a:p>
        </p:txBody>
      </p:sp>
      <p:sp>
        <p:nvSpPr>
          <p:cNvPr id="182" name="Google Shape;182;p26"/>
          <p:cNvSpPr txBox="1">
            <a:spLocks noGrp="1"/>
          </p:cNvSpPr>
          <p:nvPr>
            <p:ph type="body" idx="1"/>
          </p:nvPr>
        </p:nvSpPr>
        <p:spPr>
          <a:xfrm>
            <a:off x="8153399" y="2582779"/>
            <a:ext cx="3332700" cy="1979700"/>
          </a:xfrm>
          <a:prstGeom prst="rect">
            <a:avLst/>
          </a:prstGeom>
          <a:solidFill>
            <a:schemeClr val="lt1"/>
          </a:solidFill>
          <a:ln w="76200" cap="flat" cmpd="sng">
            <a:solidFill>
              <a:srgbClr val="B4863E"/>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US"/>
              <a:t>Section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32084" y="48126"/>
            <a:ext cx="120798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Expanded Capacity</a:t>
            </a:r>
            <a:endParaRPr/>
          </a:p>
        </p:txBody>
      </p:sp>
      <p:sp>
        <p:nvSpPr>
          <p:cNvPr id="189" name="Google Shape;189;p27"/>
          <p:cNvSpPr txBox="1">
            <a:spLocks noGrp="1"/>
          </p:cNvSpPr>
          <p:nvPr>
            <p:ph type="body" idx="1"/>
          </p:nvPr>
        </p:nvSpPr>
        <p:spPr>
          <a:xfrm>
            <a:off x="724100" y="1757175"/>
            <a:ext cx="10515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SzPts val="2800"/>
              <a:buChar char="•"/>
            </a:pPr>
            <a:r>
              <a:rPr lang="en-US" sz="2800"/>
              <a:t>Expansion of computing capacities to address needs in:</a:t>
            </a:r>
            <a:endParaRPr sz="2800"/>
          </a:p>
          <a:p>
            <a:pPr marL="914400" lvl="1" indent="-406400" algn="l" rtl="0">
              <a:lnSpc>
                <a:spcPct val="100000"/>
              </a:lnSpc>
              <a:spcBef>
                <a:spcPts val="0"/>
              </a:spcBef>
              <a:spcAft>
                <a:spcPts val="0"/>
              </a:spcAft>
              <a:buSzPts val="2800"/>
              <a:buChar char="•"/>
            </a:pPr>
            <a:r>
              <a:rPr lang="en-US" sz="2800"/>
              <a:t>Teaching </a:t>
            </a:r>
            <a:endParaRPr sz="2800"/>
          </a:p>
          <a:p>
            <a:pPr marL="914400" lvl="1" indent="-406400" algn="l" rtl="0">
              <a:lnSpc>
                <a:spcPct val="100000"/>
              </a:lnSpc>
              <a:spcBef>
                <a:spcPts val="0"/>
              </a:spcBef>
              <a:spcAft>
                <a:spcPts val="0"/>
              </a:spcAft>
              <a:buSzPts val="2800"/>
              <a:buChar char="•"/>
            </a:pPr>
            <a:r>
              <a:rPr lang="en-US" sz="2800"/>
              <a:t>Research </a:t>
            </a:r>
            <a:endParaRPr sz="2800"/>
          </a:p>
          <a:p>
            <a:pPr marL="914400" lvl="1" indent="-406400" algn="l" rtl="0">
              <a:lnSpc>
                <a:spcPct val="100000"/>
              </a:lnSpc>
              <a:spcBef>
                <a:spcPts val="0"/>
              </a:spcBef>
              <a:spcAft>
                <a:spcPts val="0"/>
              </a:spcAft>
              <a:buSzPts val="2800"/>
              <a:buChar char="•"/>
            </a:pPr>
            <a:r>
              <a:rPr lang="en-US" sz="2800"/>
              <a:t>Artificial Intelligence  </a:t>
            </a:r>
            <a:endParaRPr sz="2800"/>
          </a:p>
          <a:p>
            <a:pPr marL="914400" lvl="1" indent="-406400" algn="l" rtl="0">
              <a:lnSpc>
                <a:spcPct val="100000"/>
              </a:lnSpc>
              <a:spcBef>
                <a:spcPts val="0"/>
              </a:spcBef>
              <a:spcAft>
                <a:spcPts val="0"/>
              </a:spcAft>
              <a:buSzPts val="2800"/>
              <a:buChar char="•"/>
            </a:pPr>
            <a:r>
              <a:rPr lang="en-US" sz="2800"/>
              <a:t>Digital Services</a:t>
            </a:r>
            <a:endParaRPr sz="2800"/>
          </a:p>
          <a:p>
            <a:pPr marL="457200" lvl="0" indent="-406400" algn="l" rtl="0">
              <a:lnSpc>
                <a:spcPct val="115000"/>
              </a:lnSpc>
              <a:spcBef>
                <a:spcPts val="1000"/>
              </a:spcBef>
              <a:spcAft>
                <a:spcPts val="0"/>
              </a:spcAft>
              <a:buSzPts val="2800"/>
              <a:buChar char="•"/>
            </a:pPr>
            <a:r>
              <a:rPr lang="en-US" sz="2800"/>
              <a:t>These needs cross the College, schools, departments and divisions of the university.</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32084" y="48126"/>
            <a:ext cx="120798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AI Research Opportunities</a:t>
            </a:r>
            <a:endParaRPr/>
          </a:p>
        </p:txBody>
      </p:sp>
      <p:sp>
        <p:nvSpPr>
          <p:cNvPr id="196" name="Google Shape;196;p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1000"/>
              </a:spcBef>
              <a:spcAft>
                <a:spcPts val="0"/>
              </a:spcAft>
              <a:buSzPts val="2800"/>
              <a:buChar char="•"/>
            </a:pPr>
            <a:r>
              <a:rPr lang="en-US" sz="2800"/>
              <a:t>This project will support OU’s Pathway to R1</a:t>
            </a:r>
            <a:endParaRPr sz="2800"/>
          </a:p>
          <a:p>
            <a:pPr marL="457200" lvl="0" indent="-368300" algn="l" rtl="0">
              <a:lnSpc>
                <a:spcPct val="115000"/>
              </a:lnSpc>
              <a:spcBef>
                <a:spcPts val="1000"/>
              </a:spcBef>
              <a:spcAft>
                <a:spcPts val="0"/>
              </a:spcAft>
              <a:buSzPts val="2800"/>
              <a:buChar char="•"/>
            </a:pPr>
            <a:r>
              <a:rPr lang="en-US" sz="2800"/>
              <a:t>Faculty driven research spans biological sciences, computer science, industrial and systems engineering, population health, statistics and more.</a:t>
            </a:r>
            <a:endParaRPr sz="2800"/>
          </a:p>
          <a:p>
            <a:pPr marL="457200" lvl="0" indent="-406400" algn="l" rtl="0">
              <a:lnSpc>
                <a:spcPct val="115000"/>
              </a:lnSpc>
              <a:spcBef>
                <a:spcPts val="1000"/>
              </a:spcBef>
              <a:spcAft>
                <a:spcPts val="0"/>
              </a:spcAft>
              <a:buSzPts val="2800"/>
              <a:buChar char="•"/>
            </a:pPr>
            <a:r>
              <a:rPr lang="en-US" sz="2800"/>
              <a:t>There is an opportunity to build and fund a new AI Institute and expand high-performance computing capacity, creating MATILDA 2.0</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32084" y="48126"/>
            <a:ext cx="120798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Expand Lab Space</a:t>
            </a:r>
            <a:endParaRPr/>
          </a:p>
        </p:txBody>
      </p:sp>
      <p:sp>
        <p:nvSpPr>
          <p:cNvPr id="203" name="Google Shape;203;p2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SzPts val="2800"/>
              <a:buChar char="•"/>
            </a:pPr>
            <a:r>
              <a:rPr lang="en-US" sz="2800"/>
              <a:t>By moving OU’s current data center out of Dodge Hall, space will become available for academic laboratories and research space as part of the Dodge Hall renovation.</a:t>
            </a:r>
            <a:endParaRPr sz="2800"/>
          </a:p>
          <a:p>
            <a:pPr marL="457200" lvl="0" indent="-406400" algn="l" rtl="0">
              <a:lnSpc>
                <a:spcPct val="115000"/>
              </a:lnSpc>
              <a:spcBef>
                <a:spcPts val="1000"/>
              </a:spcBef>
              <a:spcAft>
                <a:spcPts val="0"/>
              </a:spcAft>
              <a:buSzPts val="2800"/>
              <a:buChar char="•"/>
            </a:pPr>
            <a:r>
              <a:rPr lang="en-US" sz="2800"/>
              <a:t>Additional space in North Foundation Hall would also be available for other uses. </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32084" y="48126"/>
            <a:ext cx="120798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Student Opportunities</a:t>
            </a:r>
            <a:endParaRPr/>
          </a:p>
        </p:txBody>
      </p:sp>
      <p:sp>
        <p:nvSpPr>
          <p:cNvPr id="210" name="Google Shape;210;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SzPts val="2800"/>
              <a:buChar char="•"/>
            </a:pPr>
            <a:r>
              <a:rPr lang="en-US" sz="2800"/>
              <a:t>Students will gain access to academic programs and research utilizing state of the art, high-performance computing tools. </a:t>
            </a:r>
            <a:endParaRPr sz="2800"/>
          </a:p>
          <a:p>
            <a:pPr marL="457200" lvl="0" indent="-406400" algn="l" rtl="0">
              <a:lnSpc>
                <a:spcPct val="115000"/>
              </a:lnSpc>
              <a:spcBef>
                <a:spcPts val="0"/>
              </a:spcBef>
              <a:spcAft>
                <a:spcPts val="0"/>
              </a:spcAft>
              <a:buSzPts val="2800"/>
              <a:buChar char="•"/>
            </a:pPr>
            <a:r>
              <a:rPr lang="en-US" sz="2800"/>
              <a:t>Learning opportunities utilizing artificial intelligence will be expanded.</a:t>
            </a:r>
            <a:endParaRPr sz="2800"/>
          </a:p>
          <a:p>
            <a:pPr marL="457200" lvl="0" indent="-406400" algn="l" rtl="0">
              <a:lnSpc>
                <a:spcPct val="115000"/>
              </a:lnSpc>
              <a:spcBef>
                <a:spcPts val="0"/>
              </a:spcBef>
              <a:spcAft>
                <a:spcPts val="0"/>
              </a:spcAft>
              <a:buSzPts val="2800"/>
              <a:buChar char="•"/>
            </a:pPr>
            <a:r>
              <a:rPr lang="en-US" sz="2800"/>
              <a:t>Hands-on learning in data center operations as well as</a:t>
            </a:r>
            <a:endParaRPr sz="2800"/>
          </a:p>
          <a:p>
            <a:pPr marL="457200" lvl="0" indent="-406400" algn="l" rtl="0">
              <a:lnSpc>
                <a:spcPct val="115000"/>
              </a:lnSpc>
              <a:spcBef>
                <a:spcPts val="0"/>
              </a:spcBef>
              <a:spcAft>
                <a:spcPts val="0"/>
              </a:spcAft>
              <a:buSzPts val="2800"/>
              <a:buChar char="•"/>
            </a:pPr>
            <a:r>
              <a:rPr lang="en-US" sz="2800"/>
              <a:t>Internships and jobs with affiliated industry partners.</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a:spLocks noGrp="1"/>
          </p:cNvSpPr>
          <p:nvPr>
            <p:ph type="title"/>
          </p:nvPr>
        </p:nvSpPr>
        <p:spPr>
          <a:xfrm>
            <a:off x="32084" y="48126"/>
            <a:ext cx="120798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Industry Partnerships </a:t>
            </a:r>
            <a:endParaRPr/>
          </a:p>
        </p:txBody>
      </p:sp>
      <p:sp>
        <p:nvSpPr>
          <p:cNvPr id="217" name="Google Shape;217;p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SzPts val="2800"/>
              <a:buChar char="•"/>
            </a:pPr>
            <a:r>
              <a:rPr lang="en-US" sz="2800"/>
              <a:t>Industry partners will be contractually affiliated with the university, participating in student internships, research projects, technology transfer, etc. </a:t>
            </a:r>
            <a:endParaRPr sz="2800"/>
          </a:p>
          <a:p>
            <a:pPr marL="457200" lvl="0" indent="-368300" algn="l" rtl="0">
              <a:lnSpc>
                <a:spcPct val="115000"/>
              </a:lnSpc>
              <a:spcBef>
                <a:spcPts val="1000"/>
              </a:spcBef>
              <a:spcAft>
                <a:spcPts val="0"/>
              </a:spcAft>
              <a:buSzPts val="2800"/>
              <a:buChar char="•"/>
            </a:pPr>
            <a:r>
              <a:rPr lang="en-US" sz="2800"/>
              <a:t>The project will attract technology and research partners to campus, strengthening OU’s industry connections.</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545432" y="2582779"/>
            <a:ext cx="7608000" cy="1979700"/>
          </a:xfrm>
          <a:prstGeom prst="rect">
            <a:avLst/>
          </a:prstGeom>
          <a:solidFill>
            <a:schemeClr val="lt2"/>
          </a:solidFill>
          <a:ln w="76200" cap="flat" cmpd="sng">
            <a:solidFill>
              <a:srgbClr val="B4863E"/>
            </a:solidFill>
            <a:prstDash val="solid"/>
            <a:round/>
            <a:headEnd type="none" w="sm" len="sm"/>
            <a:tailEnd type="none" w="sm" len="sm"/>
          </a:ln>
        </p:spPr>
        <p:txBody>
          <a:bodyPr spcFirstLastPara="1" wrap="square" lIns="91425" tIns="45700" rIns="274300" bIns="45700" anchor="ctr" anchorCtr="0">
            <a:noAutofit/>
          </a:bodyPr>
          <a:lstStyle/>
          <a:p>
            <a:pPr marL="0" lvl="0" indent="0" algn="r" rtl="0">
              <a:lnSpc>
                <a:spcPct val="90000"/>
              </a:lnSpc>
              <a:spcBef>
                <a:spcPts val="0"/>
              </a:spcBef>
              <a:spcAft>
                <a:spcPts val="0"/>
              </a:spcAft>
              <a:buSzPts val="4800"/>
              <a:buNone/>
            </a:pPr>
            <a:r>
              <a:rPr lang="en-US"/>
              <a:t>Environmental Considerations</a:t>
            </a:r>
            <a:endParaRPr/>
          </a:p>
        </p:txBody>
      </p:sp>
      <p:sp>
        <p:nvSpPr>
          <p:cNvPr id="224" name="Google Shape;224;p32"/>
          <p:cNvSpPr txBox="1">
            <a:spLocks noGrp="1"/>
          </p:cNvSpPr>
          <p:nvPr>
            <p:ph type="body" idx="1"/>
          </p:nvPr>
        </p:nvSpPr>
        <p:spPr>
          <a:xfrm>
            <a:off x="8153399" y="2582779"/>
            <a:ext cx="3332700" cy="1979700"/>
          </a:xfrm>
          <a:prstGeom prst="rect">
            <a:avLst/>
          </a:prstGeom>
          <a:solidFill>
            <a:schemeClr val="lt1"/>
          </a:solidFill>
          <a:ln w="76200" cap="flat" cmpd="sng">
            <a:solidFill>
              <a:srgbClr val="B4863E"/>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US"/>
              <a:t>Section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545432" y="2582779"/>
            <a:ext cx="7608000" cy="1979700"/>
          </a:xfrm>
          <a:prstGeom prst="rect">
            <a:avLst/>
          </a:prstGeom>
          <a:solidFill>
            <a:schemeClr val="lt2"/>
          </a:solidFill>
          <a:ln w="76200" cap="flat" cmpd="sng">
            <a:solidFill>
              <a:srgbClr val="B4863E"/>
            </a:solidFill>
            <a:prstDash val="solid"/>
            <a:round/>
            <a:headEnd type="none" w="sm" len="sm"/>
            <a:tailEnd type="none" w="sm" len="sm"/>
          </a:ln>
        </p:spPr>
        <p:txBody>
          <a:bodyPr spcFirstLastPara="1" wrap="square" lIns="91425" tIns="45700" rIns="274300" bIns="45700" anchor="ctr" anchorCtr="0">
            <a:noAutofit/>
          </a:bodyPr>
          <a:lstStyle/>
          <a:p>
            <a:pPr marL="0" lvl="0" indent="0" algn="r" rtl="0">
              <a:lnSpc>
                <a:spcPct val="90000"/>
              </a:lnSpc>
              <a:spcBef>
                <a:spcPts val="0"/>
              </a:spcBef>
              <a:spcAft>
                <a:spcPts val="0"/>
              </a:spcAft>
              <a:buSzPts val="4800"/>
              <a:buNone/>
            </a:pPr>
            <a:r>
              <a:rPr lang="en-US"/>
              <a:t>Data Centers Overview</a:t>
            </a:r>
            <a:endParaRPr/>
          </a:p>
        </p:txBody>
      </p:sp>
      <p:sp>
        <p:nvSpPr>
          <p:cNvPr id="105" name="Google Shape;105;p15"/>
          <p:cNvSpPr txBox="1">
            <a:spLocks noGrp="1"/>
          </p:cNvSpPr>
          <p:nvPr>
            <p:ph type="body" idx="1"/>
          </p:nvPr>
        </p:nvSpPr>
        <p:spPr>
          <a:xfrm>
            <a:off x="8153399" y="2582779"/>
            <a:ext cx="3332700" cy="1979700"/>
          </a:xfrm>
          <a:prstGeom prst="rect">
            <a:avLst/>
          </a:prstGeom>
          <a:solidFill>
            <a:schemeClr val="lt1"/>
          </a:solidFill>
          <a:ln w="76200" cap="flat" cmpd="sng">
            <a:solidFill>
              <a:srgbClr val="B4863E"/>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US"/>
              <a:t>Section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32084" y="48126"/>
            <a:ext cx="120798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Initial Sustainability Commitments</a:t>
            </a:r>
            <a:endParaRPr/>
          </a:p>
        </p:txBody>
      </p:sp>
      <p:sp>
        <p:nvSpPr>
          <p:cNvPr id="231" name="Google Shape;231;p33"/>
          <p:cNvSpPr txBox="1">
            <a:spLocks noGrp="1"/>
          </p:cNvSpPr>
          <p:nvPr>
            <p:ph type="body" idx="1"/>
          </p:nvPr>
        </p:nvSpPr>
        <p:spPr>
          <a:xfrm>
            <a:off x="694500" y="1680650"/>
            <a:ext cx="108030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1000"/>
              </a:spcBef>
              <a:spcAft>
                <a:spcPts val="0"/>
              </a:spcAft>
              <a:buSzPts val="2800"/>
              <a:buChar char="•"/>
            </a:pPr>
            <a:r>
              <a:rPr lang="en-US" sz="2800"/>
              <a:t>No reductions in green space. </a:t>
            </a:r>
            <a:endParaRPr sz="2800"/>
          </a:p>
          <a:p>
            <a:pPr marL="457200" lvl="0" indent="-406400" algn="l" rtl="0">
              <a:lnSpc>
                <a:spcPct val="100000"/>
              </a:lnSpc>
              <a:spcBef>
                <a:spcPts val="1000"/>
              </a:spcBef>
              <a:spcAft>
                <a:spcPts val="0"/>
              </a:spcAft>
              <a:buSzPts val="2800"/>
              <a:buChar char="•"/>
            </a:pPr>
            <a:r>
              <a:rPr lang="en-US" sz="2800"/>
              <a:t>Power to come from excess capacity at an existing substation on campus, not from the grid. </a:t>
            </a:r>
            <a:endParaRPr sz="2800"/>
          </a:p>
          <a:p>
            <a:pPr marL="457200" lvl="0" indent="-368300" algn="l" rtl="0">
              <a:lnSpc>
                <a:spcPct val="100000"/>
              </a:lnSpc>
              <a:spcBef>
                <a:spcPts val="1000"/>
              </a:spcBef>
              <a:spcAft>
                <a:spcPts val="0"/>
              </a:spcAft>
              <a:buSzPts val="2800"/>
              <a:buChar char="•"/>
            </a:pPr>
            <a:r>
              <a:rPr lang="en-US" sz="2800"/>
              <a:t>Cooling methods and heat recapture to meet green design standards and align with OU’s decarbonization plan.</a:t>
            </a:r>
            <a:endParaRPr sz="2800"/>
          </a:p>
          <a:p>
            <a:pPr marL="457200" lvl="0" indent="-368300" algn="l" rtl="0">
              <a:lnSpc>
                <a:spcPct val="115000"/>
              </a:lnSpc>
              <a:spcBef>
                <a:spcPts val="1000"/>
              </a:spcBef>
              <a:spcAft>
                <a:spcPts val="0"/>
              </a:spcAft>
              <a:buSzPts val="2800"/>
              <a:buChar char="•"/>
            </a:pPr>
            <a:r>
              <a:rPr lang="en-US" sz="2800"/>
              <a:t>Sound mitigation best practices.</a:t>
            </a:r>
            <a:endParaRPr sz="2800"/>
          </a:p>
          <a:p>
            <a:pPr marL="457200" lvl="0" indent="-406400" algn="l" rtl="0">
              <a:lnSpc>
                <a:spcPct val="100000"/>
              </a:lnSpc>
              <a:spcBef>
                <a:spcPts val="1000"/>
              </a:spcBef>
              <a:spcAft>
                <a:spcPts val="0"/>
              </a:spcAft>
              <a:buSzPts val="2800"/>
              <a:buChar char="•"/>
            </a:pPr>
            <a:r>
              <a:rPr lang="en-US" sz="2800" b="1"/>
              <a:t>Sustainability will be incorporated into the design phase of the project.</a:t>
            </a:r>
            <a:r>
              <a:rPr lang="en-US" sz="2800"/>
              <a:t> </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txBox="1">
            <a:spLocks noGrp="1"/>
          </p:cNvSpPr>
          <p:nvPr>
            <p:ph type="title"/>
          </p:nvPr>
        </p:nvSpPr>
        <p:spPr>
          <a:xfrm>
            <a:off x="32084" y="48126"/>
            <a:ext cx="120798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How the Data Center Can Support Sustainability</a:t>
            </a:r>
            <a:endParaRPr/>
          </a:p>
        </p:txBody>
      </p:sp>
      <p:sp>
        <p:nvSpPr>
          <p:cNvPr id="238" name="Google Shape;238;p34"/>
          <p:cNvSpPr txBox="1">
            <a:spLocks noGrp="1"/>
          </p:cNvSpPr>
          <p:nvPr>
            <p:ph type="body" idx="1"/>
          </p:nvPr>
        </p:nvSpPr>
        <p:spPr>
          <a:xfrm>
            <a:off x="485400" y="1722925"/>
            <a:ext cx="11221200" cy="49218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1000"/>
              </a:spcBef>
              <a:spcAft>
                <a:spcPts val="0"/>
              </a:spcAft>
              <a:buSzPts val="2800"/>
              <a:buChar char="•"/>
            </a:pPr>
            <a:r>
              <a:rPr lang="en-US" sz="2800"/>
              <a:t>Expanded cloud and remote-access capabilities reduces the need for physical commuting, directly lowering scope 3 emissions. </a:t>
            </a:r>
            <a:endParaRPr sz="2800"/>
          </a:p>
          <a:p>
            <a:pPr marL="457200" lvl="0" indent="-368300" algn="l" rtl="0">
              <a:lnSpc>
                <a:spcPct val="100000"/>
              </a:lnSpc>
              <a:spcBef>
                <a:spcPts val="1000"/>
              </a:spcBef>
              <a:spcAft>
                <a:spcPts val="0"/>
              </a:spcAft>
              <a:buSzPts val="2800"/>
              <a:buChar char="•"/>
            </a:pPr>
            <a:r>
              <a:rPr lang="en-US" sz="2800"/>
              <a:t>Data center power usage can be offset by users utilizing online and cloud services, reducing onsite power usage. </a:t>
            </a:r>
            <a:endParaRPr sz="2800"/>
          </a:p>
          <a:p>
            <a:pPr marL="457200" lvl="0" indent="-368300" algn="l" rtl="0">
              <a:lnSpc>
                <a:spcPct val="100000"/>
              </a:lnSpc>
              <a:spcBef>
                <a:spcPts val="1000"/>
              </a:spcBef>
              <a:spcAft>
                <a:spcPts val="0"/>
              </a:spcAft>
              <a:buSzPts val="2800"/>
              <a:buChar char="•"/>
            </a:pPr>
            <a:r>
              <a:rPr lang="en-US" sz="2800"/>
              <a:t>Centralizing compute power directly reduces OU’s aggregate carbon footprint by eliminating inefficient “closet servers” across campus.</a:t>
            </a:r>
            <a:endParaRPr sz="2800"/>
          </a:p>
          <a:p>
            <a:pPr marL="457200" lvl="0" indent="-368300" algn="l" rtl="0">
              <a:lnSpc>
                <a:spcPct val="100000"/>
              </a:lnSpc>
              <a:spcBef>
                <a:spcPts val="1000"/>
              </a:spcBef>
              <a:spcAft>
                <a:spcPts val="0"/>
              </a:spcAft>
              <a:buSzPts val="2800"/>
              <a:buChar char="•"/>
            </a:pPr>
            <a:r>
              <a:rPr lang="en-US" sz="2800"/>
              <a:t>Faculty research in many fields, </a:t>
            </a:r>
            <a:r>
              <a:rPr lang="en-US" sz="2800" b="1"/>
              <a:t>including research in sustainability</a:t>
            </a:r>
            <a:r>
              <a:rPr lang="en-US" sz="2800"/>
              <a:t>, will be aided by greater computing power and AI.</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545432" y="2582779"/>
            <a:ext cx="7608000" cy="1979700"/>
          </a:xfrm>
          <a:prstGeom prst="rect">
            <a:avLst/>
          </a:prstGeom>
          <a:solidFill>
            <a:schemeClr val="lt2"/>
          </a:solidFill>
          <a:ln w="76200" cap="flat" cmpd="sng">
            <a:solidFill>
              <a:srgbClr val="B4863E"/>
            </a:solidFill>
            <a:prstDash val="solid"/>
            <a:round/>
            <a:headEnd type="none" w="sm" len="sm"/>
            <a:tailEnd type="none" w="sm" len="sm"/>
          </a:ln>
        </p:spPr>
        <p:txBody>
          <a:bodyPr spcFirstLastPara="1" wrap="square" lIns="91425" tIns="45700" rIns="274300" bIns="45700" anchor="ctr" anchorCtr="0">
            <a:noAutofit/>
          </a:bodyPr>
          <a:lstStyle/>
          <a:p>
            <a:pPr marL="0" lvl="0" indent="0" algn="r" rtl="0">
              <a:lnSpc>
                <a:spcPct val="90000"/>
              </a:lnSpc>
              <a:spcBef>
                <a:spcPts val="0"/>
              </a:spcBef>
              <a:spcAft>
                <a:spcPts val="0"/>
              </a:spcAft>
              <a:buSzPts val="4800"/>
              <a:buNone/>
            </a:pPr>
            <a:r>
              <a:rPr lang="en-US"/>
              <a:t>Data Center Project Phasing</a:t>
            </a:r>
            <a:endParaRPr/>
          </a:p>
        </p:txBody>
      </p:sp>
      <p:sp>
        <p:nvSpPr>
          <p:cNvPr id="245" name="Google Shape;245;p35"/>
          <p:cNvSpPr txBox="1">
            <a:spLocks noGrp="1"/>
          </p:cNvSpPr>
          <p:nvPr>
            <p:ph type="body" idx="1"/>
          </p:nvPr>
        </p:nvSpPr>
        <p:spPr>
          <a:xfrm>
            <a:off x="8153399" y="2582779"/>
            <a:ext cx="3332700" cy="1979700"/>
          </a:xfrm>
          <a:prstGeom prst="rect">
            <a:avLst/>
          </a:prstGeom>
          <a:solidFill>
            <a:schemeClr val="lt1"/>
          </a:solidFill>
          <a:ln w="76200" cap="flat" cmpd="sng">
            <a:solidFill>
              <a:srgbClr val="B4863E"/>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US"/>
              <a:t>Section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32084" y="48126"/>
            <a:ext cx="120798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Project Phasing Diagram</a:t>
            </a:r>
            <a:endParaRPr/>
          </a:p>
        </p:txBody>
      </p:sp>
      <p:grpSp>
        <p:nvGrpSpPr>
          <p:cNvPr id="252" name="Google Shape;252;p36"/>
          <p:cNvGrpSpPr/>
          <p:nvPr/>
        </p:nvGrpSpPr>
        <p:grpSpPr>
          <a:xfrm>
            <a:off x="829425" y="1863525"/>
            <a:ext cx="10848623" cy="3289362"/>
            <a:chOff x="677025" y="1711125"/>
            <a:chExt cx="10848623" cy="3289362"/>
          </a:xfrm>
        </p:grpSpPr>
        <p:grpSp>
          <p:nvGrpSpPr>
            <p:cNvPr id="253" name="Google Shape;253;p36"/>
            <p:cNvGrpSpPr/>
            <p:nvPr/>
          </p:nvGrpSpPr>
          <p:grpSpPr>
            <a:xfrm>
              <a:off x="742374" y="3257903"/>
              <a:ext cx="2828865" cy="1287011"/>
              <a:chOff x="1083025" y="2306625"/>
              <a:chExt cx="1834900" cy="834800"/>
            </a:xfrm>
          </p:grpSpPr>
          <p:sp>
            <p:nvSpPr>
              <p:cNvPr id="254" name="Google Shape;254;p36"/>
              <p:cNvSpPr txBox="1"/>
              <p:nvPr/>
            </p:nvSpPr>
            <p:spPr>
              <a:xfrm>
                <a:off x="1235825" y="2695025"/>
                <a:ext cx="1505100" cy="446400"/>
              </a:xfrm>
              <a:prstGeom prst="rect">
                <a:avLst/>
              </a:prstGeom>
              <a:noFill/>
              <a:ln>
                <a:noFill/>
              </a:ln>
            </p:spPr>
            <p:txBody>
              <a:bodyPr spcFirstLastPara="1" wrap="square" lIns="140950" tIns="140950" rIns="140950" bIns="140950" anchor="b" anchorCtr="0">
                <a:noAutofit/>
              </a:bodyPr>
              <a:lstStyle/>
              <a:p>
                <a:pPr marL="0" marR="0" lvl="0" indent="0" algn="ctr" rtl="0">
                  <a:lnSpc>
                    <a:spcPct val="115000"/>
                  </a:lnSpc>
                  <a:spcBef>
                    <a:spcPts val="0"/>
                  </a:spcBef>
                  <a:spcAft>
                    <a:spcPts val="0"/>
                  </a:spcAft>
                  <a:buClr>
                    <a:srgbClr val="000000"/>
                  </a:buClr>
                  <a:buSzPts val="2600"/>
                  <a:buFont typeface="Arial"/>
                  <a:buNone/>
                </a:pPr>
                <a:r>
                  <a:rPr lang="en-US" sz="2600" b="1" i="0" u="none" strike="noStrike" cap="none">
                    <a:solidFill>
                      <a:schemeClr val="dk1"/>
                    </a:solidFill>
                    <a:latin typeface="Roboto"/>
                    <a:ea typeface="Roboto"/>
                    <a:cs typeface="Roboto"/>
                    <a:sym typeface="Roboto"/>
                  </a:rPr>
                  <a:t>Feasibility</a:t>
                </a:r>
                <a:endParaRPr sz="2600" b="1" i="0" u="none" strike="noStrike" cap="none">
                  <a:solidFill>
                    <a:schemeClr val="dk1"/>
                  </a:solidFill>
                  <a:latin typeface="Roboto"/>
                  <a:ea typeface="Roboto"/>
                  <a:cs typeface="Roboto"/>
                  <a:sym typeface="Roboto"/>
                </a:endParaRPr>
              </a:p>
            </p:txBody>
          </p:sp>
          <p:sp>
            <p:nvSpPr>
              <p:cNvPr id="255" name="Google Shape;255;p36"/>
              <p:cNvSpPr/>
              <p:nvPr/>
            </p:nvSpPr>
            <p:spPr>
              <a:xfrm flipH="1">
                <a:off x="1083025" y="2306625"/>
                <a:ext cx="1834800" cy="143400"/>
              </a:xfrm>
              <a:prstGeom prst="parallelogram">
                <a:avLst>
                  <a:gd name="adj" fmla="val 96952"/>
                </a:avLst>
              </a:prstGeom>
              <a:solidFill>
                <a:srgbClr val="CDA464"/>
              </a:solidFill>
              <a:ln>
                <a:noFill/>
              </a:ln>
            </p:spPr>
            <p:txBody>
              <a:bodyPr spcFirstLastPara="1" wrap="square" lIns="140950" tIns="140950" rIns="140950" bIns="140950" anchor="ctr" anchorCtr="0">
                <a:noAutofit/>
              </a:bodyPr>
              <a:lstStyle/>
              <a:p>
                <a:pPr marL="0" marR="0" lvl="0" indent="0" algn="l" rtl="0">
                  <a:lnSpc>
                    <a:spcPct val="100000"/>
                  </a:lnSpc>
                  <a:spcBef>
                    <a:spcPts val="0"/>
                  </a:spcBef>
                  <a:spcAft>
                    <a:spcPts val="0"/>
                  </a:spcAft>
                  <a:buClr>
                    <a:srgbClr val="000000"/>
                  </a:buClr>
                  <a:buSzPts val="2196"/>
                  <a:buFont typeface="Arial"/>
                  <a:buNone/>
                </a:pPr>
                <a:r>
                  <a:rPr lang="en-US" sz="2196" b="0" i="0" u="none" strike="noStrike" cap="none">
                    <a:solidFill>
                      <a:srgbClr val="000000"/>
                    </a:solidFill>
                    <a:latin typeface="Arial"/>
                    <a:ea typeface="Arial"/>
                    <a:cs typeface="Arial"/>
                    <a:sym typeface="Arial"/>
                  </a:rPr>
                  <a:t>  </a:t>
                </a:r>
                <a:endParaRPr sz="2196" b="0" i="0" u="none" strike="noStrike" cap="none">
                  <a:solidFill>
                    <a:srgbClr val="000000"/>
                  </a:solidFill>
                  <a:latin typeface="Arial"/>
                  <a:ea typeface="Arial"/>
                  <a:cs typeface="Arial"/>
                  <a:sym typeface="Arial"/>
                </a:endParaRPr>
              </a:p>
            </p:txBody>
          </p:sp>
          <p:sp>
            <p:nvSpPr>
              <p:cNvPr id="256" name="Google Shape;256;p36" descr="A chart with four arrows all in a line pointing to the right of the screen. The leftmost arrow is yellow, and says &quot;feasibility"/>
              <p:cNvSpPr/>
              <p:nvPr/>
            </p:nvSpPr>
            <p:spPr>
              <a:xfrm>
                <a:off x="1083125" y="2460449"/>
                <a:ext cx="1834800" cy="143400"/>
              </a:xfrm>
              <a:prstGeom prst="parallelogram">
                <a:avLst>
                  <a:gd name="adj" fmla="val 96952"/>
                </a:avLst>
              </a:prstGeom>
              <a:solidFill>
                <a:srgbClr val="B4863E"/>
              </a:solidFill>
              <a:ln>
                <a:noFill/>
              </a:ln>
            </p:spPr>
            <p:txBody>
              <a:bodyPr spcFirstLastPara="1" wrap="square" lIns="140950" tIns="140950" rIns="140950" bIns="140950" anchor="ctr" anchorCtr="0">
                <a:noAutofit/>
              </a:bodyPr>
              <a:lstStyle/>
              <a:p>
                <a:pPr marL="0" marR="0" lvl="0" indent="0" algn="l" rtl="0">
                  <a:lnSpc>
                    <a:spcPct val="100000"/>
                  </a:lnSpc>
                  <a:spcBef>
                    <a:spcPts val="0"/>
                  </a:spcBef>
                  <a:spcAft>
                    <a:spcPts val="0"/>
                  </a:spcAft>
                  <a:buClr>
                    <a:srgbClr val="000000"/>
                  </a:buClr>
                  <a:buSzPts val="1618"/>
                  <a:buFont typeface="Arial"/>
                  <a:buNone/>
                </a:pPr>
                <a:endParaRPr sz="1618" b="0" i="0" u="none" strike="noStrike" cap="none">
                  <a:solidFill>
                    <a:srgbClr val="000000"/>
                  </a:solidFill>
                  <a:latin typeface="Arial"/>
                  <a:ea typeface="Arial"/>
                  <a:cs typeface="Arial"/>
                  <a:sym typeface="Arial"/>
                </a:endParaRPr>
              </a:p>
            </p:txBody>
          </p:sp>
        </p:grpSp>
        <p:grpSp>
          <p:nvGrpSpPr>
            <p:cNvPr id="257" name="Google Shape;257;p36"/>
            <p:cNvGrpSpPr/>
            <p:nvPr/>
          </p:nvGrpSpPr>
          <p:grpSpPr>
            <a:xfrm>
              <a:off x="3377100" y="3257903"/>
              <a:ext cx="2828865" cy="1742584"/>
              <a:chOff x="1083025" y="2306625"/>
              <a:chExt cx="1834900" cy="1130300"/>
            </a:xfrm>
          </p:grpSpPr>
          <p:sp>
            <p:nvSpPr>
              <p:cNvPr id="258" name="Google Shape;258;p36"/>
              <p:cNvSpPr txBox="1"/>
              <p:nvPr/>
            </p:nvSpPr>
            <p:spPr>
              <a:xfrm>
                <a:off x="1235827" y="2695025"/>
                <a:ext cx="1505100" cy="741900"/>
              </a:xfrm>
              <a:prstGeom prst="rect">
                <a:avLst/>
              </a:prstGeom>
              <a:noFill/>
              <a:ln>
                <a:noFill/>
              </a:ln>
            </p:spPr>
            <p:txBody>
              <a:bodyPr spcFirstLastPara="1" wrap="square" lIns="140950" tIns="140950" rIns="140950" bIns="140950" anchor="b" anchorCtr="0">
                <a:noAutofit/>
              </a:bodyPr>
              <a:lstStyle/>
              <a:p>
                <a:pPr marL="0" marR="0" lvl="0" indent="0" algn="ctr" rtl="0">
                  <a:lnSpc>
                    <a:spcPct val="115000"/>
                  </a:lnSpc>
                  <a:spcBef>
                    <a:spcPts val="0"/>
                  </a:spcBef>
                  <a:spcAft>
                    <a:spcPts val="0"/>
                  </a:spcAft>
                  <a:buClr>
                    <a:srgbClr val="000000"/>
                  </a:buClr>
                  <a:buSzPts val="2600"/>
                  <a:buFont typeface="Arial"/>
                  <a:buNone/>
                </a:pPr>
                <a:r>
                  <a:rPr lang="en-US" sz="2600" b="1" i="0" u="none" strike="noStrike" cap="none">
                    <a:solidFill>
                      <a:srgbClr val="888888"/>
                    </a:solidFill>
                    <a:latin typeface="Roboto"/>
                    <a:ea typeface="Roboto"/>
                    <a:cs typeface="Roboto"/>
                    <a:sym typeface="Roboto"/>
                  </a:rPr>
                  <a:t>Due Diligence</a:t>
                </a:r>
                <a:endParaRPr sz="2600" b="1" i="0" u="none" strike="noStrike" cap="none">
                  <a:solidFill>
                    <a:srgbClr val="888888"/>
                  </a:solidFill>
                  <a:latin typeface="Roboto"/>
                  <a:ea typeface="Roboto"/>
                  <a:cs typeface="Roboto"/>
                  <a:sym typeface="Roboto"/>
                </a:endParaRPr>
              </a:p>
            </p:txBody>
          </p:sp>
          <p:sp>
            <p:nvSpPr>
              <p:cNvPr id="259" name="Google Shape;259;p36"/>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140950" tIns="140950" rIns="140950" bIns="140950" anchor="ctr" anchorCtr="0">
                <a:noAutofit/>
              </a:bodyPr>
              <a:lstStyle/>
              <a:p>
                <a:pPr marL="0" marR="0" lvl="0" indent="0" algn="l" rtl="0">
                  <a:lnSpc>
                    <a:spcPct val="100000"/>
                  </a:lnSpc>
                  <a:spcBef>
                    <a:spcPts val="0"/>
                  </a:spcBef>
                  <a:spcAft>
                    <a:spcPts val="0"/>
                  </a:spcAft>
                  <a:buClr>
                    <a:srgbClr val="000000"/>
                  </a:buClr>
                  <a:buSzPts val="2196"/>
                  <a:buFont typeface="Arial"/>
                  <a:buNone/>
                </a:pPr>
                <a:r>
                  <a:rPr lang="en-US" sz="2196" b="0" i="0" u="none" strike="noStrike" cap="none">
                    <a:solidFill>
                      <a:srgbClr val="000000"/>
                    </a:solidFill>
                    <a:latin typeface="Arial"/>
                    <a:ea typeface="Arial"/>
                    <a:cs typeface="Arial"/>
                    <a:sym typeface="Arial"/>
                  </a:rPr>
                  <a:t>  </a:t>
                </a:r>
                <a:endParaRPr sz="2196" b="0" i="0" u="none" strike="noStrike" cap="none">
                  <a:solidFill>
                    <a:srgbClr val="000000"/>
                  </a:solidFill>
                  <a:latin typeface="Arial"/>
                  <a:ea typeface="Arial"/>
                  <a:cs typeface="Arial"/>
                  <a:sym typeface="Arial"/>
                </a:endParaRPr>
              </a:p>
            </p:txBody>
          </p:sp>
          <p:sp>
            <p:nvSpPr>
              <p:cNvPr id="260" name="Google Shape;260;p36"/>
              <p:cNvSpPr/>
              <p:nvPr/>
            </p:nvSpPr>
            <p:spPr>
              <a:xfrm>
                <a:off x="1083125" y="2460449"/>
                <a:ext cx="1834800" cy="143400"/>
              </a:xfrm>
              <a:prstGeom prst="parallelogram">
                <a:avLst>
                  <a:gd name="adj" fmla="val 96952"/>
                </a:avLst>
              </a:prstGeom>
              <a:solidFill>
                <a:srgbClr val="888888"/>
              </a:solidFill>
              <a:ln>
                <a:noFill/>
              </a:ln>
            </p:spPr>
            <p:txBody>
              <a:bodyPr spcFirstLastPara="1" wrap="square" lIns="140950" tIns="140950" rIns="140950" bIns="140950" anchor="ctr" anchorCtr="0">
                <a:noAutofit/>
              </a:bodyPr>
              <a:lstStyle/>
              <a:p>
                <a:pPr marL="0" marR="0" lvl="0" indent="0" algn="l" rtl="0">
                  <a:lnSpc>
                    <a:spcPct val="100000"/>
                  </a:lnSpc>
                  <a:spcBef>
                    <a:spcPts val="0"/>
                  </a:spcBef>
                  <a:spcAft>
                    <a:spcPts val="0"/>
                  </a:spcAft>
                  <a:buClr>
                    <a:srgbClr val="000000"/>
                  </a:buClr>
                  <a:buSzPts val="1618"/>
                  <a:buFont typeface="Arial"/>
                  <a:buNone/>
                </a:pPr>
                <a:endParaRPr sz="1618" b="0" i="0" u="none" strike="noStrike" cap="none">
                  <a:solidFill>
                    <a:srgbClr val="000000"/>
                  </a:solidFill>
                  <a:latin typeface="Arial"/>
                  <a:ea typeface="Arial"/>
                  <a:cs typeface="Arial"/>
                  <a:sym typeface="Arial"/>
                </a:endParaRPr>
              </a:p>
            </p:txBody>
          </p:sp>
        </p:grpSp>
        <p:grpSp>
          <p:nvGrpSpPr>
            <p:cNvPr id="261" name="Google Shape;261;p36"/>
            <p:cNvGrpSpPr/>
            <p:nvPr/>
          </p:nvGrpSpPr>
          <p:grpSpPr>
            <a:xfrm>
              <a:off x="6016291" y="3256807"/>
              <a:ext cx="2828865" cy="1287011"/>
              <a:chOff x="1083025" y="2306625"/>
              <a:chExt cx="1834900" cy="834800"/>
            </a:xfrm>
          </p:grpSpPr>
          <p:sp>
            <p:nvSpPr>
              <p:cNvPr id="262" name="Google Shape;262;p36"/>
              <p:cNvSpPr txBox="1"/>
              <p:nvPr/>
            </p:nvSpPr>
            <p:spPr>
              <a:xfrm>
                <a:off x="1235825" y="2695025"/>
                <a:ext cx="1505100" cy="446400"/>
              </a:xfrm>
              <a:prstGeom prst="rect">
                <a:avLst/>
              </a:prstGeom>
              <a:noFill/>
              <a:ln>
                <a:noFill/>
              </a:ln>
            </p:spPr>
            <p:txBody>
              <a:bodyPr spcFirstLastPara="1" wrap="square" lIns="140950" tIns="140950" rIns="140950" bIns="140950" anchor="b" anchorCtr="0">
                <a:noAutofit/>
              </a:bodyPr>
              <a:lstStyle/>
              <a:p>
                <a:pPr marL="0" marR="0" lvl="0" indent="0" algn="ctr" rtl="0">
                  <a:lnSpc>
                    <a:spcPct val="115000"/>
                  </a:lnSpc>
                  <a:spcBef>
                    <a:spcPts val="0"/>
                  </a:spcBef>
                  <a:spcAft>
                    <a:spcPts val="0"/>
                  </a:spcAft>
                  <a:buClr>
                    <a:srgbClr val="000000"/>
                  </a:buClr>
                  <a:buSzPts val="2600"/>
                  <a:buFont typeface="Arial"/>
                  <a:buNone/>
                </a:pPr>
                <a:r>
                  <a:rPr lang="en-US" sz="2600" b="1" i="0" u="none" strike="noStrike" cap="none">
                    <a:solidFill>
                      <a:srgbClr val="858585"/>
                    </a:solidFill>
                    <a:latin typeface="Roboto"/>
                    <a:ea typeface="Roboto"/>
                    <a:cs typeface="Roboto"/>
                    <a:sym typeface="Roboto"/>
                  </a:rPr>
                  <a:t>Design</a:t>
                </a:r>
                <a:endParaRPr sz="2600" b="1" i="0" u="none" strike="noStrike" cap="none">
                  <a:solidFill>
                    <a:srgbClr val="858585"/>
                  </a:solidFill>
                  <a:latin typeface="Roboto"/>
                  <a:ea typeface="Roboto"/>
                  <a:cs typeface="Roboto"/>
                  <a:sym typeface="Roboto"/>
                </a:endParaRPr>
              </a:p>
            </p:txBody>
          </p:sp>
          <p:sp>
            <p:nvSpPr>
              <p:cNvPr id="263" name="Google Shape;263;p36"/>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140950" tIns="140950" rIns="140950" bIns="140950" anchor="ctr" anchorCtr="0">
                <a:noAutofit/>
              </a:bodyPr>
              <a:lstStyle/>
              <a:p>
                <a:pPr marL="0" marR="0" lvl="0" indent="0" algn="l" rtl="0">
                  <a:lnSpc>
                    <a:spcPct val="100000"/>
                  </a:lnSpc>
                  <a:spcBef>
                    <a:spcPts val="0"/>
                  </a:spcBef>
                  <a:spcAft>
                    <a:spcPts val="0"/>
                  </a:spcAft>
                  <a:buClr>
                    <a:srgbClr val="000000"/>
                  </a:buClr>
                  <a:buSzPts val="2196"/>
                  <a:buFont typeface="Arial"/>
                  <a:buNone/>
                </a:pPr>
                <a:r>
                  <a:rPr lang="en-US" sz="2196" b="0" i="0" u="none" strike="noStrike" cap="none">
                    <a:solidFill>
                      <a:srgbClr val="000000"/>
                    </a:solidFill>
                    <a:latin typeface="Arial"/>
                    <a:ea typeface="Arial"/>
                    <a:cs typeface="Arial"/>
                    <a:sym typeface="Arial"/>
                  </a:rPr>
                  <a:t>  </a:t>
                </a:r>
                <a:endParaRPr sz="2196" b="0" i="0" u="none" strike="noStrike" cap="none">
                  <a:solidFill>
                    <a:srgbClr val="000000"/>
                  </a:solidFill>
                  <a:latin typeface="Arial"/>
                  <a:ea typeface="Arial"/>
                  <a:cs typeface="Arial"/>
                  <a:sym typeface="Arial"/>
                </a:endParaRPr>
              </a:p>
            </p:txBody>
          </p:sp>
          <p:sp>
            <p:nvSpPr>
              <p:cNvPr id="264" name="Google Shape;264;p36"/>
              <p:cNvSpPr/>
              <p:nvPr/>
            </p:nvSpPr>
            <p:spPr>
              <a:xfrm>
                <a:off x="1083125" y="2460449"/>
                <a:ext cx="1834800" cy="143400"/>
              </a:xfrm>
              <a:prstGeom prst="parallelogram">
                <a:avLst>
                  <a:gd name="adj" fmla="val 96952"/>
                </a:avLst>
              </a:prstGeom>
              <a:solidFill>
                <a:srgbClr val="858585"/>
              </a:solidFill>
              <a:ln>
                <a:noFill/>
              </a:ln>
            </p:spPr>
            <p:txBody>
              <a:bodyPr spcFirstLastPara="1" wrap="square" lIns="140950" tIns="140950" rIns="140950" bIns="14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5" name="Google Shape;265;p36"/>
            <p:cNvGrpSpPr/>
            <p:nvPr/>
          </p:nvGrpSpPr>
          <p:grpSpPr>
            <a:xfrm>
              <a:off x="2438100" y="2307725"/>
              <a:ext cx="9087548" cy="2223050"/>
              <a:chOff x="-2976573" y="1699478"/>
              <a:chExt cx="5894498" cy="1441947"/>
            </a:xfrm>
          </p:grpSpPr>
          <p:sp>
            <p:nvSpPr>
              <p:cNvPr id="266" name="Google Shape;266;p36"/>
              <p:cNvSpPr txBox="1"/>
              <p:nvPr/>
            </p:nvSpPr>
            <p:spPr>
              <a:xfrm>
                <a:off x="1235825" y="2695025"/>
                <a:ext cx="1505100" cy="446400"/>
              </a:xfrm>
              <a:prstGeom prst="rect">
                <a:avLst/>
              </a:prstGeom>
              <a:noFill/>
              <a:ln>
                <a:noFill/>
              </a:ln>
            </p:spPr>
            <p:txBody>
              <a:bodyPr spcFirstLastPara="1" wrap="square" lIns="140950" tIns="140950" rIns="140950" bIns="140950" anchor="b"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600" b="1" i="0" u="none" strike="noStrike" cap="none">
                    <a:solidFill>
                      <a:srgbClr val="858585"/>
                    </a:solidFill>
                    <a:latin typeface="Roboto"/>
                    <a:ea typeface="Roboto"/>
                    <a:cs typeface="Roboto"/>
                    <a:sym typeface="Roboto"/>
                  </a:rPr>
                  <a:t>Construction</a:t>
                </a:r>
                <a:endParaRPr sz="2600" b="1" i="0" u="none" strike="noStrike" cap="none">
                  <a:solidFill>
                    <a:srgbClr val="858585"/>
                  </a:solidFill>
                  <a:latin typeface="Roboto"/>
                  <a:ea typeface="Roboto"/>
                  <a:cs typeface="Roboto"/>
                  <a:sym typeface="Roboto"/>
                </a:endParaRPr>
              </a:p>
            </p:txBody>
          </p:sp>
          <p:sp>
            <p:nvSpPr>
              <p:cNvPr id="267" name="Google Shape;267;p36"/>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140950" tIns="140950" rIns="140950" bIns="140950" anchor="ctr" anchorCtr="0">
                <a:noAutofit/>
              </a:bodyPr>
              <a:lstStyle/>
              <a:p>
                <a:pPr marL="0" marR="0" lvl="0" indent="0" algn="l" rtl="0">
                  <a:lnSpc>
                    <a:spcPct val="100000"/>
                  </a:lnSpc>
                  <a:spcBef>
                    <a:spcPts val="0"/>
                  </a:spcBef>
                  <a:spcAft>
                    <a:spcPts val="0"/>
                  </a:spcAft>
                  <a:buClr>
                    <a:srgbClr val="000000"/>
                  </a:buClr>
                  <a:buSzPts val="2196"/>
                  <a:buFont typeface="Arial"/>
                  <a:buNone/>
                </a:pPr>
                <a:r>
                  <a:rPr lang="en-US" sz="2196" b="0" i="0" u="none" strike="noStrike" cap="none">
                    <a:solidFill>
                      <a:srgbClr val="000000"/>
                    </a:solidFill>
                    <a:latin typeface="Arial"/>
                    <a:ea typeface="Arial"/>
                    <a:cs typeface="Arial"/>
                    <a:sym typeface="Arial"/>
                  </a:rPr>
                  <a:t>  </a:t>
                </a:r>
                <a:endParaRPr sz="2196" b="0" i="0" u="none" strike="noStrike" cap="none">
                  <a:solidFill>
                    <a:srgbClr val="000000"/>
                  </a:solidFill>
                  <a:latin typeface="Arial"/>
                  <a:ea typeface="Arial"/>
                  <a:cs typeface="Arial"/>
                  <a:sym typeface="Arial"/>
                </a:endParaRPr>
              </a:p>
            </p:txBody>
          </p:sp>
          <p:sp>
            <p:nvSpPr>
              <p:cNvPr id="268" name="Google Shape;268;p36"/>
              <p:cNvSpPr/>
              <p:nvPr/>
            </p:nvSpPr>
            <p:spPr>
              <a:xfrm>
                <a:off x="1083125" y="2460449"/>
                <a:ext cx="1834800" cy="143400"/>
              </a:xfrm>
              <a:prstGeom prst="parallelogram">
                <a:avLst>
                  <a:gd name="adj" fmla="val 96952"/>
                </a:avLst>
              </a:prstGeom>
              <a:solidFill>
                <a:srgbClr val="858585"/>
              </a:solidFill>
              <a:ln>
                <a:noFill/>
              </a:ln>
            </p:spPr>
            <p:txBody>
              <a:bodyPr spcFirstLastPara="1" wrap="square" lIns="140950" tIns="140950" rIns="140950" bIns="14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9" name="Google Shape;269;p36"/>
              <p:cNvCxnSpPr/>
              <p:nvPr/>
            </p:nvCxnSpPr>
            <p:spPr>
              <a:xfrm>
                <a:off x="-2976573" y="1699478"/>
                <a:ext cx="600600" cy="624900"/>
              </a:xfrm>
              <a:prstGeom prst="straightConnector1">
                <a:avLst/>
              </a:prstGeom>
              <a:noFill/>
              <a:ln w="9525" cap="flat" cmpd="sng">
                <a:solidFill>
                  <a:schemeClr val="dk1"/>
                </a:solidFill>
                <a:prstDash val="solid"/>
                <a:round/>
                <a:headEnd type="none" w="sm" len="sm"/>
                <a:tailEnd type="none" w="sm" len="sm"/>
              </a:ln>
            </p:spPr>
          </p:cxnSp>
        </p:grpSp>
        <p:sp>
          <p:nvSpPr>
            <p:cNvPr id="270" name="Google Shape;270;p36"/>
            <p:cNvSpPr txBox="1"/>
            <p:nvPr/>
          </p:nvSpPr>
          <p:spPr>
            <a:xfrm>
              <a:off x="677025" y="1711125"/>
              <a:ext cx="2385900" cy="61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oboto"/>
                  <a:ea typeface="Roboto"/>
                  <a:cs typeface="Roboto"/>
                  <a:sym typeface="Roboto"/>
                </a:rPr>
                <a:t>March - June 2026</a:t>
              </a:r>
              <a:endParaRPr sz="2400" b="1" i="0" u="none" strike="noStrike" cap="none">
                <a:solidFill>
                  <a:schemeClr val="dk1"/>
                </a:solidFill>
                <a:latin typeface="Roboto"/>
                <a:ea typeface="Roboto"/>
                <a:cs typeface="Roboto"/>
                <a:sym typeface="Roboto"/>
              </a:endParaRPr>
            </a:p>
          </p:txBody>
        </p:sp>
      </p:grpSp>
      <p:pic>
        <p:nvPicPr>
          <p:cNvPr id="271" name="Google Shape;271;p36" descr="A project timeline graphic showing four sequential phases represented by chevron arrows pointing to the right.&#10;&#10;The first chevron is colored gold and labeled &quot;Feasibility.&quot; A line points from this section to the text &quot;March - June 2026&quot; above it.&#10;&#10;The following three chevrons are gray and labeled in order: &quot;Due Diligence,&quot; &quot;Design,&quot; and &quot;Construction.&quot;" title="Project Phasing Diagram"/>
          <p:cNvPicPr preferRelativeResize="0"/>
          <p:nvPr/>
        </p:nvPicPr>
        <p:blipFill rotWithShape="1">
          <a:blip r:embed="rId3">
            <a:alphaModFix/>
          </a:blip>
          <a:srcRect/>
          <a:stretch/>
        </p:blipFill>
        <p:spPr>
          <a:xfrm>
            <a:off x="256975" y="1761735"/>
            <a:ext cx="11678051" cy="390788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7"/>
          <p:cNvSpPr txBox="1">
            <a:spLocks noGrp="1"/>
          </p:cNvSpPr>
          <p:nvPr>
            <p:ph type="title"/>
          </p:nvPr>
        </p:nvSpPr>
        <p:spPr>
          <a:xfrm>
            <a:off x="32075" y="48125"/>
            <a:ext cx="12079800" cy="14904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a:t>Feasibility Phase: Is This Even Possible?</a:t>
            </a:r>
            <a:endParaRPr sz="4800" b="1" i="0" u="none" strike="noStrike" cap="none">
              <a:solidFill>
                <a:schemeClr val="dk1"/>
              </a:solidFill>
              <a:latin typeface="Arial"/>
              <a:ea typeface="Arial"/>
              <a:cs typeface="Arial"/>
              <a:sym typeface="Arial"/>
            </a:endParaRPr>
          </a:p>
        </p:txBody>
      </p:sp>
      <p:sp>
        <p:nvSpPr>
          <p:cNvPr id="277" name="Google Shape;277;p37"/>
          <p:cNvSpPr txBox="1">
            <a:spLocks noGrp="1"/>
          </p:cNvSpPr>
          <p:nvPr>
            <p:ph type="body" idx="1"/>
          </p:nvPr>
        </p:nvSpPr>
        <p:spPr>
          <a:xfrm>
            <a:off x="786525" y="1723850"/>
            <a:ext cx="11040300" cy="43512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600"/>
              </a:spcBef>
              <a:spcAft>
                <a:spcPts val="0"/>
              </a:spcAft>
              <a:buSzPts val="2400"/>
              <a:buChar char="•"/>
            </a:pPr>
            <a:r>
              <a:rPr lang="en-US" sz="2400"/>
              <a:t>Timeline: March 2026 through early June 2026</a:t>
            </a:r>
            <a:endParaRPr sz="2400"/>
          </a:p>
          <a:p>
            <a:pPr marL="457200" lvl="0" indent="-381000" algn="l" rtl="0">
              <a:lnSpc>
                <a:spcPct val="115000"/>
              </a:lnSpc>
              <a:spcBef>
                <a:spcPts val="600"/>
              </a:spcBef>
              <a:spcAft>
                <a:spcPts val="0"/>
              </a:spcAft>
              <a:buSzPts val="2400"/>
              <a:buChar char="•"/>
            </a:pPr>
            <a:r>
              <a:rPr lang="en-US" sz="2400"/>
              <a:t>Entails:</a:t>
            </a:r>
            <a:endParaRPr sz="2400"/>
          </a:p>
          <a:p>
            <a:pPr marL="914400" lvl="1" indent="-381000" algn="l" rtl="0">
              <a:lnSpc>
                <a:spcPct val="115000"/>
              </a:lnSpc>
              <a:spcBef>
                <a:spcPts val="0"/>
              </a:spcBef>
              <a:spcAft>
                <a:spcPts val="0"/>
              </a:spcAft>
              <a:buSzPts val="2400"/>
              <a:buChar char="•"/>
            </a:pPr>
            <a:r>
              <a:rPr lang="en-US" sz="2400"/>
              <a:t>Confirming power and fiber optic connectivity; financial viability</a:t>
            </a:r>
            <a:endParaRPr sz="2400"/>
          </a:p>
          <a:p>
            <a:pPr marL="914400" lvl="1" indent="-381000" algn="l" rtl="0">
              <a:lnSpc>
                <a:spcPct val="115000"/>
              </a:lnSpc>
              <a:spcBef>
                <a:spcPts val="0"/>
              </a:spcBef>
              <a:spcAft>
                <a:spcPts val="0"/>
              </a:spcAft>
              <a:buSzPts val="2400"/>
              <a:buChar char="•"/>
            </a:pPr>
            <a:r>
              <a:rPr lang="en-US" sz="2400"/>
              <a:t>Quantifying computing needs for academic and research purposes with faculty from across the university</a:t>
            </a:r>
            <a:endParaRPr sz="2400"/>
          </a:p>
          <a:p>
            <a:pPr marL="914400" lvl="1" indent="-381000" algn="l" rtl="0">
              <a:lnSpc>
                <a:spcPct val="115000"/>
              </a:lnSpc>
              <a:spcBef>
                <a:spcPts val="0"/>
              </a:spcBef>
              <a:spcAft>
                <a:spcPts val="0"/>
              </a:spcAft>
              <a:buSzPts val="2400"/>
              <a:buChar char="•"/>
            </a:pPr>
            <a:r>
              <a:rPr lang="en-US" sz="2400"/>
              <a:t>Identifying industry partners for research and student internships</a:t>
            </a:r>
            <a:endParaRPr sz="2400"/>
          </a:p>
          <a:p>
            <a:pPr marL="914400" lvl="1" indent="-381000" algn="l" rtl="0">
              <a:lnSpc>
                <a:spcPct val="115000"/>
              </a:lnSpc>
              <a:spcBef>
                <a:spcPts val="0"/>
              </a:spcBef>
              <a:spcAft>
                <a:spcPts val="0"/>
              </a:spcAft>
              <a:buSzPts val="2400"/>
              <a:buChar char="•"/>
            </a:pPr>
            <a:r>
              <a:rPr lang="en-US" sz="2400"/>
              <a:t>Engaging with campus stakeholders via shared governance committees, town hall and survey for ideas and input.</a:t>
            </a:r>
            <a:endParaRPr sz="2400"/>
          </a:p>
          <a:p>
            <a:pPr marL="0" lvl="0" indent="0" algn="l" rtl="0">
              <a:lnSpc>
                <a:spcPct val="115000"/>
              </a:lnSpc>
              <a:spcBef>
                <a:spcPts val="0"/>
              </a:spcBef>
              <a:spcAft>
                <a:spcPts val="0"/>
              </a:spcAft>
              <a:buSzPts val="4200"/>
              <a:buNone/>
            </a:pPr>
            <a:r>
              <a:rPr lang="en-US" sz="2400" b="1"/>
              <a:t>Note: data center design, construction and specific systems will be determined in subsequent phases, i.e. design phase</a:t>
            </a:r>
            <a:endParaRPr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32075" y="48125"/>
            <a:ext cx="12079800" cy="14643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a:t>Due Diligence Phase: Should We Do This?</a:t>
            </a:r>
            <a:endParaRPr sz="4800" b="1" i="0" u="none" strike="noStrike" cap="none">
              <a:solidFill>
                <a:schemeClr val="dk1"/>
              </a:solidFill>
              <a:latin typeface="Arial"/>
              <a:ea typeface="Arial"/>
              <a:cs typeface="Arial"/>
              <a:sym typeface="Arial"/>
            </a:endParaRPr>
          </a:p>
        </p:txBody>
      </p:sp>
      <p:sp>
        <p:nvSpPr>
          <p:cNvPr id="283" name="Google Shape;283;p38"/>
          <p:cNvSpPr txBox="1">
            <a:spLocks noGrp="1"/>
          </p:cNvSpPr>
          <p:nvPr>
            <p:ph type="body" idx="1"/>
          </p:nvPr>
        </p:nvSpPr>
        <p:spPr>
          <a:xfrm>
            <a:off x="786525" y="1723850"/>
            <a:ext cx="107571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600"/>
              </a:spcBef>
              <a:spcAft>
                <a:spcPts val="0"/>
              </a:spcAft>
              <a:buSzPts val="2800"/>
              <a:buChar char="•"/>
            </a:pPr>
            <a:r>
              <a:rPr lang="en-US" sz="2800"/>
              <a:t>Pending feasibility and Board approval to move forward</a:t>
            </a:r>
            <a:endParaRPr sz="2800"/>
          </a:p>
          <a:p>
            <a:pPr marL="457200" lvl="0" indent="-406400" algn="l" rtl="0">
              <a:lnSpc>
                <a:spcPct val="115000"/>
              </a:lnSpc>
              <a:spcBef>
                <a:spcPts val="600"/>
              </a:spcBef>
              <a:spcAft>
                <a:spcPts val="0"/>
              </a:spcAft>
              <a:buSzPts val="2800"/>
              <a:buChar char="•"/>
            </a:pPr>
            <a:r>
              <a:rPr lang="en-US" sz="2800"/>
              <a:t>Entails:</a:t>
            </a:r>
            <a:endParaRPr sz="2800"/>
          </a:p>
          <a:p>
            <a:pPr marL="914400" lvl="1" indent="-406400" algn="l" rtl="0">
              <a:lnSpc>
                <a:spcPct val="115000"/>
              </a:lnSpc>
              <a:spcBef>
                <a:spcPts val="0"/>
              </a:spcBef>
              <a:spcAft>
                <a:spcPts val="0"/>
              </a:spcAft>
              <a:buSzPts val="2800"/>
              <a:buChar char="•"/>
            </a:pPr>
            <a:r>
              <a:rPr lang="en-US" sz="2800"/>
              <a:t>A deep-dive assessment entailing evaluation of site conditions and environmental impact studies</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9"/>
          <p:cNvSpPr txBox="1">
            <a:spLocks noGrp="1"/>
          </p:cNvSpPr>
          <p:nvPr>
            <p:ph type="title"/>
          </p:nvPr>
        </p:nvSpPr>
        <p:spPr>
          <a:xfrm>
            <a:off x="32084" y="48126"/>
            <a:ext cx="120798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Design Phase</a:t>
            </a:r>
            <a:endParaRPr/>
          </a:p>
        </p:txBody>
      </p:sp>
      <p:sp>
        <p:nvSpPr>
          <p:cNvPr id="290" name="Google Shape;290;p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800"/>
              <a:t>Detailed programming and design phase entails:</a:t>
            </a:r>
            <a:endParaRPr sz="2800"/>
          </a:p>
          <a:p>
            <a:pPr marL="914400" lvl="1" indent="-406400" algn="l" rtl="0">
              <a:lnSpc>
                <a:spcPct val="115000"/>
              </a:lnSpc>
              <a:spcBef>
                <a:spcPts val="0"/>
              </a:spcBef>
              <a:spcAft>
                <a:spcPts val="0"/>
              </a:spcAft>
              <a:buSzPts val="2800"/>
              <a:buChar char="•"/>
            </a:pPr>
            <a:r>
              <a:rPr lang="en-US" sz="2800"/>
              <a:t>Building layout, building and site design, technical systems, means and methods of construction and overall plan </a:t>
            </a:r>
            <a:endParaRPr sz="2800"/>
          </a:p>
          <a:p>
            <a:pPr marL="914400" lvl="1" indent="-406400" algn="l" rtl="0">
              <a:lnSpc>
                <a:spcPct val="115000"/>
              </a:lnSpc>
              <a:spcBef>
                <a:spcPts val="0"/>
              </a:spcBef>
              <a:spcAft>
                <a:spcPts val="0"/>
              </a:spcAft>
              <a:buSzPts val="2800"/>
              <a:buChar char="•"/>
            </a:pPr>
            <a:r>
              <a:rPr lang="en-US" sz="2800"/>
              <a:t>Preparation of construction documents and specifications</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32084" y="48126"/>
            <a:ext cx="120798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Construction Phase </a:t>
            </a:r>
            <a:endParaRPr/>
          </a:p>
        </p:txBody>
      </p:sp>
      <p:sp>
        <p:nvSpPr>
          <p:cNvPr id="297" name="Google Shape;297;p4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800"/>
              <a:buChar char="•"/>
            </a:pPr>
            <a:r>
              <a:rPr lang="en-US" sz="2800"/>
              <a:t>Construction of the Data Center occurs during this phase</a:t>
            </a:r>
            <a:endParaRPr sz="2800"/>
          </a:p>
          <a:p>
            <a:pPr marL="457200" lvl="0" indent="-368300" algn="l" rtl="0">
              <a:lnSpc>
                <a:spcPct val="115000"/>
              </a:lnSpc>
              <a:spcBef>
                <a:spcPts val="0"/>
              </a:spcBef>
              <a:spcAft>
                <a:spcPts val="0"/>
              </a:spcAft>
              <a:buSzPts val="2800"/>
              <a:buChar char="•"/>
            </a:pPr>
            <a:r>
              <a:rPr lang="en-US" sz="2800"/>
              <a:t>Timeline: estimated to take 12-18 months following completion of the design phase</a:t>
            </a:r>
            <a:endParaRPr sz="2800"/>
          </a:p>
          <a:p>
            <a:pPr marL="457200" lvl="0" indent="0" algn="l" rtl="0">
              <a:lnSpc>
                <a:spcPct val="115000"/>
              </a:lnSpc>
              <a:spcBef>
                <a:spcPts val="0"/>
              </a:spcBef>
              <a:spcAft>
                <a:spcPts val="0"/>
              </a:spcAft>
              <a:buNone/>
            </a:pP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1"/>
          <p:cNvSpPr txBox="1">
            <a:spLocks noGrp="1"/>
          </p:cNvSpPr>
          <p:nvPr>
            <p:ph type="title"/>
          </p:nvPr>
        </p:nvSpPr>
        <p:spPr>
          <a:xfrm>
            <a:off x="838200" y="365125"/>
            <a:ext cx="10515600" cy="1356000"/>
          </a:xfrm>
          <a:prstGeom prst="rect">
            <a:avLst/>
          </a:prstGeom>
          <a:solidFill>
            <a:schemeClr val="lt1"/>
          </a:solidFill>
          <a:ln w="76200" cap="flat" cmpd="sng">
            <a:solidFill>
              <a:srgbClr val="B4863E"/>
            </a:solidFill>
            <a:prstDash val="solid"/>
            <a:round/>
            <a:headEnd type="none" w="sm" len="sm"/>
            <a:tailEnd type="none" w="sm" len="sm"/>
          </a:ln>
        </p:spPr>
        <p:txBody>
          <a:bodyPr spcFirstLastPara="1" wrap="square" lIns="274300" tIns="45700" rIns="274300" bIns="45700" anchor="ctr" anchorCtr="0">
            <a:noAutofit/>
          </a:bodyPr>
          <a:lstStyle/>
          <a:p>
            <a:pPr marL="0" marR="0" lvl="0" indent="0" algn="l" rtl="0">
              <a:lnSpc>
                <a:spcPct val="90000"/>
              </a:lnSpc>
              <a:spcBef>
                <a:spcPts val="0"/>
              </a:spcBef>
              <a:spcAft>
                <a:spcPts val="0"/>
              </a:spcAft>
              <a:buClr>
                <a:srgbClr val="B4863E"/>
              </a:buClr>
              <a:buSzPts val="4400"/>
              <a:buFont typeface="Arial"/>
              <a:buNone/>
            </a:pPr>
            <a:r>
              <a:rPr lang="en-US"/>
              <a:t>Campus Engagement - Shared Governance Committees</a:t>
            </a:r>
            <a:endParaRPr sz="4400" b="1" i="0" u="none" strike="noStrike" cap="none">
              <a:solidFill>
                <a:srgbClr val="B4863E"/>
              </a:solidFill>
              <a:latin typeface="Arial"/>
              <a:ea typeface="Arial"/>
              <a:cs typeface="Arial"/>
              <a:sym typeface="Arial"/>
            </a:endParaRPr>
          </a:p>
        </p:txBody>
      </p:sp>
      <p:sp>
        <p:nvSpPr>
          <p:cNvPr id="303" name="Google Shape;303;p41"/>
          <p:cNvSpPr txBox="1">
            <a:spLocks noGrp="1"/>
          </p:cNvSpPr>
          <p:nvPr>
            <p:ph type="body" idx="1"/>
          </p:nvPr>
        </p:nvSpPr>
        <p:spPr>
          <a:xfrm>
            <a:off x="838200" y="2046975"/>
            <a:ext cx="10515600" cy="4129800"/>
          </a:xfrm>
          <a:prstGeom prst="rect">
            <a:avLst/>
          </a:prstGeom>
          <a:solidFill>
            <a:schemeClr val="lt1"/>
          </a:solidFill>
          <a:ln w="76200" cap="flat" cmpd="sng">
            <a:solidFill>
              <a:srgbClr val="B4863E"/>
            </a:solidFill>
            <a:prstDash val="solid"/>
            <a:round/>
            <a:headEnd type="none" w="sm" len="sm"/>
            <a:tailEnd type="none" w="sm" len="sm"/>
          </a:ln>
        </p:spPr>
        <p:txBody>
          <a:bodyPr spcFirstLastPara="1" wrap="square" lIns="182875" tIns="182875" rIns="182875" bIns="182875" anchor="t" anchorCtr="0">
            <a:noAutofit/>
          </a:bodyPr>
          <a:lstStyle/>
          <a:p>
            <a:pPr marL="457200" lvl="0" indent="-406400" algn="l" rtl="0">
              <a:lnSpc>
                <a:spcPct val="115000"/>
              </a:lnSpc>
              <a:spcBef>
                <a:spcPts val="600"/>
              </a:spcBef>
              <a:spcAft>
                <a:spcPts val="0"/>
              </a:spcAft>
              <a:buSzPts val="2800"/>
              <a:buChar char="•"/>
            </a:pPr>
            <a:r>
              <a:rPr lang="en-US" sz="2800"/>
              <a:t>Senate Steering Committee</a:t>
            </a:r>
            <a:endParaRPr sz="2800"/>
          </a:p>
          <a:p>
            <a:pPr marL="457200" lvl="0" indent="-406400" algn="l" rtl="0">
              <a:lnSpc>
                <a:spcPct val="115000"/>
              </a:lnSpc>
              <a:spcBef>
                <a:spcPts val="0"/>
              </a:spcBef>
              <a:spcAft>
                <a:spcPts val="0"/>
              </a:spcAft>
              <a:buSzPts val="2800"/>
              <a:buChar char="•"/>
            </a:pPr>
            <a:r>
              <a:rPr lang="en-US" sz="2800"/>
              <a:t>Senate</a:t>
            </a:r>
            <a:endParaRPr sz="2800"/>
          </a:p>
          <a:p>
            <a:pPr marL="457200" lvl="0" indent="-406400" algn="l" rtl="0">
              <a:lnSpc>
                <a:spcPct val="115000"/>
              </a:lnSpc>
              <a:spcBef>
                <a:spcPts val="0"/>
              </a:spcBef>
              <a:spcAft>
                <a:spcPts val="0"/>
              </a:spcAft>
              <a:buSzPts val="2800"/>
              <a:buChar char="•"/>
            </a:pPr>
            <a:r>
              <a:rPr lang="en-US" sz="2800"/>
              <a:t>SBRC</a:t>
            </a:r>
            <a:endParaRPr sz="2800"/>
          </a:p>
          <a:p>
            <a:pPr marL="457200" lvl="0" indent="-406400" algn="l" rtl="0">
              <a:lnSpc>
                <a:spcPct val="115000"/>
              </a:lnSpc>
              <a:spcBef>
                <a:spcPts val="0"/>
              </a:spcBef>
              <a:spcAft>
                <a:spcPts val="0"/>
              </a:spcAft>
              <a:buSzPts val="2800"/>
              <a:buChar char="•"/>
            </a:pPr>
            <a:r>
              <a:rPr lang="en-US" sz="2800"/>
              <a:t>SPRC</a:t>
            </a:r>
            <a:endParaRPr sz="2800"/>
          </a:p>
          <a:p>
            <a:pPr marL="457200" lvl="0" indent="-406400" algn="l" rtl="0">
              <a:lnSpc>
                <a:spcPct val="115000"/>
              </a:lnSpc>
              <a:spcBef>
                <a:spcPts val="0"/>
              </a:spcBef>
              <a:spcAft>
                <a:spcPts val="0"/>
              </a:spcAft>
              <a:buSzPts val="2800"/>
              <a:buChar char="•"/>
            </a:pPr>
            <a:r>
              <a:rPr lang="en-US" sz="2800"/>
              <a:t>CDEC</a:t>
            </a:r>
            <a:endParaRPr sz="2800"/>
          </a:p>
          <a:p>
            <a:pPr marL="457200" lvl="0" indent="-368300" algn="l" rtl="0">
              <a:lnSpc>
                <a:spcPct val="115000"/>
              </a:lnSpc>
              <a:spcBef>
                <a:spcPts val="600"/>
              </a:spcBef>
              <a:spcAft>
                <a:spcPts val="0"/>
              </a:spcAft>
              <a:buSzPts val="2800"/>
              <a:buChar char="•"/>
            </a:pPr>
            <a:r>
              <a:rPr lang="en-US" sz="2800"/>
              <a:t>OU Student Congress</a:t>
            </a:r>
            <a:endParaRPr sz="2800"/>
          </a:p>
          <a:p>
            <a:pPr marL="457200" lvl="0" indent="-368300" algn="l" rtl="0">
              <a:lnSpc>
                <a:spcPct val="115000"/>
              </a:lnSpc>
              <a:spcBef>
                <a:spcPts val="0"/>
              </a:spcBef>
              <a:spcAft>
                <a:spcPts val="0"/>
              </a:spcAft>
              <a:buSzPts val="2800"/>
              <a:buChar char="•"/>
            </a:pPr>
            <a:r>
              <a:rPr lang="en-US" sz="2800"/>
              <a:t>President’s Cabinet</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2"/>
          <p:cNvSpPr txBox="1">
            <a:spLocks noGrp="1"/>
          </p:cNvSpPr>
          <p:nvPr>
            <p:ph type="title"/>
          </p:nvPr>
        </p:nvSpPr>
        <p:spPr>
          <a:xfrm>
            <a:off x="838200" y="365125"/>
            <a:ext cx="10515600" cy="1356000"/>
          </a:xfrm>
          <a:prstGeom prst="rect">
            <a:avLst/>
          </a:prstGeom>
          <a:solidFill>
            <a:schemeClr val="lt1"/>
          </a:solidFill>
          <a:ln w="76200" cap="flat" cmpd="sng">
            <a:solidFill>
              <a:srgbClr val="B4863E"/>
            </a:solidFill>
            <a:prstDash val="solid"/>
            <a:round/>
            <a:headEnd type="none" w="sm" len="sm"/>
            <a:tailEnd type="none" w="sm" len="sm"/>
          </a:ln>
        </p:spPr>
        <p:txBody>
          <a:bodyPr spcFirstLastPara="1" wrap="square" lIns="274300" tIns="45700" rIns="274300" bIns="45700" anchor="ctr" anchorCtr="0">
            <a:noAutofit/>
          </a:bodyPr>
          <a:lstStyle/>
          <a:p>
            <a:pPr marL="0" marR="0" lvl="0" indent="0" algn="l" rtl="0">
              <a:lnSpc>
                <a:spcPct val="90000"/>
              </a:lnSpc>
              <a:spcBef>
                <a:spcPts val="0"/>
              </a:spcBef>
              <a:spcAft>
                <a:spcPts val="0"/>
              </a:spcAft>
              <a:buClr>
                <a:srgbClr val="B4863E"/>
              </a:buClr>
              <a:buSzPts val="4400"/>
              <a:buFont typeface="Arial"/>
              <a:buNone/>
            </a:pPr>
            <a:r>
              <a:rPr lang="en-US"/>
              <a:t>Campus Engagement - Additional Avenues</a:t>
            </a:r>
            <a:endParaRPr sz="4400" b="1" i="0" u="none" strike="noStrike" cap="none">
              <a:solidFill>
                <a:srgbClr val="B4863E"/>
              </a:solidFill>
              <a:latin typeface="Arial"/>
              <a:ea typeface="Arial"/>
              <a:cs typeface="Arial"/>
              <a:sym typeface="Arial"/>
            </a:endParaRPr>
          </a:p>
        </p:txBody>
      </p:sp>
      <p:sp>
        <p:nvSpPr>
          <p:cNvPr id="309" name="Google Shape;309;p42"/>
          <p:cNvSpPr txBox="1">
            <a:spLocks noGrp="1"/>
          </p:cNvSpPr>
          <p:nvPr>
            <p:ph type="body" idx="1"/>
          </p:nvPr>
        </p:nvSpPr>
        <p:spPr>
          <a:xfrm>
            <a:off x="838200" y="2020900"/>
            <a:ext cx="10515600" cy="4155900"/>
          </a:xfrm>
          <a:prstGeom prst="rect">
            <a:avLst/>
          </a:prstGeom>
          <a:solidFill>
            <a:schemeClr val="lt1"/>
          </a:solidFill>
          <a:ln w="76200" cap="flat" cmpd="sng">
            <a:solidFill>
              <a:srgbClr val="B4863E"/>
            </a:solidFill>
            <a:prstDash val="solid"/>
            <a:round/>
            <a:headEnd type="none" w="sm" len="sm"/>
            <a:tailEnd type="none" w="sm" len="sm"/>
          </a:ln>
        </p:spPr>
        <p:txBody>
          <a:bodyPr spcFirstLastPara="1" wrap="square" lIns="182875" tIns="182875" rIns="182875" bIns="182875" anchor="t" anchorCtr="0">
            <a:noAutofit/>
          </a:bodyPr>
          <a:lstStyle/>
          <a:p>
            <a:pPr marL="457200" lvl="0" indent="-406400" algn="l" rtl="0">
              <a:lnSpc>
                <a:spcPct val="115000"/>
              </a:lnSpc>
              <a:spcBef>
                <a:spcPts val="600"/>
              </a:spcBef>
              <a:spcAft>
                <a:spcPts val="0"/>
              </a:spcAft>
              <a:buSzPts val="2800"/>
              <a:buChar char="•"/>
            </a:pPr>
            <a:r>
              <a:rPr lang="en-US" sz="2800"/>
              <a:t>March Town Hall</a:t>
            </a:r>
            <a:endParaRPr sz="2800"/>
          </a:p>
          <a:p>
            <a:pPr marL="457200" lvl="0" indent="-406400" algn="l" rtl="0">
              <a:lnSpc>
                <a:spcPct val="115000"/>
              </a:lnSpc>
              <a:spcBef>
                <a:spcPts val="0"/>
              </a:spcBef>
              <a:spcAft>
                <a:spcPts val="0"/>
              </a:spcAft>
              <a:buSzPts val="2800"/>
              <a:buChar char="•"/>
            </a:pPr>
            <a:r>
              <a:rPr lang="en-US" sz="2800"/>
              <a:t>Campus Survey</a:t>
            </a:r>
            <a:endParaRPr sz="2800"/>
          </a:p>
          <a:p>
            <a:pPr marL="457200" lvl="0" indent="-406400" algn="l" rtl="0">
              <a:lnSpc>
                <a:spcPct val="115000"/>
              </a:lnSpc>
              <a:spcBef>
                <a:spcPts val="0"/>
              </a:spcBef>
              <a:spcAft>
                <a:spcPts val="0"/>
              </a:spcAft>
              <a:buSzPts val="2800"/>
              <a:buChar char="•"/>
            </a:pPr>
            <a:r>
              <a:rPr lang="en-US" sz="2800"/>
              <a:t>Updates to OU Post and WXOU</a:t>
            </a:r>
            <a:endParaRPr sz="2800"/>
          </a:p>
          <a:p>
            <a:pPr marL="457200" lvl="0" indent="-406400" algn="l" rtl="0">
              <a:lnSpc>
                <a:spcPct val="115000"/>
              </a:lnSpc>
              <a:spcBef>
                <a:spcPts val="0"/>
              </a:spcBef>
              <a:spcAft>
                <a:spcPts val="0"/>
              </a:spcAft>
              <a:buSzPts val="2800"/>
              <a:buChar char="•"/>
            </a:pPr>
            <a:r>
              <a:rPr lang="en-US" sz="2800"/>
              <a:t>Data Center website updates</a:t>
            </a:r>
            <a:endParaRPr sz="2800"/>
          </a:p>
          <a:p>
            <a:pPr marL="457200" lvl="0" indent="-368300" algn="l" rtl="0">
              <a:lnSpc>
                <a:spcPct val="115000"/>
              </a:lnSpc>
              <a:spcBef>
                <a:spcPts val="600"/>
              </a:spcBef>
              <a:spcAft>
                <a:spcPts val="0"/>
              </a:spcAft>
              <a:buSzPts val="2800"/>
              <a:buChar char="•"/>
            </a:pPr>
            <a:r>
              <a:rPr lang="en-US" sz="2800"/>
              <a:t>Program assessment meetings with colleges, schools, academic committees and UTS</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32084" y="48126"/>
            <a:ext cx="120798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a:t>What is a Data Center?</a:t>
            </a:r>
            <a:endParaRPr sz="4800" b="1" i="0" u="none" strike="noStrike" cap="none">
              <a:solidFill>
                <a:schemeClr val="dk1"/>
              </a:solidFill>
              <a:latin typeface="Arial"/>
              <a:ea typeface="Arial"/>
              <a:cs typeface="Arial"/>
              <a:sym typeface="Arial"/>
            </a:endParaRPr>
          </a:p>
        </p:txBody>
      </p:sp>
      <p:sp>
        <p:nvSpPr>
          <p:cNvPr id="111" name="Google Shape;111;p16"/>
          <p:cNvSpPr txBox="1">
            <a:spLocks noGrp="1"/>
          </p:cNvSpPr>
          <p:nvPr>
            <p:ph type="body" idx="1"/>
          </p:nvPr>
        </p:nvSpPr>
        <p:spPr>
          <a:xfrm>
            <a:off x="838200" y="1673225"/>
            <a:ext cx="10515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600"/>
              </a:spcBef>
              <a:spcAft>
                <a:spcPts val="0"/>
              </a:spcAft>
              <a:buSzPts val="2800"/>
              <a:buChar char="•"/>
            </a:pPr>
            <a:r>
              <a:rPr lang="en-US" sz="2800"/>
              <a:t>A facility that houses the computing infrastructure needed to store, process, and deliver data</a:t>
            </a:r>
            <a:endParaRPr sz="2800"/>
          </a:p>
          <a:p>
            <a:pPr marL="457200" lvl="0" indent="-406400" algn="l" rtl="0">
              <a:lnSpc>
                <a:spcPct val="115000"/>
              </a:lnSpc>
              <a:spcBef>
                <a:spcPts val="0"/>
              </a:spcBef>
              <a:spcAft>
                <a:spcPts val="0"/>
              </a:spcAft>
              <a:buSzPts val="2800"/>
              <a:buChar char="•"/>
            </a:pPr>
            <a:r>
              <a:rPr lang="en-US" sz="2800"/>
              <a:t>Provides the backbone for applications, cloud services, AI research and digital communication</a:t>
            </a:r>
            <a:endParaRPr sz="2800"/>
          </a:p>
          <a:p>
            <a:pPr marL="457200" lvl="0" indent="-406400" algn="l" rtl="0">
              <a:lnSpc>
                <a:spcPct val="115000"/>
              </a:lnSpc>
              <a:spcBef>
                <a:spcPts val="0"/>
              </a:spcBef>
              <a:spcAft>
                <a:spcPts val="0"/>
              </a:spcAft>
              <a:buSzPts val="2800"/>
              <a:buChar char="•"/>
            </a:pPr>
            <a:r>
              <a:rPr lang="en-US" sz="2800" b="1"/>
              <a:t>Every business, educational institution, and every digital device (cell phone, car, refrigerator, etc.) utilizes a data center to run its operations.</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3"/>
          <p:cNvSpPr txBox="1">
            <a:spLocks noGrp="1"/>
          </p:cNvSpPr>
          <p:nvPr>
            <p:ph type="title"/>
          </p:nvPr>
        </p:nvSpPr>
        <p:spPr>
          <a:xfrm>
            <a:off x="545432" y="2582779"/>
            <a:ext cx="7607968" cy="1979696"/>
          </a:xfrm>
          <a:prstGeom prst="rect">
            <a:avLst/>
          </a:prstGeom>
          <a:solidFill>
            <a:schemeClr val="lt2"/>
          </a:solidFill>
          <a:ln w="76200" cap="flat" cmpd="sng">
            <a:solidFill>
              <a:srgbClr val="B4863E"/>
            </a:solidFill>
            <a:prstDash val="solid"/>
            <a:round/>
            <a:headEnd type="none" w="sm" len="sm"/>
            <a:tailEnd type="none" w="sm" len="sm"/>
          </a:ln>
        </p:spPr>
        <p:txBody>
          <a:bodyPr spcFirstLastPara="1" wrap="square" lIns="91425" tIns="45700" rIns="274300" bIns="45700" anchor="ctr" anchorCtr="0">
            <a:noAutofit/>
          </a:bodyPr>
          <a:lstStyle/>
          <a:p>
            <a:pPr marL="0" marR="0" lvl="0" indent="0" algn="r" rtl="0">
              <a:lnSpc>
                <a:spcPct val="90000"/>
              </a:lnSpc>
              <a:spcBef>
                <a:spcPts val="0"/>
              </a:spcBef>
              <a:spcAft>
                <a:spcPts val="0"/>
              </a:spcAft>
              <a:buClr>
                <a:schemeClr val="dk1"/>
              </a:buClr>
              <a:buSzPts val="4800"/>
              <a:buFont typeface="Arial"/>
              <a:buNone/>
            </a:pPr>
            <a:r>
              <a:rPr lang="en-US"/>
              <a:t>Q&amp;A</a:t>
            </a:r>
            <a:endParaRPr sz="4800" b="1" i="0" u="none" strike="noStrike" cap="none">
              <a:solidFill>
                <a:schemeClr val="dk1"/>
              </a:solidFill>
              <a:latin typeface="Arial"/>
              <a:ea typeface="Arial"/>
              <a:cs typeface="Arial"/>
              <a:sym typeface="Arial"/>
            </a:endParaRPr>
          </a:p>
        </p:txBody>
      </p:sp>
      <p:sp>
        <p:nvSpPr>
          <p:cNvPr id="315" name="Google Shape;315;p43"/>
          <p:cNvSpPr txBox="1">
            <a:spLocks noGrp="1"/>
          </p:cNvSpPr>
          <p:nvPr>
            <p:ph type="body" idx="1"/>
          </p:nvPr>
        </p:nvSpPr>
        <p:spPr>
          <a:xfrm>
            <a:off x="8153399" y="2582779"/>
            <a:ext cx="3332747" cy="1979696"/>
          </a:xfrm>
          <a:prstGeom prst="rect">
            <a:avLst/>
          </a:prstGeom>
          <a:solidFill>
            <a:schemeClr val="lt1"/>
          </a:solidFill>
          <a:ln w="76200" cap="flat" cmpd="sng">
            <a:solidFill>
              <a:srgbClr val="B4863E"/>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Arial"/>
              <a:buNone/>
            </a:pPr>
            <a:r>
              <a:rPr lang="en-US"/>
              <a:t>Section</a:t>
            </a:r>
            <a:endParaRPr sz="3200" b="0" i="1" u="none" strike="noStrike" cap="none">
              <a:solidFill>
                <a:schemeClr val="dk1"/>
              </a:solidFill>
              <a:latin typeface="Times"/>
              <a:ea typeface="Times"/>
              <a:cs typeface="Times"/>
              <a:sym typeface="Time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32084" y="48126"/>
            <a:ext cx="120798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Data Center Components </a:t>
            </a:r>
            <a:endParaRPr/>
          </a:p>
        </p:txBody>
      </p:sp>
      <p:sp>
        <p:nvSpPr>
          <p:cNvPr id="118" name="Google Shape;118;p1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4200"/>
              <a:buNone/>
            </a:pPr>
            <a:r>
              <a:rPr lang="en-US" sz="2800"/>
              <a:t>Data Centers are made up of six main components which will be detailed in the following slides. </a:t>
            </a:r>
            <a:endParaRPr sz="2800"/>
          </a:p>
          <a:p>
            <a:pPr marL="914400" lvl="0" indent="-406400" algn="l" rtl="0">
              <a:lnSpc>
                <a:spcPct val="115000"/>
              </a:lnSpc>
              <a:spcBef>
                <a:spcPts val="600"/>
              </a:spcBef>
              <a:spcAft>
                <a:spcPts val="0"/>
              </a:spcAft>
              <a:buSzPts val="2800"/>
              <a:buAutoNum type="arabicPeriod"/>
            </a:pPr>
            <a:r>
              <a:rPr lang="en-US" sz="2800"/>
              <a:t>Servers </a:t>
            </a:r>
            <a:endParaRPr sz="2800"/>
          </a:p>
          <a:p>
            <a:pPr marL="914400" lvl="0" indent="-406400" algn="l" rtl="0">
              <a:lnSpc>
                <a:spcPct val="115000"/>
              </a:lnSpc>
              <a:spcBef>
                <a:spcPts val="0"/>
              </a:spcBef>
              <a:spcAft>
                <a:spcPts val="0"/>
              </a:spcAft>
              <a:buSzPts val="2800"/>
              <a:buAutoNum type="arabicPeriod"/>
            </a:pPr>
            <a:r>
              <a:rPr lang="en-US" sz="2800"/>
              <a:t>Storage </a:t>
            </a:r>
            <a:endParaRPr sz="2800"/>
          </a:p>
          <a:p>
            <a:pPr marL="914400" lvl="0" indent="-406400" algn="l" rtl="0">
              <a:lnSpc>
                <a:spcPct val="115000"/>
              </a:lnSpc>
              <a:spcBef>
                <a:spcPts val="0"/>
              </a:spcBef>
              <a:spcAft>
                <a:spcPts val="0"/>
              </a:spcAft>
              <a:buSzPts val="2800"/>
              <a:buAutoNum type="arabicPeriod"/>
            </a:pPr>
            <a:r>
              <a:rPr lang="en-US" sz="2800"/>
              <a:t>Network Infrastructure </a:t>
            </a:r>
            <a:endParaRPr sz="2800"/>
          </a:p>
          <a:p>
            <a:pPr marL="914400" lvl="0" indent="-406400" algn="l" rtl="0">
              <a:lnSpc>
                <a:spcPct val="115000"/>
              </a:lnSpc>
              <a:spcBef>
                <a:spcPts val="0"/>
              </a:spcBef>
              <a:spcAft>
                <a:spcPts val="0"/>
              </a:spcAft>
              <a:buSzPts val="2800"/>
              <a:buAutoNum type="arabicPeriod"/>
            </a:pPr>
            <a:r>
              <a:rPr lang="en-US" sz="2800"/>
              <a:t>Cooling Systems </a:t>
            </a:r>
            <a:endParaRPr sz="2800"/>
          </a:p>
          <a:p>
            <a:pPr marL="914400" lvl="0" indent="-406400" algn="l" rtl="0">
              <a:lnSpc>
                <a:spcPct val="115000"/>
              </a:lnSpc>
              <a:spcBef>
                <a:spcPts val="0"/>
              </a:spcBef>
              <a:spcAft>
                <a:spcPts val="0"/>
              </a:spcAft>
              <a:buSzPts val="2800"/>
              <a:buAutoNum type="arabicPeriod"/>
            </a:pPr>
            <a:r>
              <a:rPr lang="en-US" sz="2800"/>
              <a:t>Power Systems </a:t>
            </a:r>
            <a:endParaRPr sz="2800"/>
          </a:p>
          <a:p>
            <a:pPr marL="914400" lvl="0" indent="-406400" algn="l" rtl="0">
              <a:lnSpc>
                <a:spcPct val="115000"/>
              </a:lnSpc>
              <a:spcBef>
                <a:spcPts val="0"/>
              </a:spcBef>
              <a:spcAft>
                <a:spcPts val="0"/>
              </a:spcAft>
              <a:buSzPts val="2800"/>
              <a:buAutoNum type="arabicPeriod"/>
            </a:pPr>
            <a:r>
              <a:rPr lang="en-US" sz="2800"/>
              <a:t>Physical Security</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0" y="2581350"/>
            <a:ext cx="121359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a:t>What are the Different Types of Data Centers?</a:t>
            </a:r>
            <a:endParaRPr sz="4800" b="1"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32075" y="48125"/>
            <a:ext cx="121599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Edge Data Centers</a:t>
            </a:r>
            <a:endParaRPr/>
          </a:p>
        </p:txBody>
      </p:sp>
      <p:sp>
        <p:nvSpPr>
          <p:cNvPr id="130" name="Google Shape;130;p19"/>
          <p:cNvSpPr txBox="1">
            <a:spLocks noGrp="1"/>
          </p:cNvSpPr>
          <p:nvPr>
            <p:ph type="body" idx="1"/>
          </p:nvPr>
        </p:nvSpPr>
        <p:spPr>
          <a:xfrm>
            <a:off x="838200" y="1825625"/>
            <a:ext cx="61428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SzPts val="2800"/>
              <a:buChar char="•"/>
            </a:pPr>
            <a:r>
              <a:rPr lang="en-US" sz="2800"/>
              <a:t>Small, in close proximity to the people and devices they serve.  </a:t>
            </a:r>
            <a:endParaRPr sz="2800"/>
          </a:p>
          <a:p>
            <a:pPr marL="457200" lvl="0" indent="-406400" algn="l" rtl="0">
              <a:lnSpc>
                <a:spcPct val="115000"/>
              </a:lnSpc>
              <a:spcBef>
                <a:spcPts val="0"/>
              </a:spcBef>
              <a:spcAft>
                <a:spcPts val="0"/>
              </a:spcAft>
              <a:buSzPts val="2800"/>
              <a:buChar char="•"/>
            </a:pPr>
            <a:r>
              <a:rPr lang="en-US" sz="2800"/>
              <a:t>Reduces delays by processing data near its source rather than at a distant central facility.</a:t>
            </a:r>
            <a:endParaRPr sz="2800"/>
          </a:p>
          <a:p>
            <a:pPr marL="457200" lvl="0" indent="-406400" algn="l" rtl="0">
              <a:lnSpc>
                <a:spcPct val="115000"/>
              </a:lnSpc>
              <a:spcBef>
                <a:spcPts val="0"/>
              </a:spcBef>
              <a:spcAft>
                <a:spcPts val="0"/>
              </a:spcAft>
              <a:buSzPts val="2800"/>
              <a:buChar char="•"/>
            </a:pPr>
            <a:r>
              <a:rPr lang="en-US" sz="2800"/>
              <a:t>Often deployed in micro or modular formats.  </a:t>
            </a:r>
            <a:endParaRPr sz="2800"/>
          </a:p>
          <a:p>
            <a:pPr marL="457200" lvl="0" indent="-406400" algn="l" rtl="0">
              <a:lnSpc>
                <a:spcPct val="115000"/>
              </a:lnSpc>
              <a:spcBef>
                <a:spcPts val="0"/>
              </a:spcBef>
              <a:spcAft>
                <a:spcPts val="0"/>
              </a:spcAft>
              <a:buSzPts val="2800"/>
              <a:buChar char="•"/>
            </a:pPr>
            <a:r>
              <a:rPr lang="en-US" sz="2800"/>
              <a:t>Examples: autonomous vehicles, robotics, etc. </a:t>
            </a:r>
            <a:endParaRPr sz="2800"/>
          </a:p>
        </p:txBody>
      </p:sp>
      <p:pic>
        <p:nvPicPr>
          <p:cNvPr id="131" name="Google Shape;131;p19" descr="A graphic showing a compact data center building integrated into a city environment. It features a communication tower with signal waves and a car in the foreground. The text below reads &quot;EDGE DATA CENTER.&quot;"/>
          <p:cNvPicPr preferRelativeResize="0"/>
          <p:nvPr/>
        </p:nvPicPr>
        <p:blipFill rotWithShape="1">
          <a:blip r:embed="rId3">
            <a:alphaModFix/>
          </a:blip>
          <a:srcRect l="3583" r="50661" b="53968"/>
          <a:stretch/>
        </p:blipFill>
        <p:spPr>
          <a:xfrm>
            <a:off x="7620000" y="1895800"/>
            <a:ext cx="4572000" cy="30663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0" title="Gemini_Generated_Image_ev75roev75roev75.png"/>
          <p:cNvPicPr preferRelativeResize="0"/>
          <p:nvPr/>
        </p:nvPicPr>
        <p:blipFill>
          <a:blip r:embed="rId3">
            <a:alphaModFix/>
          </a:blip>
          <a:stretch>
            <a:fillRect/>
          </a:stretch>
        </p:blipFill>
        <p:spPr>
          <a:xfrm>
            <a:off x="7583740" y="1903731"/>
            <a:ext cx="4597075" cy="3006892"/>
          </a:xfrm>
          <a:prstGeom prst="rect">
            <a:avLst/>
          </a:prstGeom>
          <a:noFill/>
          <a:ln>
            <a:noFill/>
          </a:ln>
        </p:spPr>
      </p:pic>
      <p:sp>
        <p:nvSpPr>
          <p:cNvPr id="138" name="Google Shape;138;p20"/>
          <p:cNvSpPr txBox="1">
            <a:spLocks noGrp="1"/>
          </p:cNvSpPr>
          <p:nvPr>
            <p:ph type="title"/>
          </p:nvPr>
        </p:nvSpPr>
        <p:spPr>
          <a:xfrm>
            <a:off x="32075" y="48125"/>
            <a:ext cx="121599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Enterprise Data Centers</a:t>
            </a:r>
            <a:endParaRPr/>
          </a:p>
        </p:txBody>
      </p:sp>
      <p:sp>
        <p:nvSpPr>
          <p:cNvPr id="139" name="Google Shape;139;p20"/>
          <p:cNvSpPr txBox="1">
            <a:spLocks noGrp="1"/>
          </p:cNvSpPr>
          <p:nvPr>
            <p:ph type="body" idx="1"/>
          </p:nvPr>
        </p:nvSpPr>
        <p:spPr>
          <a:xfrm>
            <a:off x="585125" y="1927850"/>
            <a:ext cx="67050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SzPts val="2800"/>
              <a:buChar char="•"/>
            </a:pPr>
            <a:r>
              <a:rPr lang="en-US" sz="2800"/>
              <a:t>Small to medium sized.</a:t>
            </a:r>
            <a:endParaRPr sz="2800"/>
          </a:p>
          <a:p>
            <a:pPr marL="457200" lvl="0" indent="-406400" algn="l" rtl="0">
              <a:lnSpc>
                <a:spcPct val="115000"/>
              </a:lnSpc>
              <a:spcBef>
                <a:spcPts val="0"/>
              </a:spcBef>
              <a:spcAft>
                <a:spcPts val="0"/>
              </a:spcAft>
              <a:buSzPts val="2800"/>
              <a:buChar char="•"/>
            </a:pPr>
            <a:r>
              <a:rPr lang="en-US" sz="2800"/>
              <a:t>Owned and operated by a single organization for its own exclusive use.</a:t>
            </a:r>
            <a:endParaRPr sz="2800"/>
          </a:p>
          <a:p>
            <a:pPr marL="457200" lvl="0" indent="-406400" algn="l" rtl="0">
              <a:lnSpc>
                <a:spcPct val="115000"/>
              </a:lnSpc>
              <a:spcBef>
                <a:spcPts val="0"/>
              </a:spcBef>
              <a:spcAft>
                <a:spcPts val="0"/>
              </a:spcAft>
              <a:buSzPts val="2800"/>
              <a:buChar char="•"/>
            </a:pPr>
            <a:r>
              <a:rPr lang="en-US" sz="2800"/>
              <a:t>Located on-site or at a dedicated off-site facility.</a:t>
            </a:r>
            <a:endParaRPr sz="2800"/>
          </a:p>
          <a:p>
            <a:pPr marL="457200" lvl="0" indent="-406400" algn="l" rtl="0">
              <a:lnSpc>
                <a:spcPct val="115000"/>
              </a:lnSpc>
              <a:spcBef>
                <a:spcPts val="0"/>
              </a:spcBef>
              <a:spcAft>
                <a:spcPts val="0"/>
              </a:spcAft>
              <a:buSzPts val="2800"/>
              <a:buChar char="•"/>
            </a:pPr>
            <a:r>
              <a:rPr lang="en-US" sz="2800"/>
              <a:t>Examples: OU’s data center and MATILDA. </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32075" y="48125"/>
            <a:ext cx="121599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Colocation Data Centers</a:t>
            </a:r>
            <a:endParaRPr/>
          </a:p>
        </p:txBody>
      </p:sp>
      <p:sp>
        <p:nvSpPr>
          <p:cNvPr id="146" name="Google Shape;146;p21"/>
          <p:cNvSpPr txBox="1">
            <a:spLocks noGrp="1"/>
          </p:cNvSpPr>
          <p:nvPr>
            <p:ph type="body" idx="1"/>
          </p:nvPr>
        </p:nvSpPr>
        <p:spPr>
          <a:xfrm>
            <a:off x="559850" y="1775025"/>
            <a:ext cx="68739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SzPts val="2800"/>
              <a:buChar char="•"/>
            </a:pPr>
            <a:r>
              <a:rPr lang="en-US" sz="2800"/>
              <a:t>Small to large sized.  </a:t>
            </a:r>
            <a:endParaRPr sz="2800"/>
          </a:p>
          <a:p>
            <a:pPr marL="457200" lvl="0" indent="-406400" algn="l" rtl="0">
              <a:lnSpc>
                <a:spcPct val="115000"/>
              </a:lnSpc>
              <a:spcBef>
                <a:spcPts val="0"/>
              </a:spcBef>
              <a:spcAft>
                <a:spcPts val="0"/>
              </a:spcAft>
              <a:buSzPts val="2800"/>
              <a:buChar char="•"/>
            </a:pPr>
            <a:r>
              <a:rPr lang="en-US" sz="2800"/>
              <a:t>A shared facility where one or more businesses rent space, power and cooling.    </a:t>
            </a:r>
            <a:endParaRPr sz="2800"/>
          </a:p>
          <a:p>
            <a:pPr marL="457200" lvl="0" indent="-406400" algn="l" rtl="0">
              <a:lnSpc>
                <a:spcPct val="115000"/>
              </a:lnSpc>
              <a:spcBef>
                <a:spcPts val="0"/>
              </a:spcBef>
              <a:spcAft>
                <a:spcPts val="0"/>
              </a:spcAft>
              <a:buSzPts val="2800"/>
              <a:buChar char="•"/>
            </a:pPr>
            <a:r>
              <a:rPr lang="en-US" sz="2800"/>
              <a:t>A cost-effective alternative to building separate facilities.</a:t>
            </a:r>
            <a:endParaRPr sz="2800"/>
          </a:p>
          <a:p>
            <a:pPr marL="457200" lvl="0" indent="-406400" algn="l" rtl="0">
              <a:lnSpc>
                <a:spcPct val="115000"/>
              </a:lnSpc>
              <a:spcBef>
                <a:spcPts val="0"/>
              </a:spcBef>
              <a:spcAft>
                <a:spcPts val="0"/>
              </a:spcAft>
              <a:buSzPts val="2800"/>
              <a:buChar char="•"/>
            </a:pPr>
            <a:r>
              <a:rPr lang="en-US" sz="2800"/>
              <a:t>Examples: businesses that need data infrastructure without building their own.</a:t>
            </a:r>
            <a:endParaRPr sz="2800"/>
          </a:p>
        </p:txBody>
      </p:sp>
      <p:pic>
        <p:nvPicPr>
          <p:cNvPr id="147" name="Google Shape;147;p21" descr="A graphic depicting a long, expansive building filled with rows of server racks. Three location pins hover above the roof, symbolizing a shared space for multiple tenants. The text below reads &quot;COLOCATION DATA CENTER.&quot;"/>
          <p:cNvPicPr preferRelativeResize="0"/>
          <p:nvPr/>
        </p:nvPicPr>
        <p:blipFill rotWithShape="1">
          <a:blip r:embed="rId3">
            <a:alphaModFix/>
          </a:blip>
          <a:srcRect l="3580" t="46028" r="51046" b="8886"/>
          <a:stretch/>
        </p:blipFill>
        <p:spPr>
          <a:xfrm>
            <a:off x="7598287" y="1907450"/>
            <a:ext cx="4593711" cy="3043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32075" y="48125"/>
            <a:ext cx="12159900" cy="1325700"/>
          </a:xfrm>
          <a:prstGeom prst="rect">
            <a:avLst/>
          </a:prstGeom>
          <a:solidFill>
            <a:srgbClr val="EDEDED"/>
          </a:solidFill>
          <a:ln w="76200" cap="flat" cmpd="sng">
            <a:solidFill>
              <a:srgbClr val="B4863E"/>
            </a:solidFill>
            <a:prstDash val="solid"/>
            <a:round/>
            <a:headEnd type="none" w="sm" len="sm"/>
            <a:tailEnd type="none" w="sm" len="sm"/>
          </a:ln>
        </p:spPr>
        <p:txBody>
          <a:bodyPr spcFirstLastPara="1" wrap="square" lIns="457200" tIns="45700" rIns="91425" bIns="45700" anchor="ctr" anchorCtr="0">
            <a:noAutofit/>
          </a:bodyPr>
          <a:lstStyle/>
          <a:p>
            <a:pPr marL="0" lvl="0" indent="0" algn="l" rtl="0">
              <a:lnSpc>
                <a:spcPct val="90000"/>
              </a:lnSpc>
              <a:spcBef>
                <a:spcPts val="0"/>
              </a:spcBef>
              <a:spcAft>
                <a:spcPts val="0"/>
              </a:spcAft>
              <a:buSzPts val="4800"/>
              <a:buNone/>
            </a:pPr>
            <a:r>
              <a:rPr lang="en-US"/>
              <a:t>Hyperscale Data Centers</a:t>
            </a:r>
            <a:endParaRPr/>
          </a:p>
        </p:txBody>
      </p:sp>
      <p:sp>
        <p:nvSpPr>
          <p:cNvPr id="154" name="Google Shape;154;p22"/>
          <p:cNvSpPr txBox="1">
            <a:spLocks noGrp="1"/>
          </p:cNvSpPr>
          <p:nvPr>
            <p:ph type="body" idx="1"/>
          </p:nvPr>
        </p:nvSpPr>
        <p:spPr>
          <a:xfrm>
            <a:off x="838200" y="1825625"/>
            <a:ext cx="60279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800"/>
              <a:t>Massive facilities spanning over 1,000,000 square feet owned by large technology companies. </a:t>
            </a:r>
            <a:endParaRPr sz="2800"/>
          </a:p>
          <a:p>
            <a:pPr marL="457200" lvl="0" indent="-406400" algn="l" rtl="0">
              <a:lnSpc>
                <a:spcPct val="115000"/>
              </a:lnSpc>
              <a:spcBef>
                <a:spcPts val="0"/>
              </a:spcBef>
              <a:spcAft>
                <a:spcPts val="0"/>
              </a:spcAft>
              <a:buSzPts val="2800"/>
              <a:buChar char="•"/>
            </a:pPr>
            <a:r>
              <a:rPr lang="en-US" sz="2800"/>
              <a:t>Powers global cloud, AI and big data via thousands of servers.</a:t>
            </a:r>
            <a:endParaRPr sz="2800"/>
          </a:p>
          <a:p>
            <a:pPr marL="457200" lvl="0" indent="-406400" algn="l" rtl="0">
              <a:lnSpc>
                <a:spcPct val="115000"/>
              </a:lnSpc>
              <a:spcBef>
                <a:spcPts val="0"/>
              </a:spcBef>
              <a:spcAft>
                <a:spcPts val="0"/>
              </a:spcAft>
              <a:buSzPts val="2800"/>
              <a:buChar char="•"/>
            </a:pPr>
            <a:r>
              <a:rPr lang="en-US" sz="2800"/>
              <a:t>Examples: Amazon, Google Microsoft, Meta</a:t>
            </a:r>
            <a:endParaRPr sz="2800"/>
          </a:p>
        </p:txBody>
      </p:sp>
      <p:pic>
        <p:nvPicPr>
          <p:cNvPr id="155" name="Google Shape;155;p22" descr="A graphic of a massive industrial data complex consisting of several interconnected buildings and vast server arrays. Golden cloud icons float above the facility, representing large scale and cloud computing power. The text below reads &quot;HYPERSCALE DATA CENTER.&quot;"/>
          <p:cNvPicPr preferRelativeResize="0"/>
          <p:nvPr/>
        </p:nvPicPr>
        <p:blipFill rotWithShape="1">
          <a:blip r:embed="rId3">
            <a:alphaModFix/>
          </a:blip>
          <a:srcRect l="48187" t="43768" r="2608" b="8310"/>
          <a:stretch/>
        </p:blipFill>
        <p:spPr>
          <a:xfrm>
            <a:off x="7582205" y="1932388"/>
            <a:ext cx="4609793" cy="2993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1216</Words>
  <Application>Microsoft Office PowerPoint</Application>
  <PresentationFormat>Widescreen</PresentationFormat>
  <Paragraphs>168</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 Black</vt:lpstr>
      <vt:lpstr>Roboto</vt:lpstr>
      <vt:lpstr>Arial</vt:lpstr>
      <vt:lpstr>Times</vt:lpstr>
      <vt:lpstr>Calibri</vt:lpstr>
      <vt:lpstr>Office Theme</vt:lpstr>
      <vt:lpstr>Understanding the Proposed University Data Center March, 2026</vt:lpstr>
      <vt:lpstr>Data Centers Overview</vt:lpstr>
      <vt:lpstr>What is a Data Center?</vt:lpstr>
      <vt:lpstr>Data Center Components </vt:lpstr>
      <vt:lpstr>What are the Different Types of Data Centers?</vt:lpstr>
      <vt:lpstr>Edge Data Centers</vt:lpstr>
      <vt:lpstr>Enterprise Data Centers</vt:lpstr>
      <vt:lpstr>Colocation Data Centers</vt:lpstr>
      <vt:lpstr>Hyperscale Data Centers</vt:lpstr>
      <vt:lpstr>Comparison</vt:lpstr>
      <vt:lpstr>Why Universities Need Data Centers</vt:lpstr>
      <vt:lpstr>Existing Campus Data Centers </vt:lpstr>
      <vt:lpstr>New Data Center Potential Benefits</vt:lpstr>
      <vt:lpstr>Expanded Capacity</vt:lpstr>
      <vt:lpstr>AI Research Opportunities</vt:lpstr>
      <vt:lpstr>Expand Lab Space</vt:lpstr>
      <vt:lpstr>Student Opportunities</vt:lpstr>
      <vt:lpstr>Industry Partnerships </vt:lpstr>
      <vt:lpstr>Environmental Considerations</vt:lpstr>
      <vt:lpstr>Initial Sustainability Commitments</vt:lpstr>
      <vt:lpstr>How the Data Center Can Support Sustainability</vt:lpstr>
      <vt:lpstr>Data Center Project Phasing</vt:lpstr>
      <vt:lpstr>Project Phasing Diagram</vt:lpstr>
      <vt:lpstr>Feasibility Phase: Is This Even Possible?</vt:lpstr>
      <vt:lpstr>Due Diligence Phase: Should We Do This?</vt:lpstr>
      <vt:lpstr>Design Phase</vt:lpstr>
      <vt:lpstr>Construction Phase </vt:lpstr>
      <vt:lpstr>Campus Engagement - Shared Governance Committees</vt:lpstr>
      <vt:lpstr>Campus Engagement - Additional Avenues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Proposed University Data Center March, 2026</dc:title>
  <dc:creator>pvigneau</dc:creator>
  <cp:lastModifiedBy>pvigneau@admnet.oakland.edu</cp:lastModifiedBy>
  <cp:revision>2</cp:revision>
  <dcterms:modified xsi:type="dcterms:W3CDTF">2026-03-20T12:08:24Z</dcterms:modified>
</cp:coreProperties>
</file>