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tags/tag3.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4.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tags/tag5.xml" ContentType="application/vnd.openxmlformats-officedocument.presentationml.tags+xml"/>
  <Override PartName="/ppt/notesSlides/notesSlide8.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drawings/drawing3.xml" ContentType="application/vnd.openxmlformats-officedocument.drawingml.chartshapes+xml"/>
  <Override PartName="/ppt/notesSlides/notesSlide13.xml" ContentType="application/vnd.openxmlformats-officedocument.presentationml.notesSlide+xml"/>
  <Override PartName="/ppt/charts/chart13.xml" ContentType="application/vnd.openxmlformats-officedocument.drawingml.chart+xml"/>
  <Override PartName="/ppt/drawings/drawing4.xml" ContentType="application/vnd.openxmlformats-officedocument.drawingml.chartshapes+xml"/>
  <Override PartName="/ppt/notesSlides/notesSlide14.xml" ContentType="application/vnd.openxmlformats-officedocument.presentationml.notesSlide+xml"/>
  <Override PartName="/ppt/charts/chart14.xml" ContentType="application/vnd.openxmlformats-officedocument.drawingml.chart+xml"/>
  <Override PartName="/ppt/drawings/drawing5.xml" ContentType="application/vnd.openxmlformats-officedocument.drawingml.chartshapes+xml"/>
  <Override PartName="/ppt/notesSlides/notesSlide15.xml" ContentType="application/vnd.openxmlformats-officedocument.presentationml.notesSlide+xml"/>
  <Override PartName="/ppt/charts/chart15.xml" ContentType="application/vnd.openxmlformats-officedocument.drawingml.chart+xml"/>
  <Override PartName="/ppt/drawings/drawing6.xml" ContentType="application/vnd.openxmlformats-officedocument.drawingml.chartshapes+xml"/>
  <Override PartName="/ppt/notesSlides/notesSlide16.xml" ContentType="application/vnd.openxmlformats-officedocument.presentationml.notesSlide+xml"/>
  <Override PartName="/ppt/charts/chart16.xml" ContentType="application/vnd.openxmlformats-officedocument.drawingml.chart+xml"/>
  <Override PartName="/ppt/drawings/drawing7.xml" ContentType="application/vnd.openxmlformats-officedocument.drawingml.chartshapes+xml"/>
  <Override PartName="/ppt/notesSlides/notesSlide17.xml" ContentType="application/vnd.openxmlformats-officedocument.presentationml.notesSlide+xml"/>
  <Override PartName="/ppt/tags/tag7.xml" ContentType="application/vnd.openxmlformats-officedocument.presentationml.tags+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20.xml" ContentType="application/vnd.openxmlformats-officedocument.drawingml.chart+xml"/>
  <Override PartName="/ppt/notesSlides/notesSlide23.xml" ContentType="application/vnd.openxmlformats-officedocument.presentationml.notesSlide+xml"/>
  <Override PartName="/ppt/charts/chart21.xml" ContentType="application/vnd.openxmlformats-officedocument.drawingml.chart+xml"/>
  <Override PartName="/ppt/notesSlides/notesSlide24.xml" ContentType="application/vnd.openxmlformats-officedocument.presentationml.notesSlide+xml"/>
  <Override PartName="/ppt/charts/chart22.xml" ContentType="application/vnd.openxmlformats-officedocument.drawingml.chart+xml"/>
  <Override PartName="/ppt/tags/tag8.xml" ContentType="application/vnd.openxmlformats-officedocument.presentationml.tags+xml"/>
  <Override PartName="/ppt/notesSlides/notesSlide25.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tags/tag9.xml" ContentType="application/vnd.openxmlformats-officedocument.presentationml.tags+xml"/>
  <Override PartName="/ppt/notesSlides/notesSlide26.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tags/tag10.xml" ContentType="application/vnd.openxmlformats-officedocument.presentationml.tags+xml"/>
  <Override PartName="/ppt/notesSlides/notesSlide27.xml" ContentType="application/vnd.openxmlformats-officedocument.presentationml.notesSlide+xml"/>
  <Override PartName="/ppt/charts/chart27.xml" ContentType="application/vnd.openxmlformats-officedocument.drawingml.chart+xml"/>
  <Override PartName="/ppt/charts/chart28.xml" ContentType="application/vnd.openxmlformats-officedocument.drawingml.chart+xml"/>
  <Override PartName="/ppt/tags/tag11.xml" ContentType="application/vnd.openxmlformats-officedocument.presentationml.tags+xml"/>
  <Override PartName="/ppt/notesSlides/notesSlide28.xml" ContentType="application/vnd.openxmlformats-officedocument.presentationml.notesSlide+xml"/>
  <Override PartName="/ppt/charts/chart29.xml" ContentType="application/vnd.openxmlformats-officedocument.drawingml.chart+xml"/>
  <Override PartName="/ppt/drawings/drawing8.xml" ContentType="application/vnd.openxmlformats-officedocument.drawingml.chartshapes+xml"/>
  <Override PartName="/ppt/tags/tag12.xml" ContentType="application/vnd.openxmlformats-officedocument.presentationml.tags+xml"/>
  <Override PartName="/ppt/notesSlides/notesSlide29.xml" ContentType="application/vnd.openxmlformats-officedocument.presentationml.notesSlide+xml"/>
  <Override PartName="/ppt/charts/chart30.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31.xml" ContentType="application/vnd.openxmlformats-officedocument.drawingml.chart+xml"/>
  <Override PartName="/ppt/notesSlides/notesSlide32.xml" ContentType="application/vnd.openxmlformats-officedocument.presentationml.notesSlide+xml"/>
  <Override PartName="/ppt/charts/chart32.xml" ContentType="application/vnd.openxmlformats-officedocument.drawingml.chart+xml"/>
  <Override PartName="/ppt/notesSlides/notesSlide33.xml" ContentType="application/vnd.openxmlformats-officedocument.presentationml.notesSlide+xml"/>
  <Override PartName="/ppt/tags/tag13.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3.xml" ContentType="application/vnd.openxmlformats-officedocument.drawingml.chart+xml"/>
  <Override PartName="/ppt/tags/tag14.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34.xml" ContentType="application/vnd.openxmlformats-officedocument.drawingml.chart+xml"/>
  <Override PartName="/ppt/notesSlides/notesSlide38.xml" ContentType="application/vnd.openxmlformats-officedocument.presentationml.notesSlide+xml"/>
  <Override PartName="/ppt/charts/chart35.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36.xml" ContentType="application/vnd.openxmlformats-officedocument.drawingml.chart+xml"/>
  <Override PartName="/ppt/drawings/drawing9.xml" ContentType="application/vnd.openxmlformats-officedocument.drawingml.chartshapes+xml"/>
  <Override PartName="/ppt/notesSlides/notesSlide41.xml" ContentType="application/vnd.openxmlformats-officedocument.presentationml.notesSlide+xml"/>
  <Override PartName="/ppt/charts/chart37.xml" ContentType="application/vnd.openxmlformats-officedocument.drawingml.chart+xml"/>
  <Override PartName="/ppt/drawings/drawing10.xml" ContentType="application/vnd.openxmlformats-officedocument.drawingml.chartshapes+xml"/>
  <Override PartName="/ppt/notesSlides/notesSlide42.xml" ContentType="application/vnd.openxmlformats-officedocument.presentationml.notesSlide+xml"/>
  <Override PartName="/ppt/charts/chart38.xml" ContentType="application/vnd.openxmlformats-officedocument.drawingml.chart+xml"/>
  <Override PartName="/ppt/drawings/drawing11.xml" ContentType="application/vnd.openxmlformats-officedocument.drawingml.chartshapes+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5"/>
  </p:notesMasterIdLst>
  <p:handoutMasterIdLst>
    <p:handoutMasterId r:id="rId46"/>
  </p:handoutMasterIdLst>
  <p:sldIdLst>
    <p:sldId id="256" r:id="rId2"/>
    <p:sldId id="363" r:id="rId3"/>
    <p:sldId id="485" r:id="rId4"/>
    <p:sldId id="399" r:id="rId5"/>
    <p:sldId id="437" r:id="rId6"/>
    <p:sldId id="494" r:id="rId7"/>
    <p:sldId id="443" r:id="rId8"/>
    <p:sldId id="442" r:id="rId9"/>
    <p:sldId id="400" r:id="rId10"/>
    <p:sldId id="444" r:id="rId11"/>
    <p:sldId id="369" r:id="rId12"/>
    <p:sldId id="445" r:id="rId13"/>
    <p:sldId id="480" r:id="rId14"/>
    <p:sldId id="459" r:id="rId15"/>
    <p:sldId id="460" r:id="rId16"/>
    <p:sldId id="461" r:id="rId17"/>
    <p:sldId id="401" r:id="rId18"/>
    <p:sldId id="478" r:id="rId19"/>
    <p:sldId id="497" r:id="rId20"/>
    <p:sldId id="451" r:id="rId21"/>
    <p:sldId id="402" r:id="rId22"/>
    <p:sldId id="457" r:id="rId23"/>
    <p:sldId id="486" r:id="rId24"/>
    <p:sldId id="493" r:id="rId25"/>
    <p:sldId id="454" r:id="rId26"/>
    <p:sldId id="453" r:id="rId27"/>
    <p:sldId id="455" r:id="rId28"/>
    <p:sldId id="385" r:id="rId29"/>
    <p:sldId id="390" r:id="rId30"/>
    <p:sldId id="403" r:id="rId31"/>
    <p:sldId id="492" r:id="rId32"/>
    <p:sldId id="498" r:id="rId33"/>
    <p:sldId id="438" r:id="rId34"/>
    <p:sldId id="484" r:id="rId35"/>
    <p:sldId id="483" r:id="rId36"/>
    <p:sldId id="479" r:id="rId37"/>
    <p:sldId id="476" r:id="rId38"/>
    <p:sldId id="470" r:id="rId39"/>
    <p:sldId id="439" r:id="rId40"/>
    <p:sldId id="472" r:id="rId41"/>
    <p:sldId id="473" r:id="rId42"/>
    <p:sldId id="475" r:id="rId43"/>
    <p:sldId id="281" r:id="rId44"/>
  </p:sldIdLst>
  <p:sldSz cx="9144000" cy="6858000" type="screen4x3"/>
  <p:notesSz cx="6997700" cy="92837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53"/>
    <a:srgbClr val="FF9966"/>
    <a:srgbClr val="7A84AE"/>
    <a:srgbClr val="FFCC99"/>
    <a:srgbClr val="E3593D"/>
    <a:srgbClr val="FF6600"/>
    <a:srgbClr val="FFD5D1"/>
    <a:srgbClr val="FFFFCC"/>
    <a:srgbClr val="FFFF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7" autoAdjust="0"/>
    <p:restoredTop sz="88544" autoAdjust="0"/>
  </p:normalViewPr>
  <p:slideViewPr>
    <p:cSldViewPr>
      <p:cViewPr>
        <p:scale>
          <a:sx n="117" d="100"/>
          <a:sy n="117" d="100"/>
        </p:scale>
        <p:origin x="-10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2" d="100"/>
          <a:sy n="82" d="100"/>
        </p:scale>
        <p:origin x="-1428" y="-7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2.7142619505000215E-2"/>
          <c:y val="0.17364545056867911"/>
          <c:w val="0.78738281387750098"/>
          <c:h val="0.48348490813648937"/>
        </c:manualLayout>
      </c:layout>
      <c:pieChart>
        <c:varyColors val="1"/>
        <c:ser>
          <c:idx val="0"/>
          <c:order val="0"/>
          <c:tx>
            <c:strRef>
              <c:f>Sheet1!$B$1</c:f>
              <c:strCache>
                <c:ptCount val="1"/>
                <c:pt idx="0">
                  <c:v>Institution</c:v>
                </c:pt>
              </c:strCache>
            </c:strRef>
          </c:tx>
          <c:spPr>
            <a:solidFill>
              <a:srgbClr val="FFA953"/>
            </a:solidFill>
            <a:ln w="3175">
              <a:solidFill>
                <a:schemeClr val="accent1">
                  <a:alpha val="50000"/>
                </a:schemeClr>
              </a:solidFill>
            </a:ln>
          </c:spPr>
          <c:dPt>
            <c:idx val="1"/>
            <c:bubble3D val="0"/>
            <c:explosion val="1"/>
            <c:spPr>
              <a:solidFill>
                <a:srgbClr val="7A84AE"/>
              </a:solidFill>
              <a:ln w="3175">
                <a:solidFill>
                  <a:schemeClr val="accent1">
                    <a:alpha val="50000"/>
                  </a:schemeClr>
                </a:solidFill>
              </a:ln>
            </c:spPr>
          </c:dPt>
          <c:dLbls>
            <c:numFmt formatCode="0.0%" sourceLinked="0"/>
            <c:spPr>
              <a:noFill/>
              <a:ln>
                <a:noFill/>
              </a:ln>
              <a:effectLst/>
            </c:spPr>
            <c:txPr>
              <a:bodyPr/>
              <a:lstStyle/>
              <a:p>
                <a:pPr>
                  <a:defRPr sz="1400" b="1">
                    <a:solidFill>
                      <a:schemeClr val="accent1">
                        <a:lumMod val="50000"/>
                      </a:schemeClr>
                    </a:solidFill>
                  </a:defRPr>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Male</c:v>
                </c:pt>
                <c:pt idx="1">
                  <c:v>Female</c:v>
                </c:pt>
              </c:strCache>
            </c:strRef>
          </c:cat>
          <c:val>
            <c:numRef>
              <c:f>Sheet1!$B$2:$B$3</c:f>
              <c:numCache>
                <c:formatCode>0.0%</c:formatCode>
                <c:ptCount val="2"/>
                <c:pt idx="0">
                  <c:v>0.433</c:v>
                </c:pt>
                <c:pt idx="1">
                  <c:v>0.56699999999999995</c:v>
                </c:pt>
              </c:numCache>
            </c:numRef>
          </c:val>
        </c:ser>
        <c:dLbls>
          <c:showLegendKey val="0"/>
          <c:showVal val="1"/>
          <c:showCatName val="0"/>
          <c:showSerName val="0"/>
          <c:showPercent val="0"/>
          <c:showBubbleSize val="0"/>
          <c:showLeaderLines val="1"/>
        </c:dLbls>
        <c:firstSliceAng val="0"/>
      </c:pieChart>
      <c:spPr>
        <a:noFill/>
        <a:ln w="25402">
          <a:noFill/>
        </a:ln>
      </c:spPr>
    </c:plotArea>
    <c:legend>
      <c:legendPos val="b"/>
      <c:legendEntry>
        <c:idx val="0"/>
        <c:txPr>
          <a:bodyPr/>
          <a:lstStyle/>
          <a:p>
            <a:pPr>
              <a:defRPr sz="1400" b="1">
                <a:solidFill>
                  <a:schemeClr val="tx2"/>
                </a:solidFill>
              </a:defRPr>
            </a:pPr>
            <a:endParaRPr lang="en-US"/>
          </a:p>
        </c:txPr>
      </c:legendEntry>
      <c:legendEntry>
        <c:idx val="1"/>
        <c:txPr>
          <a:bodyPr/>
          <a:lstStyle/>
          <a:p>
            <a:pPr>
              <a:defRPr sz="1400" b="1">
                <a:solidFill>
                  <a:schemeClr val="tx2"/>
                </a:solidFill>
              </a:defRPr>
            </a:pPr>
            <a:endParaRPr lang="en-US"/>
          </a:p>
        </c:txPr>
      </c:legendEntry>
      <c:layout>
        <c:manualLayout>
          <c:xMode val="edge"/>
          <c:yMode val="edge"/>
          <c:x val="0.21168204653151401"/>
          <c:y val="0.74688622255551673"/>
          <c:w val="0.45246374746143175"/>
          <c:h val="0.1429827521559811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5">
                    <a:lumMod val="75000"/>
                  </a:schemeClr>
                </a:solidFill>
              </a:defRPr>
            </a:pPr>
            <a:r>
              <a:rPr lang="en-US" dirty="0" smtClean="0">
                <a:solidFill>
                  <a:schemeClr val="accent5">
                    <a:lumMod val="75000"/>
                  </a:schemeClr>
                </a:solidFill>
              </a:rPr>
              <a:t>Were you accepted by your first choice college?</a:t>
            </a:r>
            <a:endParaRPr lang="en-US" dirty="0">
              <a:solidFill>
                <a:schemeClr val="accent5">
                  <a:lumMod val="75000"/>
                </a:schemeClr>
              </a:solidFill>
            </a:endParaRPr>
          </a:p>
        </c:rich>
      </c:tx>
      <c:layout/>
      <c:overlay val="0"/>
    </c:title>
    <c:autoTitleDeleted val="0"/>
    <c:plotArea>
      <c:layout/>
      <c:pieChart>
        <c:varyColors val="1"/>
        <c:ser>
          <c:idx val="0"/>
          <c:order val="0"/>
          <c:tx>
            <c:strRef>
              <c:f>Sheet1!$B$1</c:f>
              <c:strCache>
                <c:ptCount val="1"/>
                <c:pt idx="0">
                  <c:v>Accepted by first choice</c:v>
                </c:pt>
              </c:strCache>
            </c:strRef>
          </c:tx>
          <c:spPr>
            <a:ln w="3175">
              <a:solidFill>
                <a:srgbClr val="7680AC">
                  <a:alpha val="50000"/>
                </a:srgbClr>
              </a:solidFill>
            </a:ln>
          </c:spPr>
          <c:dPt>
            <c:idx val="0"/>
            <c:bubble3D val="0"/>
          </c:dPt>
          <c:dPt>
            <c:idx val="1"/>
            <c:bubble3D val="0"/>
            <c:spPr>
              <a:solidFill>
                <a:srgbClr val="FFA953"/>
              </a:solidFill>
              <a:ln w="3175">
                <a:solidFill>
                  <a:srgbClr val="7680AC">
                    <a:alpha val="50000"/>
                  </a:srgbClr>
                </a:solidFill>
              </a:ln>
            </c:spPr>
          </c:dPt>
          <c:dLbls>
            <c:spPr>
              <a:noFill/>
              <a:ln>
                <a:noFill/>
              </a:ln>
              <a:effectLst/>
            </c:spPr>
            <c:txPr>
              <a:bodyPr/>
              <a:lstStyle/>
              <a:p>
                <a:pPr>
                  <a:defRPr sz="1400">
                    <a:solidFill>
                      <a:schemeClr val="bg1"/>
                    </a:solidFill>
                  </a:defRPr>
                </a:pPr>
                <a:endParaRPr lang="en-US"/>
              </a:p>
            </c:txPr>
            <c:dLblPos val="bestFit"/>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Sheet1!$A$2:$A$3</c:f>
              <c:strCache>
                <c:ptCount val="2"/>
                <c:pt idx="0">
                  <c:v>Yes</c:v>
                </c:pt>
                <c:pt idx="1">
                  <c:v>No</c:v>
                </c:pt>
              </c:strCache>
            </c:strRef>
          </c:cat>
          <c:val>
            <c:numRef>
              <c:f>Sheet1!$B$2:$B$3</c:f>
              <c:numCache>
                <c:formatCode>0.0%</c:formatCode>
                <c:ptCount val="2"/>
                <c:pt idx="0">
                  <c:v>0.91600000000000004</c:v>
                </c:pt>
                <c:pt idx="1">
                  <c:v>8.4000000000000005E-2</c:v>
                </c:pt>
              </c:numCache>
            </c:numRef>
          </c:val>
        </c:ser>
        <c:dLbls>
          <c:showLegendKey val="0"/>
          <c:showVal val="1"/>
          <c:showCatName val="0"/>
          <c:showSerName val="0"/>
          <c:showPercent val="0"/>
          <c:showBubbleSize val="0"/>
          <c:showLeaderLines val="1"/>
        </c:dLbls>
        <c:firstSliceAng val="0"/>
      </c:pieChart>
    </c:plotArea>
    <c:legend>
      <c:legendPos val="r"/>
      <c:legendEntry>
        <c:idx val="0"/>
        <c:txPr>
          <a:bodyPr/>
          <a:lstStyle/>
          <a:p>
            <a:pPr>
              <a:defRPr sz="1300">
                <a:solidFill>
                  <a:schemeClr val="tx2"/>
                </a:solidFill>
              </a:defRPr>
            </a:pPr>
            <a:endParaRPr lang="en-US"/>
          </a:p>
        </c:txPr>
      </c:legendEntry>
      <c:legendEntry>
        <c:idx val="1"/>
        <c:txPr>
          <a:bodyPr/>
          <a:lstStyle/>
          <a:p>
            <a:pPr>
              <a:defRPr sz="1300">
                <a:solidFill>
                  <a:schemeClr val="tx2"/>
                </a:solidFill>
              </a:defRPr>
            </a:pPr>
            <a:endParaRPr lang="en-US"/>
          </a:p>
        </c:txPr>
      </c:legendEntry>
      <c:layout>
        <c:manualLayout>
          <c:xMode val="edge"/>
          <c:yMode val="edge"/>
          <c:x val="0.19724059492563401"/>
          <c:y val="0.90440754381508759"/>
          <c:w val="0.41757421988918236"/>
          <c:h val="9.5592456184913022E-2"/>
        </c:manualLayout>
      </c:layout>
      <c:overlay val="0"/>
      <c:txPr>
        <a:bodyPr/>
        <a:lstStyle/>
        <a:p>
          <a:pPr>
            <a:defRPr sz="1400"/>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5">
                <a:lumMod val="75000"/>
              </a:schemeClr>
            </a:solidFill>
            <a:ln w="3175">
              <a:solidFill>
                <a:schemeClr val="accent1"/>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Sheet1!$B$2:$B$5</c:f>
              <c:numCache>
                <c:formatCode>0.00%</c:formatCode>
                <c:ptCount val="4"/>
                <c:pt idx="0">
                  <c:v>0.68</c:v>
                </c:pt>
                <c:pt idx="1">
                  <c:v>0.25900000000000001</c:v>
                </c:pt>
                <c:pt idx="2">
                  <c:v>4.7E-2</c:v>
                </c:pt>
                <c:pt idx="3">
                  <c:v>1.4999999999999999E-2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First Choice</c:v>
                </c:pt>
                <c:pt idx="1">
                  <c:v>Second Choice</c:v>
                </c:pt>
                <c:pt idx="2">
                  <c:v>Third Choice</c:v>
                </c:pt>
                <c:pt idx="3">
                  <c:v>Less than Third Choice</c:v>
                </c:pt>
              </c:strCache>
            </c:strRef>
          </c:cat>
          <c:val>
            <c:numRef>
              <c:f>Sheet1!$C$2:$C$5</c:f>
              <c:numCache>
                <c:formatCode>0.00%</c:formatCode>
                <c:ptCount val="4"/>
                <c:pt idx="0">
                  <c:v>0.68200000000000005</c:v>
                </c:pt>
                <c:pt idx="1">
                  <c:v>0.23</c:v>
                </c:pt>
                <c:pt idx="2">
                  <c:v>5.8000000000000003E-2</c:v>
                </c:pt>
                <c:pt idx="3">
                  <c:v>3.1E-2</c:v>
                </c:pt>
              </c:numCache>
            </c:numRef>
          </c:val>
        </c:ser>
        <c:dLbls>
          <c:showLegendKey val="0"/>
          <c:showVal val="1"/>
          <c:showCatName val="0"/>
          <c:showSerName val="0"/>
          <c:showPercent val="0"/>
          <c:showBubbleSize val="0"/>
        </c:dLbls>
        <c:gapWidth val="75"/>
        <c:overlap val="-25"/>
        <c:axId val="48365568"/>
        <c:axId val="86803584"/>
      </c:barChart>
      <c:catAx>
        <c:axId val="48365568"/>
        <c:scaling>
          <c:orientation val="minMax"/>
        </c:scaling>
        <c:delete val="0"/>
        <c:axPos val="b"/>
        <c:majorGridlines/>
        <c:numFmt formatCode="General" sourceLinked="0"/>
        <c:majorTickMark val="none"/>
        <c:minorTickMark val="none"/>
        <c:tickLblPos val="nextTo"/>
        <c:txPr>
          <a:bodyPr/>
          <a:lstStyle/>
          <a:p>
            <a:pPr>
              <a:defRPr sz="1400">
                <a:solidFill>
                  <a:schemeClr val="tx2"/>
                </a:solidFill>
              </a:defRPr>
            </a:pPr>
            <a:endParaRPr lang="en-US"/>
          </a:p>
        </c:txPr>
        <c:crossAx val="86803584"/>
        <c:crosses val="autoZero"/>
        <c:auto val="1"/>
        <c:lblAlgn val="ctr"/>
        <c:lblOffset val="100"/>
        <c:noMultiLvlLbl val="0"/>
      </c:catAx>
      <c:valAx>
        <c:axId val="86803584"/>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48365568"/>
        <c:crosses val="autoZero"/>
        <c:crossBetween val="between"/>
      </c:valAx>
    </c:plotArea>
    <c:legend>
      <c:legendPos val="b"/>
      <c:legendEntry>
        <c:idx val="0"/>
        <c:txPr>
          <a:bodyPr/>
          <a:lstStyle/>
          <a:p>
            <a:pPr>
              <a:defRPr sz="1200"/>
            </a:pPr>
            <a:endParaRPr lang="en-US"/>
          </a:p>
        </c:txPr>
      </c:legendEntry>
      <c:legendEntry>
        <c:idx val="1"/>
        <c:txPr>
          <a:bodyPr/>
          <a:lstStyle/>
          <a:p>
            <a:pPr>
              <a:defRPr sz="1200"/>
            </a:pPr>
            <a:endParaRPr lang="en-US"/>
          </a:p>
        </c:txPr>
      </c:legendEntry>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8592886694248043"/>
        </c:manualLayout>
      </c:layout>
      <c:barChart>
        <c:barDir val="col"/>
        <c:grouping val="stacked"/>
        <c:varyColors val="0"/>
        <c:ser>
          <c:idx val="0"/>
          <c:order val="0"/>
          <c:tx>
            <c:strRef>
              <c:f>Sheet1!$C$1</c:f>
              <c:strCache>
                <c:ptCount val="1"/>
                <c:pt idx="0">
                  <c:v>Somewhat Important</c:v>
                </c:pt>
              </c:strCache>
            </c:strRef>
          </c:tx>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Pt>
            <c:idx val="6"/>
            <c:invertIfNegative val="0"/>
            <c:bubble3D val="0"/>
            <c:spPr>
              <a:solidFill>
                <a:schemeClr val="accent1"/>
              </a:solidFill>
              <a:ln w="3175">
                <a:solidFill>
                  <a:srgbClr val="7680AC">
                    <a:alpha val="50000"/>
                  </a:srgbClr>
                </a:solidFill>
              </a:ln>
              <a:effectLst/>
            </c:spPr>
          </c:dPt>
          <c:dPt>
            <c:idx val="7"/>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0.11799999999999999</c:v>
                </c:pt>
                <c:pt idx="1">
                  <c:v>0.11799999999999999</c:v>
                </c:pt>
                <c:pt idx="2">
                  <c:v>0.307</c:v>
                </c:pt>
                <c:pt idx="3">
                  <c:v>0.29899999999999999</c:v>
                </c:pt>
                <c:pt idx="4">
                  <c:v>0.496</c:v>
                </c:pt>
                <c:pt idx="5">
                  <c:v>0.42799999999999999</c:v>
                </c:pt>
                <c:pt idx="6">
                  <c:v>0.221</c:v>
                </c:pt>
                <c:pt idx="7">
                  <c:v>0.216</c:v>
                </c:pt>
              </c:numCache>
            </c:numRef>
          </c:val>
        </c:ser>
        <c:ser>
          <c:idx val="1"/>
          <c:order val="1"/>
          <c:tx>
            <c:strRef>
              <c:f>Sheet1!$D$1</c:f>
              <c:strCache>
                <c:ptCount val="1"/>
                <c:pt idx="0">
                  <c:v>Very Important</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Pt>
            <c:idx val="6"/>
            <c:invertIfNegative val="0"/>
            <c:bubble3D val="0"/>
            <c:spPr>
              <a:solidFill>
                <a:schemeClr val="accent1">
                  <a:lumMod val="60000"/>
                  <a:lumOff val="40000"/>
                </a:schemeClr>
              </a:solidFill>
              <a:ln w="3175">
                <a:solidFill>
                  <a:srgbClr val="7680AC">
                    <a:alpha val="50000"/>
                  </a:srgbClr>
                </a:solidFill>
              </a:ln>
              <a:effectLst/>
            </c:spPr>
          </c:dPt>
          <c:dPt>
            <c:idx val="7"/>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0.86399999999999999</c:v>
                </c:pt>
                <c:pt idx="1">
                  <c:v>0.86199999999999999</c:v>
                </c:pt>
                <c:pt idx="2">
                  <c:v>0.67300000000000004</c:v>
                </c:pt>
                <c:pt idx="3">
                  <c:v>0.67800000000000005</c:v>
                </c:pt>
                <c:pt idx="4">
                  <c:v>0.36599999999999999</c:v>
                </c:pt>
                <c:pt idx="5">
                  <c:v>0.443</c:v>
                </c:pt>
                <c:pt idx="6">
                  <c:v>0.745</c:v>
                </c:pt>
                <c:pt idx="7">
                  <c:v>0.745</c:v>
                </c:pt>
              </c:numCache>
            </c:numRef>
          </c:val>
        </c:ser>
        <c:dLbls>
          <c:showLegendKey val="0"/>
          <c:showVal val="0"/>
          <c:showCatName val="0"/>
          <c:showSerName val="0"/>
          <c:showPercent val="0"/>
          <c:showBubbleSize val="0"/>
        </c:dLbls>
        <c:gapWidth val="74"/>
        <c:overlap val="100"/>
        <c:axId val="48413696"/>
        <c:axId val="86805888"/>
      </c:barChart>
      <c:catAx>
        <c:axId val="48413696"/>
        <c:scaling>
          <c:orientation val="minMax"/>
        </c:scaling>
        <c:delete val="0"/>
        <c:axPos val="b"/>
        <c:majorGridlines/>
        <c:numFmt formatCode="General" sourceLinked="0"/>
        <c:majorTickMark val="none"/>
        <c:minorTickMark val="none"/>
        <c:tickLblPos val="none"/>
        <c:crossAx val="86805888"/>
        <c:crosses val="autoZero"/>
        <c:auto val="1"/>
        <c:lblAlgn val="ctr"/>
        <c:lblOffset val="100"/>
        <c:tickLblSkip val="2"/>
        <c:tickMarkSkip val="2"/>
        <c:noMultiLvlLbl val="0"/>
      </c:catAx>
      <c:valAx>
        <c:axId val="86805888"/>
        <c:scaling>
          <c:orientation val="minMax"/>
          <c:max val="1"/>
          <c:min val="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48413696"/>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8592886694248043"/>
        </c:manualLayout>
      </c:layout>
      <c:barChart>
        <c:barDir val="col"/>
        <c:grouping val="stacked"/>
        <c:varyColors val="0"/>
        <c:ser>
          <c:idx val="0"/>
          <c:order val="0"/>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0.182</c:v>
                </c:pt>
                <c:pt idx="1">
                  <c:v>0.16300000000000001</c:v>
                </c:pt>
                <c:pt idx="2">
                  <c:v>0.18099999999999999</c:v>
                </c:pt>
                <c:pt idx="3">
                  <c:v>0.155</c:v>
                </c:pt>
                <c:pt idx="4">
                  <c:v>0.27300000000000002</c:v>
                </c:pt>
                <c:pt idx="5">
                  <c:v>0.26700000000000002</c:v>
                </c:pt>
              </c:numCache>
            </c:numRef>
          </c:val>
        </c:ser>
        <c:ser>
          <c:idx val="1"/>
          <c:order val="1"/>
          <c:spPr>
            <a:solidFill>
              <a:schemeClr val="accent1">
                <a:lumMod val="60000"/>
                <a:lumOff val="40000"/>
              </a:schemeClr>
            </a:solidFill>
            <a:ln w="3175">
              <a:solidFill>
                <a:srgbClr val="7680AC">
                  <a:alpha val="50000"/>
                </a:srgbClr>
              </a:solidFill>
            </a:ln>
            <a:effectLst/>
          </c:spPr>
          <c:invertIfNegative val="0"/>
          <c:dPt>
            <c:idx val="1"/>
            <c:invertIfNegative val="0"/>
            <c:bubble3D val="0"/>
            <c:spPr>
              <a:solidFill>
                <a:srgbClr val="FFCC99"/>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Lbls>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0.80500000000000005</c:v>
                </c:pt>
                <c:pt idx="1">
                  <c:v>0.82499999999999996</c:v>
                </c:pt>
                <c:pt idx="2">
                  <c:v>0.79900000000000004</c:v>
                </c:pt>
                <c:pt idx="3">
                  <c:v>0.82799999999999996</c:v>
                </c:pt>
                <c:pt idx="4">
                  <c:v>0.59</c:v>
                </c:pt>
                <c:pt idx="5">
                  <c:v>0.57599999999999996</c:v>
                </c:pt>
              </c:numCache>
            </c:numRef>
          </c:val>
        </c:ser>
        <c:dLbls>
          <c:showLegendKey val="0"/>
          <c:showVal val="1"/>
          <c:showCatName val="0"/>
          <c:showSerName val="0"/>
          <c:showPercent val="0"/>
          <c:showBubbleSize val="0"/>
        </c:dLbls>
        <c:gapWidth val="74"/>
        <c:overlap val="100"/>
        <c:axId val="48612864"/>
        <c:axId val="86808192"/>
      </c:barChart>
      <c:catAx>
        <c:axId val="48612864"/>
        <c:scaling>
          <c:orientation val="minMax"/>
        </c:scaling>
        <c:delete val="0"/>
        <c:axPos val="b"/>
        <c:majorGridlines/>
        <c:numFmt formatCode="General" sourceLinked="1"/>
        <c:majorTickMark val="none"/>
        <c:minorTickMark val="none"/>
        <c:tickLblPos val="none"/>
        <c:crossAx val="86808192"/>
        <c:crosses val="autoZero"/>
        <c:auto val="1"/>
        <c:lblAlgn val="ctr"/>
        <c:lblOffset val="100"/>
        <c:tickLblSkip val="2"/>
        <c:tickMarkSkip val="2"/>
        <c:noMultiLvlLbl val="0"/>
      </c:catAx>
      <c:valAx>
        <c:axId val="86808192"/>
        <c:scaling>
          <c:orientation val="minMax"/>
          <c:max val="1"/>
          <c:min val="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486128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8592886694248043"/>
        </c:manualLayout>
      </c:layout>
      <c:barChart>
        <c:barDir val="col"/>
        <c:grouping val="stacked"/>
        <c:varyColors val="0"/>
        <c:ser>
          <c:idx val="0"/>
          <c:order val="0"/>
          <c:tx>
            <c:strRef>
              <c:f>Sheet1!$C$1</c:f>
              <c:strCache>
                <c:ptCount val="1"/>
                <c:pt idx="0">
                  <c:v>Somewhat Important</c:v>
                </c:pt>
              </c:strCache>
            </c:strRef>
          </c:tx>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Pt>
            <c:idx val="6"/>
            <c:invertIfNegative val="0"/>
            <c:bubble3D val="0"/>
            <c:spPr>
              <a:solidFill>
                <a:schemeClr val="accent1"/>
              </a:solidFill>
              <a:ln w="3175">
                <a:solidFill>
                  <a:srgbClr val="7680AC">
                    <a:alpha val="50000"/>
                  </a:srgbClr>
                </a:solidFill>
              </a:ln>
              <a:effectLst/>
            </c:spPr>
          </c:dPt>
          <c:dPt>
            <c:idx val="7"/>
            <c:invertIfNegative val="0"/>
            <c:bubble3D val="0"/>
            <c:spPr>
              <a:solidFill>
                <a:srgbClr val="FFA953"/>
              </a:solidFill>
              <a:ln w="3175">
                <a:solidFill>
                  <a:srgbClr val="7680AC">
                    <a:alpha val="50000"/>
                  </a:srgbClr>
                </a:solidFill>
              </a:ln>
              <a:effectLst/>
            </c:spPr>
          </c:dPt>
          <c:dPt>
            <c:idx val="8"/>
            <c:invertIfNegative val="0"/>
            <c:bubble3D val="0"/>
            <c:spPr>
              <a:solidFill>
                <a:schemeClr val="accent1"/>
              </a:solidFill>
              <a:ln w="3175">
                <a:solidFill>
                  <a:srgbClr val="7680AC">
                    <a:alpha val="50000"/>
                  </a:srgbClr>
                </a:solidFill>
              </a:ln>
              <a:effectLst/>
            </c:spPr>
          </c:dPt>
          <c:dPt>
            <c:idx val="9"/>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Sheet1!$B$2:$B$11</c:f>
              <c:strCache>
                <c:ptCount val="10"/>
                <c:pt idx="0">
                  <c:v>Your Institution</c:v>
                </c:pt>
                <c:pt idx="1">
                  <c:v>Comparison Group</c:v>
                </c:pt>
                <c:pt idx="2">
                  <c:v>Your Institution</c:v>
                </c:pt>
                <c:pt idx="3">
                  <c:v>Comparison Group</c:v>
                </c:pt>
                <c:pt idx="4">
                  <c:v>Your Institution</c:v>
                </c:pt>
                <c:pt idx="5">
                  <c:v>Comparison Group</c:v>
                </c:pt>
                <c:pt idx="6">
                  <c:v>Your Institution</c:v>
                </c:pt>
                <c:pt idx="7">
                  <c:v>Comparison Group</c:v>
                </c:pt>
                <c:pt idx="8">
                  <c:v>Your Institution</c:v>
                </c:pt>
                <c:pt idx="9">
                  <c:v>Comparison Group</c:v>
                </c:pt>
              </c:strCache>
            </c:strRef>
          </c:cat>
          <c:val>
            <c:numRef>
              <c:f>Sheet1!$C$2:$C$11</c:f>
              <c:numCache>
                <c:formatCode>0.0%</c:formatCode>
                <c:ptCount val="10"/>
                <c:pt idx="0">
                  <c:v>0.33700000000000002</c:v>
                </c:pt>
                <c:pt idx="1">
                  <c:v>0.35899999999999999</c:v>
                </c:pt>
                <c:pt idx="2">
                  <c:v>0.45500000000000002</c:v>
                </c:pt>
                <c:pt idx="3">
                  <c:v>0.43099999999999999</c:v>
                </c:pt>
                <c:pt idx="4">
                  <c:v>0.46600000000000003</c:v>
                </c:pt>
                <c:pt idx="5">
                  <c:v>0.42099999999999999</c:v>
                </c:pt>
                <c:pt idx="6">
                  <c:v>0.379</c:v>
                </c:pt>
                <c:pt idx="7">
                  <c:v>0.374</c:v>
                </c:pt>
                <c:pt idx="8" formatCode="0.00%">
                  <c:v>0.439</c:v>
                </c:pt>
                <c:pt idx="9" formatCode="0.00%">
                  <c:v>0.40500000000000003</c:v>
                </c:pt>
              </c:numCache>
            </c:numRef>
          </c:val>
        </c:ser>
        <c:ser>
          <c:idx val="1"/>
          <c:order val="1"/>
          <c:tx>
            <c:strRef>
              <c:f>Sheet1!$D$1</c:f>
              <c:strCache>
                <c:ptCount val="1"/>
                <c:pt idx="0">
                  <c:v>Very Important</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Pt>
            <c:idx val="6"/>
            <c:invertIfNegative val="0"/>
            <c:bubble3D val="0"/>
            <c:spPr>
              <a:solidFill>
                <a:schemeClr val="accent1">
                  <a:lumMod val="60000"/>
                  <a:lumOff val="40000"/>
                </a:schemeClr>
              </a:solidFill>
              <a:ln w="3175">
                <a:solidFill>
                  <a:srgbClr val="7680AC">
                    <a:alpha val="50000"/>
                  </a:srgbClr>
                </a:solidFill>
              </a:ln>
              <a:effectLst/>
            </c:spPr>
          </c:dPt>
          <c:dPt>
            <c:idx val="7"/>
            <c:invertIfNegative val="0"/>
            <c:bubble3D val="0"/>
            <c:spPr>
              <a:solidFill>
                <a:srgbClr val="FFCC99"/>
              </a:solidFill>
              <a:ln w="3175">
                <a:solidFill>
                  <a:srgbClr val="7680AC">
                    <a:alpha val="50000"/>
                  </a:srgbClr>
                </a:solidFill>
              </a:ln>
              <a:effectLst/>
            </c:spPr>
          </c:dPt>
          <c:dPt>
            <c:idx val="8"/>
            <c:invertIfNegative val="0"/>
            <c:bubble3D val="0"/>
            <c:spPr>
              <a:solidFill>
                <a:schemeClr val="accent1">
                  <a:lumMod val="60000"/>
                  <a:lumOff val="40000"/>
                </a:schemeClr>
              </a:solidFill>
              <a:ln w="3175">
                <a:solidFill>
                  <a:srgbClr val="7680AC">
                    <a:alpha val="50000"/>
                  </a:srgbClr>
                </a:solidFill>
              </a:ln>
              <a:effectLst/>
            </c:spPr>
          </c:dPt>
          <c:dPt>
            <c:idx val="9"/>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Sheet1!$B$2:$B$11</c:f>
              <c:strCache>
                <c:ptCount val="10"/>
                <c:pt idx="0">
                  <c:v>Your Institution</c:v>
                </c:pt>
                <c:pt idx="1">
                  <c:v>Comparison Group</c:v>
                </c:pt>
                <c:pt idx="2">
                  <c:v>Your Institution</c:v>
                </c:pt>
                <c:pt idx="3">
                  <c:v>Comparison Group</c:v>
                </c:pt>
                <c:pt idx="4">
                  <c:v>Your Institution</c:v>
                </c:pt>
                <c:pt idx="5">
                  <c:v>Comparison Group</c:v>
                </c:pt>
                <c:pt idx="6">
                  <c:v>Your Institution</c:v>
                </c:pt>
                <c:pt idx="7">
                  <c:v>Comparison Group</c:v>
                </c:pt>
                <c:pt idx="8">
                  <c:v>Your Institution</c:v>
                </c:pt>
                <c:pt idx="9">
                  <c:v>Comparison Group</c:v>
                </c:pt>
              </c:strCache>
            </c:strRef>
          </c:cat>
          <c:val>
            <c:numRef>
              <c:f>Sheet1!$D$2:$D$11</c:f>
              <c:numCache>
                <c:formatCode>0.0%</c:formatCode>
                <c:ptCount val="10"/>
                <c:pt idx="0">
                  <c:v>0.63700000000000001</c:v>
                </c:pt>
                <c:pt idx="1">
                  <c:v>0.57799999999999996</c:v>
                </c:pt>
                <c:pt idx="2">
                  <c:v>0.40899999999999997</c:v>
                </c:pt>
                <c:pt idx="3">
                  <c:v>0.41199999999999998</c:v>
                </c:pt>
                <c:pt idx="4">
                  <c:v>0.28599999999999998</c:v>
                </c:pt>
                <c:pt idx="5">
                  <c:v>0.26200000000000001</c:v>
                </c:pt>
                <c:pt idx="6">
                  <c:v>0.53</c:v>
                </c:pt>
                <c:pt idx="7">
                  <c:v>0.48499999999999999</c:v>
                </c:pt>
                <c:pt idx="8" formatCode="0.00%">
                  <c:v>0.29399999999999998</c:v>
                </c:pt>
                <c:pt idx="9" formatCode="0.00%">
                  <c:v>0.245</c:v>
                </c:pt>
              </c:numCache>
            </c:numRef>
          </c:val>
        </c:ser>
        <c:dLbls>
          <c:showLegendKey val="0"/>
          <c:showVal val="0"/>
          <c:showCatName val="0"/>
          <c:showSerName val="0"/>
          <c:showPercent val="0"/>
          <c:showBubbleSize val="0"/>
        </c:dLbls>
        <c:gapWidth val="74"/>
        <c:overlap val="100"/>
        <c:axId val="48731648"/>
        <c:axId val="103769216"/>
      </c:barChart>
      <c:catAx>
        <c:axId val="48731648"/>
        <c:scaling>
          <c:orientation val="minMax"/>
        </c:scaling>
        <c:delete val="0"/>
        <c:axPos val="b"/>
        <c:majorGridlines/>
        <c:numFmt formatCode="General" sourceLinked="0"/>
        <c:majorTickMark val="none"/>
        <c:minorTickMark val="none"/>
        <c:tickLblPos val="none"/>
        <c:crossAx val="103769216"/>
        <c:crosses val="autoZero"/>
        <c:auto val="1"/>
        <c:lblAlgn val="ctr"/>
        <c:lblOffset val="100"/>
        <c:tickLblSkip val="2"/>
        <c:tickMarkSkip val="2"/>
        <c:noMultiLvlLbl val="0"/>
      </c:catAx>
      <c:valAx>
        <c:axId val="103769216"/>
        <c:scaling>
          <c:orientation val="minMax"/>
          <c:max val="1"/>
          <c:min val="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4873164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8592886694248043"/>
        </c:manualLayout>
      </c:layout>
      <c:barChart>
        <c:barDir val="col"/>
        <c:grouping val="stacked"/>
        <c:varyColors val="0"/>
        <c:ser>
          <c:idx val="0"/>
          <c:order val="0"/>
          <c:tx>
            <c:strRef>
              <c:f>Sheet1!$C$1</c:f>
              <c:strCache>
                <c:ptCount val="1"/>
                <c:pt idx="0">
                  <c:v>Somewhat Important</c:v>
                </c:pt>
              </c:strCache>
            </c:strRef>
          </c:tx>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Pt>
            <c:idx val="6"/>
            <c:invertIfNegative val="0"/>
            <c:bubble3D val="0"/>
            <c:spPr>
              <a:solidFill>
                <a:schemeClr val="accent1"/>
              </a:solidFill>
              <a:ln w="3175">
                <a:solidFill>
                  <a:srgbClr val="7680AC">
                    <a:alpha val="50000"/>
                  </a:srgbClr>
                </a:solidFill>
              </a:ln>
              <a:effectLst/>
            </c:spPr>
          </c:dPt>
          <c:dPt>
            <c:idx val="7"/>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0.28699999999999998</c:v>
                </c:pt>
                <c:pt idx="1">
                  <c:v>0.29599999999999999</c:v>
                </c:pt>
                <c:pt idx="2">
                  <c:v>0.34499999999999997</c:v>
                </c:pt>
                <c:pt idx="3">
                  <c:v>0.34</c:v>
                </c:pt>
                <c:pt idx="4">
                  <c:v>0.221</c:v>
                </c:pt>
                <c:pt idx="5">
                  <c:v>0.19400000000000001</c:v>
                </c:pt>
                <c:pt idx="6">
                  <c:v>0.185</c:v>
                </c:pt>
                <c:pt idx="7">
                  <c:v>0.158</c:v>
                </c:pt>
              </c:numCache>
            </c:numRef>
          </c:val>
        </c:ser>
        <c:ser>
          <c:idx val="1"/>
          <c:order val="1"/>
          <c:tx>
            <c:strRef>
              <c:f>Sheet1!$D$1</c:f>
              <c:strCache>
                <c:ptCount val="1"/>
                <c:pt idx="0">
                  <c:v>Very Important</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Pt>
            <c:idx val="6"/>
            <c:invertIfNegative val="0"/>
            <c:bubble3D val="0"/>
            <c:spPr>
              <a:solidFill>
                <a:schemeClr val="accent1">
                  <a:lumMod val="60000"/>
                  <a:lumOff val="40000"/>
                </a:schemeClr>
              </a:solidFill>
              <a:ln w="3175">
                <a:solidFill>
                  <a:srgbClr val="7680AC">
                    <a:alpha val="50000"/>
                  </a:srgbClr>
                </a:solidFill>
              </a:ln>
              <a:effectLst/>
            </c:spPr>
          </c:dPt>
          <c:dPt>
            <c:idx val="7"/>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0.49099999999999999</c:v>
                </c:pt>
                <c:pt idx="1">
                  <c:v>0.44800000000000001</c:v>
                </c:pt>
                <c:pt idx="2">
                  <c:v>0.53900000000000003</c:v>
                </c:pt>
                <c:pt idx="3">
                  <c:v>0.53800000000000003</c:v>
                </c:pt>
                <c:pt idx="4">
                  <c:v>8.6999999999999994E-2</c:v>
                </c:pt>
                <c:pt idx="5">
                  <c:v>9.8000000000000004E-2</c:v>
                </c:pt>
                <c:pt idx="6">
                  <c:v>0.125</c:v>
                </c:pt>
                <c:pt idx="7">
                  <c:v>0.14899999999999999</c:v>
                </c:pt>
              </c:numCache>
            </c:numRef>
          </c:val>
        </c:ser>
        <c:dLbls>
          <c:showLegendKey val="0"/>
          <c:showVal val="0"/>
          <c:showCatName val="0"/>
          <c:showSerName val="0"/>
          <c:showPercent val="0"/>
          <c:showBubbleSize val="0"/>
        </c:dLbls>
        <c:gapWidth val="74"/>
        <c:overlap val="100"/>
        <c:axId val="49004032"/>
        <c:axId val="103772096"/>
      </c:barChart>
      <c:catAx>
        <c:axId val="49004032"/>
        <c:scaling>
          <c:orientation val="minMax"/>
        </c:scaling>
        <c:delete val="0"/>
        <c:axPos val="b"/>
        <c:majorGridlines/>
        <c:numFmt formatCode="General" sourceLinked="0"/>
        <c:majorTickMark val="none"/>
        <c:minorTickMark val="none"/>
        <c:tickLblPos val="none"/>
        <c:crossAx val="103772096"/>
        <c:crosses val="autoZero"/>
        <c:auto val="1"/>
        <c:lblAlgn val="ctr"/>
        <c:lblOffset val="100"/>
        <c:tickLblSkip val="2"/>
        <c:tickMarkSkip val="2"/>
        <c:noMultiLvlLbl val="0"/>
      </c:catAx>
      <c:valAx>
        <c:axId val="103772096"/>
        <c:scaling>
          <c:orientation val="minMax"/>
          <c:max val="1"/>
          <c:min val="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4900403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8592886694248043"/>
        </c:manualLayout>
      </c:layout>
      <c:barChart>
        <c:barDir val="col"/>
        <c:grouping val="stacked"/>
        <c:varyColors val="0"/>
        <c:ser>
          <c:idx val="0"/>
          <c:order val="0"/>
          <c:tx>
            <c:strRef>
              <c:f>Sheet1!$C$1</c:f>
              <c:strCache>
                <c:ptCount val="1"/>
                <c:pt idx="0">
                  <c:v>Somewhat Important</c:v>
                </c:pt>
              </c:strCache>
            </c:strRef>
          </c:tx>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Pt>
            <c:idx val="6"/>
            <c:invertIfNegative val="0"/>
            <c:bubble3D val="0"/>
            <c:spPr>
              <a:solidFill>
                <a:schemeClr val="accent1"/>
              </a:solidFill>
              <a:ln w="3175">
                <a:solidFill>
                  <a:srgbClr val="7680AC">
                    <a:alpha val="50000"/>
                  </a:srgbClr>
                </a:solidFill>
              </a:ln>
              <a:effectLst/>
            </c:spPr>
          </c:dPt>
          <c:dPt>
            <c:idx val="7"/>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0.45600000000000002</c:v>
                </c:pt>
                <c:pt idx="1">
                  <c:v>0.40699999999999997</c:v>
                </c:pt>
                <c:pt idx="2">
                  <c:v>0.35099999999999998</c:v>
                </c:pt>
                <c:pt idx="3">
                  <c:v>0.313</c:v>
                </c:pt>
                <c:pt idx="4">
                  <c:v>0.28899999999999998</c:v>
                </c:pt>
                <c:pt idx="5">
                  <c:v>0.29499999999999998</c:v>
                </c:pt>
                <c:pt idx="6">
                  <c:v>0.39300000000000002</c:v>
                </c:pt>
                <c:pt idx="7">
                  <c:v>0.372</c:v>
                </c:pt>
              </c:numCache>
            </c:numRef>
          </c:val>
        </c:ser>
        <c:ser>
          <c:idx val="1"/>
          <c:order val="1"/>
          <c:tx>
            <c:strRef>
              <c:f>Sheet1!$D$1</c:f>
              <c:strCache>
                <c:ptCount val="1"/>
                <c:pt idx="0">
                  <c:v>Very Important</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Pt>
            <c:idx val="6"/>
            <c:invertIfNegative val="0"/>
            <c:bubble3D val="0"/>
            <c:spPr>
              <a:solidFill>
                <a:schemeClr val="accent1">
                  <a:lumMod val="60000"/>
                  <a:lumOff val="40000"/>
                </a:schemeClr>
              </a:solidFill>
              <a:ln w="3175">
                <a:solidFill>
                  <a:srgbClr val="7680AC">
                    <a:alpha val="50000"/>
                  </a:srgbClr>
                </a:solidFill>
              </a:ln>
              <a:effectLst/>
            </c:spPr>
          </c:dPt>
          <c:dPt>
            <c:idx val="7"/>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0.191</c:v>
                </c:pt>
                <c:pt idx="1">
                  <c:v>0.188</c:v>
                </c:pt>
                <c:pt idx="2">
                  <c:v>0.36599999999999999</c:v>
                </c:pt>
                <c:pt idx="3">
                  <c:v>0.26800000000000002</c:v>
                </c:pt>
                <c:pt idx="4">
                  <c:v>7.1999999999999995E-2</c:v>
                </c:pt>
                <c:pt idx="5">
                  <c:v>9.7000000000000003E-2</c:v>
                </c:pt>
                <c:pt idx="6">
                  <c:v>0.34799999999999998</c:v>
                </c:pt>
                <c:pt idx="7">
                  <c:v>0.32700000000000001</c:v>
                </c:pt>
              </c:numCache>
            </c:numRef>
          </c:val>
        </c:ser>
        <c:dLbls>
          <c:showLegendKey val="0"/>
          <c:showVal val="0"/>
          <c:showCatName val="0"/>
          <c:showSerName val="0"/>
          <c:showPercent val="0"/>
          <c:showBubbleSize val="0"/>
        </c:dLbls>
        <c:gapWidth val="74"/>
        <c:overlap val="100"/>
        <c:axId val="78155264"/>
        <c:axId val="103774400"/>
      </c:barChart>
      <c:catAx>
        <c:axId val="78155264"/>
        <c:scaling>
          <c:orientation val="minMax"/>
        </c:scaling>
        <c:delete val="0"/>
        <c:axPos val="b"/>
        <c:majorGridlines/>
        <c:numFmt formatCode="General" sourceLinked="0"/>
        <c:majorTickMark val="none"/>
        <c:minorTickMark val="none"/>
        <c:tickLblPos val="none"/>
        <c:crossAx val="103774400"/>
        <c:crosses val="autoZero"/>
        <c:auto val="1"/>
        <c:lblAlgn val="ctr"/>
        <c:lblOffset val="100"/>
        <c:tickLblSkip val="2"/>
        <c:tickMarkSkip val="2"/>
        <c:noMultiLvlLbl val="0"/>
      </c:catAx>
      <c:valAx>
        <c:axId val="103774400"/>
        <c:scaling>
          <c:orientation val="minMax"/>
          <c:max val="1"/>
          <c:min val="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781552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Sheet1!$C$1</c:f>
              <c:strCache>
                <c:ptCount val="1"/>
                <c:pt idx="0">
                  <c:v>Comparison Group</c:v>
                </c:pt>
              </c:strCache>
            </c:strRef>
          </c:tx>
          <c:spPr>
            <a:solidFill>
              <a:srgbClr val="FFA953"/>
            </a:solidFill>
            <a:ln w="3175">
              <a:solidFill>
                <a:srgbClr val="7680AC">
                  <a:alpha val="50000"/>
                </a:srgbClr>
              </a:solidFill>
            </a:ln>
          </c:spPr>
          <c:invertIfNegative val="0"/>
          <c:dLbls>
            <c:spPr>
              <a:noFill/>
              <a:ln>
                <a:noFill/>
              </a:ln>
              <a:effectLst/>
            </c:spPr>
            <c:txPr>
              <a:bodyPr/>
              <a:lstStyle/>
              <a:p>
                <a:pPr>
                  <a:defRPr sz="11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Other sources</c:v>
                </c:pt>
                <c:pt idx="1">
                  <c:v>Aid to be repaid</c:v>
                </c:pt>
                <c:pt idx="2">
                  <c:v>Aid not to be repaid</c:v>
                </c:pt>
                <c:pt idx="3">
                  <c:v>Personal resources</c:v>
                </c:pt>
                <c:pt idx="4">
                  <c:v>Family resources</c:v>
                </c:pt>
              </c:strCache>
            </c:strRef>
          </c:cat>
          <c:val>
            <c:numRef>
              <c:f>Sheet1!$C$2:$C$6</c:f>
              <c:numCache>
                <c:formatCode>0.0%</c:formatCode>
                <c:ptCount val="5"/>
                <c:pt idx="0">
                  <c:v>6.0000000000000005E-2</c:v>
                </c:pt>
                <c:pt idx="1">
                  <c:v>0.495</c:v>
                </c:pt>
                <c:pt idx="2">
                  <c:v>0.69399999999999995</c:v>
                </c:pt>
                <c:pt idx="3">
                  <c:v>0.63800000000000001</c:v>
                </c:pt>
                <c:pt idx="4">
                  <c:v>0.69399999999999995</c:v>
                </c:pt>
              </c:numCache>
            </c:numRef>
          </c:val>
        </c:ser>
        <c:ser>
          <c:idx val="2"/>
          <c:order val="1"/>
          <c:tx>
            <c:strRef>
              <c:f>Sheet1!$B$1</c:f>
              <c:strCache>
                <c:ptCount val="1"/>
                <c:pt idx="0">
                  <c:v>Your Institution</c:v>
                </c:pt>
              </c:strCache>
            </c:strRef>
          </c:tx>
          <c:spPr>
            <a:solidFill>
              <a:schemeClr val="accent1"/>
            </a:solidFill>
            <a:ln w="3175">
              <a:solidFill>
                <a:schemeClr val="accent1"/>
              </a:solidFill>
            </a:ln>
          </c:spPr>
          <c:invertIfNegative val="0"/>
          <c:dLbls>
            <c:spPr>
              <a:noFill/>
              <a:ln>
                <a:noFill/>
              </a:ln>
              <a:effectLst/>
            </c:spPr>
            <c:txPr>
              <a:bodyPr/>
              <a:lstStyle/>
              <a:p>
                <a:pPr>
                  <a:defRPr sz="11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Other sources</c:v>
                </c:pt>
                <c:pt idx="1">
                  <c:v>Aid to be repaid</c:v>
                </c:pt>
                <c:pt idx="2">
                  <c:v>Aid not to be repaid</c:v>
                </c:pt>
                <c:pt idx="3">
                  <c:v>Personal resources</c:v>
                </c:pt>
                <c:pt idx="4">
                  <c:v>Family resources</c:v>
                </c:pt>
              </c:strCache>
            </c:strRef>
          </c:cat>
          <c:val>
            <c:numRef>
              <c:f>Sheet1!$B$2:$B$6</c:f>
              <c:numCache>
                <c:formatCode>0.0%</c:formatCode>
                <c:ptCount val="5"/>
                <c:pt idx="0">
                  <c:v>5.6999999999999995E-2</c:v>
                </c:pt>
                <c:pt idx="1">
                  <c:v>0.502</c:v>
                </c:pt>
                <c:pt idx="2">
                  <c:v>0.69400000000000006</c:v>
                </c:pt>
                <c:pt idx="3">
                  <c:v>0.66100000000000003</c:v>
                </c:pt>
                <c:pt idx="4">
                  <c:v>0.69499999999999995</c:v>
                </c:pt>
              </c:numCache>
            </c:numRef>
          </c:val>
        </c:ser>
        <c:dLbls>
          <c:showLegendKey val="0"/>
          <c:showVal val="0"/>
          <c:showCatName val="0"/>
          <c:showSerName val="0"/>
          <c:showPercent val="0"/>
          <c:showBubbleSize val="0"/>
        </c:dLbls>
        <c:gapWidth val="75"/>
        <c:overlap val="-25"/>
        <c:axId val="78272000"/>
        <c:axId val="107488384"/>
      </c:barChart>
      <c:catAx>
        <c:axId val="78272000"/>
        <c:scaling>
          <c:orientation val="minMax"/>
        </c:scaling>
        <c:delete val="0"/>
        <c:axPos val="l"/>
        <c:majorGridlines/>
        <c:numFmt formatCode="General" sourceLinked="1"/>
        <c:majorTickMark val="none"/>
        <c:minorTickMark val="none"/>
        <c:tickLblPos val="nextTo"/>
        <c:txPr>
          <a:bodyPr rot="0" vert="horz"/>
          <a:lstStyle/>
          <a:p>
            <a:pPr>
              <a:defRPr sz="1400" b="0">
                <a:solidFill>
                  <a:schemeClr val="tx2"/>
                </a:solidFill>
              </a:defRPr>
            </a:pPr>
            <a:endParaRPr lang="en-US"/>
          </a:p>
        </c:txPr>
        <c:crossAx val="107488384"/>
        <c:crosses val="autoZero"/>
        <c:auto val="1"/>
        <c:lblAlgn val="ctr"/>
        <c:lblOffset val="100"/>
        <c:tickLblSkip val="1"/>
        <c:tickMarkSkip val="1"/>
        <c:noMultiLvlLbl val="0"/>
      </c:catAx>
      <c:valAx>
        <c:axId val="107488384"/>
        <c:scaling>
          <c:orientation val="minMax"/>
          <c:max val="1"/>
          <c:min val="0"/>
        </c:scaling>
        <c:delete val="0"/>
        <c:axPos val="b"/>
        <c:numFmt formatCode="0%" sourceLinked="0"/>
        <c:majorTickMark val="none"/>
        <c:minorTickMark val="none"/>
        <c:tickLblPos val="nextTo"/>
        <c:spPr>
          <a:ln w="9525">
            <a:noFill/>
          </a:ln>
        </c:spPr>
        <c:txPr>
          <a:bodyPr rot="0" vert="horz"/>
          <a:lstStyle/>
          <a:p>
            <a:pPr>
              <a:defRPr sz="1400" b="0">
                <a:solidFill>
                  <a:schemeClr val="tx2"/>
                </a:solidFill>
              </a:defRPr>
            </a:pPr>
            <a:endParaRPr lang="en-US"/>
          </a:p>
        </c:txPr>
        <c:crossAx val="78272000"/>
        <c:crosses val="autoZero"/>
        <c:crossBetween val="between"/>
        <c:majorUnit val="0.1"/>
        <c:minorUnit val="4.0000000000000022E-2"/>
      </c:valAx>
      <c:spPr>
        <a:noFill/>
        <a:ln w="24366">
          <a:noFill/>
        </a:ln>
      </c:spPr>
    </c:plotArea>
    <c:legend>
      <c:legendPos val="b"/>
      <c:layout/>
      <c:overlay val="0"/>
      <c:txPr>
        <a:bodyPr/>
        <a:lstStyle/>
        <a:p>
          <a:pPr>
            <a:defRPr sz="1200" b="0">
              <a:solidFill>
                <a:schemeClr val="tx2"/>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34E-2"/>
          <c:y val="4.6549581692913379E-2"/>
          <c:w val="0.90646325459317589"/>
          <c:h val="0.82152764107611553"/>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Miitary grants</c:v>
                </c:pt>
                <c:pt idx="1">
                  <c:v>Work-study</c:v>
                </c:pt>
                <c:pt idx="2">
                  <c:v>Pell grant</c:v>
                </c:pt>
                <c:pt idx="3">
                  <c:v>Need-based grants or scholarships</c:v>
                </c:pt>
                <c:pt idx="4">
                  <c:v>Merit-based grants or scholarships</c:v>
                </c:pt>
              </c:strCache>
            </c:strRef>
          </c:cat>
          <c:val>
            <c:numRef>
              <c:f>Sheet1!$B$2:$B$6</c:f>
              <c:numCache>
                <c:formatCode>0.00%</c:formatCode>
                <c:ptCount val="5"/>
                <c:pt idx="0">
                  <c:v>1.2E-2</c:v>
                </c:pt>
                <c:pt idx="1">
                  <c:v>0.10299999999999999</c:v>
                </c:pt>
                <c:pt idx="2">
                  <c:v>0.26200000000000001</c:v>
                </c:pt>
                <c:pt idx="3">
                  <c:v>0.307</c:v>
                </c:pt>
                <c:pt idx="4">
                  <c:v>0.51500000000000001</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Miitary grants</c:v>
                </c:pt>
                <c:pt idx="1">
                  <c:v>Work-study</c:v>
                </c:pt>
                <c:pt idx="2">
                  <c:v>Pell grant</c:v>
                </c:pt>
                <c:pt idx="3">
                  <c:v>Need-based grants or scholarships</c:v>
                </c:pt>
                <c:pt idx="4">
                  <c:v>Merit-based grants or scholarships</c:v>
                </c:pt>
              </c:strCache>
            </c:strRef>
          </c:cat>
          <c:val>
            <c:numRef>
              <c:f>Sheet1!$C$2:$C$6</c:f>
              <c:numCache>
                <c:formatCode>0.00%</c:formatCode>
                <c:ptCount val="5"/>
                <c:pt idx="0">
                  <c:v>2.1000000000000001E-2</c:v>
                </c:pt>
                <c:pt idx="1">
                  <c:v>0.16700000000000001</c:v>
                </c:pt>
                <c:pt idx="2">
                  <c:v>0.28499999999999998</c:v>
                </c:pt>
                <c:pt idx="3">
                  <c:v>0.31900000000000001</c:v>
                </c:pt>
                <c:pt idx="4">
                  <c:v>0.48699999999999999</c:v>
                </c:pt>
              </c:numCache>
            </c:numRef>
          </c:val>
        </c:ser>
        <c:dLbls>
          <c:showLegendKey val="0"/>
          <c:showVal val="1"/>
          <c:showCatName val="0"/>
          <c:showSerName val="0"/>
          <c:showPercent val="0"/>
          <c:showBubbleSize val="0"/>
        </c:dLbls>
        <c:gapWidth val="75"/>
        <c:overlap val="-25"/>
        <c:axId val="78329344"/>
        <c:axId val="107490688"/>
      </c:barChart>
      <c:catAx>
        <c:axId val="78329344"/>
        <c:scaling>
          <c:orientation val="minMax"/>
        </c:scaling>
        <c:delete val="0"/>
        <c:axPos val="b"/>
        <c:majorGridlines/>
        <c:numFmt formatCode="General" sourceLinked="0"/>
        <c:majorTickMark val="none"/>
        <c:minorTickMark val="none"/>
        <c:tickLblPos val="nextTo"/>
        <c:txPr>
          <a:bodyPr/>
          <a:lstStyle/>
          <a:p>
            <a:pPr>
              <a:defRPr sz="1400">
                <a:solidFill>
                  <a:schemeClr val="tx2"/>
                </a:solidFill>
              </a:defRPr>
            </a:pPr>
            <a:endParaRPr lang="en-US"/>
          </a:p>
        </c:txPr>
        <c:crossAx val="107490688"/>
        <c:crosses val="autoZero"/>
        <c:auto val="1"/>
        <c:lblAlgn val="ctr"/>
        <c:lblOffset val="100"/>
        <c:noMultiLvlLbl val="0"/>
      </c:catAx>
      <c:valAx>
        <c:axId val="107490688"/>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78329344"/>
        <c:crosses val="autoZero"/>
        <c:crossBetween val="between"/>
      </c:valAx>
    </c:plotArea>
    <c:legend>
      <c:legendPos val="b"/>
      <c:layout>
        <c:manualLayout>
          <c:xMode val="edge"/>
          <c:yMode val="edge"/>
          <c:x val="0.28613419850296495"/>
          <c:y val="0.93654958169291336"/>
          <c:w val="0.35365740740740698"/>
          <c:h val="5.042958497375331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34E-2"/>
          <c:y val="4.6549581692913379E-2"/>
          <c:w val="0.90646325459317589"/>
          <c:h val="0.82152764107611553"/>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None</c:v>
                </c:pt>
                <c:pt idx="1">
                  <c:v>Some</c:v>
                </c:pt>
                <c:pt idx="2">
                  <c:v>Major</c:v>
                </c:pt>
              </c:strCache>
            </c:strRef>
          </c:cat>
          <c:val>
            <c:numRef>
              <c:f>Sheet1!$B$2:$B$4</c:f>
              <c:numCache>
                <c:formatCode>0.00%</c:formatCode>
                <c:ptCount val="3"/>
                <c:pt idx="0">
                  <c:v>0.314</c:v>
                </c:pt>
                <c:pt idx="1">
                  <c:v>0.58699999999999997</c:v>
                </c:pt>
                <c:pt idx="2">
                  <c:v>9.9000000000000005E-2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None</c:v>
                </c:pt>
                <c:pt idx="1">
                  <c:v>Some</c:v>
                </c:pt>
                <c:pt idx="2">
                  <c:v>Major</c:v>
                </c:pt>
              </c:strCache>
            </c:strRef>
          </c:cat>
          <c:val>
            <c:numRef>
              <c:f>Sheet1!$C$2:$C$4</c:f>
              <c:numCache>
                <c:formatCode>0.00%</c:formatCode>
                <c:ptCount val="3"/>
                <c:pt idx="0">
                  <c:v>0.255</c:v>
                </c:pt>
                <c:pt idx="1">
                  <c:v>0.59399999999999997</c:v>
                </c:pt>
                <c:pt idx="2">
                  <c:v>0.152</c:v>
                </c:pt>
              </c:numCache>
            </c:numRef>
          </c:val>
        </c:ser>
        <c:dLbls>
          <c:showLegendKey val="0"/>
          <c:showVal val="1"/>
          <c:showCatName val="0"/>
          <c:showSerName val="0"/>
          <c:showPercent val="0"/>
          <c:showBubbleSize val="0"/>
        </c:dLbls>
        <c:gapWidth val="75"/>
        <c:overlap val="-25"/>
        <c:axId val="78331392"/>
        <c:axId val="107492992"/>
      </c:barChart>
      <c:catAx>
        <c:axId val="78331392"/>
        <c:scaling>
          <c:orientation val="minMax"/>
        </c:scaling>
        <c:delete val="0"/>
        <c:axPos val="b"/>
        <c:majorGridlines/>
        <c:numFmt formatCode="General" sourceLinked="0"/>
        <c:majorTickMark val="none"/>
        <c:minorTickMark val="none"/>
        <c:tickLblPos val="nextTo"/>
        <c:txPr>
          <a:bodyPr/>
          <a:lstStyle/>
          <a:p>
            <a:pPr>
              <a:defRPr sz="1400">
                <a:solidFill>
                  <a:schemeClr val="tx2"/>
                </a:solidFill>
              </a:defRPr>
            </a:pPr>
            <a:endParaRPr lang="en-US"/>
          </a:p>
        </c:txPr>
        <c:crossAx val="107492992"/>
        <c:crosses val="autoZero"/>
        <c:auto val="1"/>
        <c:lblAlgn val="ctr"/>
        <c:lblOffset val="100"/>
        <c:noMultiLvlLbl val="0"/>
      </c:catAx>
      <c:valAx>
        <c:axId val="107492992"/>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78331392"/>
        <c:crosses val="autoZero"/>
        <c:crossBetween val="between"/>
      </c:valAx>
    </c:plotArea>
    <c:legend>
      <c:legendPos val="b"/>
      <c:layout>
        <c:manualLayout>
          <c:xMode val="edge"/>
          <c:yMode val="edge"/>
          <c:x val="0.34940580344123701"/>
          <c:y val="0.93654958169291258"/>
          <c:w val="0.35365740740740698"/>
          <c:h val="5.042958497375331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2.7142619505000212E-2"/>
          <c:y val="0.17364545056867911"/>
          <c:w val="0.78738281387750098"/>
          <c:h val="0.48348490813648937"/>
        </c:manualLayout>
      </c:layout>
      <c:pieChart>
        <c:varyColors val="1"/>
        <c:ser>
          <c:idx val="0"/>
          <c:order val="0"/>
          <c:tx>
            <c:strRef>
              <c:f>Sheet1!$B$1</c:f>
              <c:strCache>
                <c:ptCount val="1"/>
                <c:pt idx="0">
                  <c:v>Comparision Institution</c:v>
                </c:pt>
              </c:strCache>
            </c:strRef>
          </c:tx>
          <c:spPr>
            <a:solidFill>
              <a:srgbClr val="FFA953"/>
            </a:solidFill>
            <a:ln w="3175">
              <a:solidFill>
                <a:schemeClr val="accent1">
                  <a:alpha val="50000"/>
                </a:schemeClr>
              </a:solidFill>
            </a:ln>
          </c:spPr>
          <c:dPt>
            <c:idx val="1"/>
            <c:bubble3D val="0"/>
            <c:explosion val="1"/>
            <c:spPr>
              <a:solidFill>
                <a:srgbClr val="7A84AE"/>
              </a:solidFill>
              <a:ln w="3175">
                <a:solidFill>
                  <a:schemeClr val="accent1">
                    <a:alpha val="50000"/>
                  </a:schemeClr>
                </a:solidFill>
              </a:ln>
            </c:spPr>
          </c:dPt>
          <c:dLbls>
            <c:numFmt formatCode="0.0%" sourceLinked="0"/>
            <c:spPr>
              <a:noFill/>
              <a:ln>
                <a:noFill/>
              </a:ln>
              <a:effectLst/>
            </c:spPr>
            <c:txPr>
              <a:bodyPr/>
              <a:lstStyle/>
              <a:p>
                <a:pPr>
                  <a:defRPr sz="1400" b="1">
                    <a:solidFill>
                      <a:schemeClr val="accent1">
                        <a:lumMod val="50000"/>
                      </a:schemeClr>
                    </a:solidFill>
                  </a:defRPr>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Male</c:v>
                </c:pt>
                <c:pt idx="1">
                  <c:v>Female</c:v>
                </c:pt>
              </c:strCache>
            </c:strRef>
          </c:cat>
          <c:val>
            <c:numRef>
              <c:f>Sheet1!$B$2:$B$3</c:f>
              <c:numCache>
                <c:formatCode>0.0%</c:formatCode>
                <c:ptCount val="2"/>
                <c:pt idx="0">
                  <c:v>0.45100000000000001</c:v>
                </c:pt>
                <c:pt idx="1">
                  <c:v>0.54900000000000004</c:v>
                </c:pt>
              </c:numCache>
            </c:numRef>
          </c:val>
        </c:ser>
        <c:dLbls>
          <c:showLegendKey val="0"/>
          <c:showVal val="1"/>
          <c:showCatName val="0"/>
          <c:showSerName val="0"/>
          <c:showPercent val="0"/>
          <c:showBubbleSize val="0"/>
          <c:showLeaderLines val="1"/>
        </c:dLbls>
        <c:firstSliceAng val="0"/>
      </c:pieChart>
      <c:spPr>
        <a:noFill/>
        <a:ln w="25402">
          <a:noFill/>
        </a:ln>
      </c:spPr>
    </c:plotArea>
    <c:legend>
      <c:legendPos val="b"/>
      <c:legendEntry>
        <c:idx val="0"/>
        <c:txPr>
          <a:bodyPr/>
          <a:lstStyle/>
          <a:p>
            <a:pPr>
              <a:defRPr sz="1400" b="1">
                <a:solidFill>
                  <a:schemeClr val="tx2"/>
                </a:solidFill>
              </a:defRPr>
            </a:pPr>
            <a:endParaRPr lang="en-US"/>
          </a:p>
        </c:txPr>
      </c:legendEntry>
      <c:legendEntry>
        <c:idx val="1"/>
        <c:txPr>
          <a:bodyPr/>
          <a:lstStyle/>
          <a:p>
            <a:pPr>
              <a:defRPr sz="1400" b="1">
                <a:solidFill>
                  <a:schemeClr val="tx2"/>
                </a:solidFill>
              </a:defRPr>
            </a:pPr>
            <a:endParaRPr lang="en-US"/>
          </a:p>
        </c:txPr>
      </c:legendEntry>
      <c:layout>
        <c:manualLayout>
          <c:xMode val="edge"/>
          <c:yMode val="edge"/>
          <c:x val="0.21168204653151401"/>
          <c:y val="0.74688622255551673"/>
          <c:w val="0.45246374746143175"/>
          <c:h val="0.1429827521559811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Algebra II</c:v>
                </c:pt>
                <c:pt idx="1">
                  <c:v>Pre-Calculus/Trigonometry</c:v>
                </c:pt>
                <c:pt idx="2">
                  <c:v>Probability &amp; Statistics</c:v>
                </c:pt>
                <c:pt idx="3">
                  <c:v>Calculus</c:v>
                </c:pt>
                <c:pt idx="4">
                  <c:v>AP Probability &amp; Statistics</c:v>
                </c:pt>
                <c:pt idx="5">
                  <c:v>AP Calculus</c:v>
                </c:pt>
              </c:strCache>
            </c:strRef>
          </c:cat>
          <c:val>
            <c:numRef>
              <c:f>Sheet1!$B$2:$B$7</c:f>
              <c:numCache>
                <c:formatCode>0.00%</c:formatCode>
                <c:ptCount val="6"/>
                <c:pt idx="0">
                  <c:v>0.99299999999999999</c:v>
                </c:pt>
                <c:pt idx="1">
                  <c:v>0.77600000000000002</c:v>
                </c:pt>
                <c:pt idx="2">
                  <c:v>0.30399999999999999</c:v>
                </c:pt>
                <c:pt idx="3">
                  <c:v>0.22700000000000001</c:v>
                </c:pt>
                <c:pt idx="4">
                  <c:v>0.129</c:v>
                </c:pt>
                <c:pt idx="5">
                  <c:v>0.255</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Algebra II</c:v>
                </c:pt>
                <c:pt idx="1">
                  <c:v>Pre-Calculus/Trigonometry</c:v>
                </c:pt>
                <c:pt idx="2">
                  <c:v>Probability &amp; Statistics</c:v>
                </c:pt>
                <c:pt idx="3">
                  <c:v>Calculus</c:v>
                </c:pt>
                <c:pt idx="4">
                  <c:v>AP Probability &amp; Statistics</c:v>
                </c:pt>
                <c:pt idx="5">
                  <c:v>AP Calculus</c:v>
                </c:pt>
              </c:strCache>
            </c:strRef>
          </c:cat>
          <c:val>
            <c:numRef>
              <c:f>Sheet1!$C$2:$C$7</c:f>
              <c:numCache>
                <c:formatCode>0.00%</c:formatCode>
                <c:ptCount val="6"/>
                <c:pt idx="0">
                  <c:v>0.97799999999999998</c:v>
                </c:pt>
                <c:pt idx="1">
                  <c:v>0.76100000000000001</c:v>
                </c:pt>
                <c:pt idx="2">
                  <c:v>0.30599999999999999</c:v>
                </c:pt>
                <c:pt idx="3">
                  <c:v>0.24099999999999999</c:v>
                </c:pt>
                <c:pt idx="4">
                  <c:v>0.13</c:v>
                </c:pt>
                <c:pt idx="5">
                  <c:v>0.23699999999999999</c:v>
                </c:pt>
              </c:numCache>
            </c:numRef>
          </c:val>
        </c:ser>
        <c:dLbls>
          <c:showLegendKey val="0"/>
          <c:showVal val="1"/>
          <c:showCatName val="0"/>
          <c:showSerName val="0"/>
          <c:showPercent val="0"/>
          <c:showBubbleSize val="0"/>
        </c:dLbls>
        <c:gapWidth val="75"/>
        <c:overlap val="-25"/>
        <c:axId val="85306880"/>
        <c:axId val="163556736"/>
      </c:barChart>
      <c:catAx>
        <c:axId val="85306880"/>
        <c:scaling>
          <c:orientation val="minMax"/>
        </c:scaling>
        <c:delete val="0"/>
        <c:axPos val="b"/>
        <c:majorGridlines/>
        <c:numFmt formatCode="General" sourceLinked="0"/>
        <c:majorTickMark val="none"/>
        <c:minorTickMark val="none"/>
        <c:tickLblPos val="nextTo"/>
        <c:txPr>
          <a:bodyPr rot="0" vert="horz"/>
          <a:lstStyle/>
          <a:p>
            <a:pPr>
              <a:defRPr sz="1000">
                <a:solidFill>
                  <a:schemeClr val="tx2"/>
                </a:solidFill>
              </a:defRPr>
            </a:pPr>
            <a:endParaRPr lang="en-US"/>
          </a:p>
        </c:txPr>
        <c:crossAx val="163556736"/>
        <c:crosses val="autoZero"/>
        <c:auto val="1"/>
        <c:lblAlgn val="ctr"/>
        <c:lblOffset val="100"/>
        <c:noMultiLvlLbl val="0"/>
      </c:catAx>
      <c:valAx>
        <c:axId val="163556736"/>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85306880"/>
        <c:crosses val="autoZero"/>
        <c:crossBetween val="between"/>
      </c:valAx>
    </c:plotArea>
    <c:legend>
      <c:legendPos val="b"/>
      <c:layout>
        <c:manualLayout>
          <c:xMode val="edge"/>
          <c:yMode val="edge"/>
          <c:x val="0.36446522309711321"/>
          <c:y val="0.93939064519920101"/>
          <c:w val="0.31829166666666697"/>
          <c:h val="4.817154385552550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ln w="3175">
              <a:solidFill>
                <a:schemeClr val="accent1"/>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English</c:v>
                </c:pt>
                <c:pt idx="1">
                  <c:v>Reading</c:v>
                </c:pt>
                <c:pt idx="2">
                  <c:v>Mathematics</c:v>
                </c:pt>
                <c:pt idx="3">
                  <c:v>Social Studies</c:v>
                </c:pt>
                <c:pt idx="4">
                  <c:v>Science</c:v>
                </c:pt>
                <c:pt idx="5">
                  <c:v>Foreign Language</c:v>
                </c:pt>
                <c:pt idx="6">
                  <c:v>Writing</c:v>
                </c:pt>
              </c:strCache>
            </c:strRef>
          </c:cat>
          <c:val>
            <c:numRef>
              <c:f>Sheet1!$B$2:$B$8</c:f>
              <c:numCache>
                <c:formatCode>0.00%</c:formatCode>
                <c:ptCount val="7"/>
                <c:pt idx="0">
                  <c:v>7.9000000000000001E-2</c:v>
                </c:pt>
                <c:pt idx="1">
                  <c:v>6.5000000000000002E-2</c:v>
                </c:pt>
                <c:pt idx="2">
                  <c:v>0.12</c:v>
                </c:pt>
                <c:pt idx="3">
                  <c:v>5.0999999999999997E-2</c:v>
                </c:pt>
                <c:pt idx="4" formatCode="General">
                  <c:v>6.2E-2</c:v>
                </c:pt>
                <c:pt idx="5" formatCode="General">
                  <c:v>4.7E-2</c:v>
                </c:pt>
                <c:pt idx="6">
                  <c:v>5.7000000000000002E-2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English</c:v>
                </c:pt>
                <c:pt idx="1">
                  <c:v>Reading</c:v>
                </c:pt>
                <c:pt idx="2">
                  <c:v>Mathematics</c:v>
                </c:pt>
                <c:pt idx="3">
                  <c:v>Social Studies</c:v>
                </c:pt>
                <c:pt idx="4">
                  <c:v>Science</c:v>
                </c:pt>
                <c:pt idx="5">
                  <c:v>Foreign Language</c:v>
                </c:pt>
                <c:pt idx="6">
                  <c:v>Writing</c:v>
                </c:pt>
              </c:strCache>
            </c:strRef>
          </c:cat>
          <c:val>
            <c:numRef>
              <c:f>Sheet1!$C$2:$C$8</c:f>
              <c:numCache>
                <c:formatCode>0.00%</c:formatCode>
                <c:ptCount val="7"/>
                <c:pt idx="0">
                  <c:v>8.5999999999999993E-2</c:v>
                </c:pt>
                <c:pt idx="1">
                  <c:v>7.4999999999999997E-2</c:v>
                </c:pt>
                <c:pt idx="2">
                  <c:v>0.14599999999999999</c:v>
                </c:pt>
                <c:pt idx="3">
                  <c:v>5.5E-2</c:v>
                </c:pt>
                <c:pt idx="4" formatCode="General">
                  <c:v>7.3999999999999996E-2</c:v>
                </c:pt>
                <c:pt idx="5" formatCode="General">
                  <c:v>6.2E-2</c:v>
                </c:pt>
                <c:pt idx="6">
                  <c:v>6.5000000000000002E-2</c:v>
                </c:pt>
              </c:numCache>
            </c:numRef>
          </c:val>
        </c:ser>
        <c:dLbls>
          <c:showLegendKey val="0"/>
          <c:showVal val="1"/>
          <c:showCatName val="0"/>
          <c:showSerName val="0"/>
          <c:showPercent val="0"/>
          <c:showBubbleSize val="0"/>
        </c:dLbls>
        <c:gapWidth val="75"/>
        <c:overlap val="-25"/>
        <c:axId val="86673408"/>
        <c:axId val="163559040"/>
      </c:barChart>
      <c:catAx>
        <c:axId val="86673408"/>
        <c:scaling>
          <c:orientation val="minMax"/>
        </c:scaling>
        <c:delete val="0"/>
        <c:axPos val="b"/>
        <c:majorGridlines/>
        <c:numFmt formatCode="General" sourceLinked="0"/>
        <c:majorTickMark val="none"/>
        <c:minorTickMark val="none"/>
        <c:tickLblPos val="nextTo"/>
        <c:txPr>
          <a:bodyPr rot="0"/>
          <a:lstStyle/>
          <a:p>
            <a:pPr>
              <a:defRPr sz="1400">
                <a:solidFill>
                  <a:schemeClr val="tx2"/>
                </a:solidFill>
              </a:defRPr>
            </a:pPr>
            <a:endParaRPr lang="en-US"/>
          </a:p>
        </c:txPr>
        <c:crossAx val="163559040"/>
        <c:crosses val="autoZero"/>
        <c:auto val="1"/>
        <c:lblAlgn val="ctr"/>
        <c:lblOffset val="100"/>
        <c:noMultiLvlLbl val="0"/>
      </c:catAx>
      <c:valAx>
        <c:axId val="163559040"/>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86673408"/>
        <c:crosses val="autoZero"/>
        <c:crossBetween val="between"/>
      </c:valAx>
    </c:plotArea>
    <c:legend>
      <c:legendPos val="b"/>
      <c:layout>
        <c:manualLayout>
          <c:xMode val="edge"/>
          <c:yMode val="edge"/>
          <c:x val="0.35117092044528908"/>
          <c:y val="0.93847232164161143"/>
          <c:w val="0.32926724137931135"/>
          <c:h val="4.8901415732124399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ln w="3175">
              <a:solidFill>
                <a:schemeClr val="accent1"/>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English</c:v>
                </c:pt>
                <c:pt idx="1">
                  <c:v>Reading</c:v>
                </c:pt>
                <c:pt idx="2">
                  <c:v>Mathematics</c:v>
                </c:pt>
                <c:pt idx="3">
                  <c:v>Social Studies</c:v>
                </c:pt>
                <c:pt idx="4">
                  <c:v>Science</c:v>
                </c:pt>
                <c:pt idx="5">
                  <c:v>Foreign Language</c:v>
                </c:pt>
                <c:pt idx="6">
                  <c:v>Writing</c:v>
                </c:pt>
              </c:strCache>
            </c:strRef>
          </c:cat>
          <c:val>
            <c:numRef>
              <c:f>Sheet1!$B$2:$B$8</c:f>
              <c:numCache>
                <c:formatCode>0.00%</c:formatCode>
                <c:ptCount val="7"/>
                <c:pt idx="0">
                  <c:v>7.5999999999999998E-2</c:v>
                </c:pt>
                <c:pt idx="1">
                  <c:v>4.1000000000000002E-2</c:v>
                </c:pt>
                <c:pt idx="2">
                  <c:v>0.223</c:v>
                </c:pt>
                <c:pt idx="3" formatCode="General">
                  <c:v>4.2000000000000003E-2</c:v>
                </c:pt>
                <c:pt idx="4" formatCode="General">
                  <c:v>0.113</c:v>
                </c:pt>
                <c:pt idx="5" formatCode="General">
                  <c:v>0.111</c:v>
                </c:pt>
                <c:pt idx="6">
                  <c:v>9.6000000000000002E-2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English</c:v>
                </c:pt>
                <c:pt idx="1">
                  <c:v>Reading</c:v>
                </c:pt>
                <c:pt idx="2">
                  <c:v>Mathematics</c:v>
                </c:pt>
                <c:pt idx="3">
                  <c:v>Social Studies</c:v>
                </c:pt>
                <c:pt idx="4">
                  <c:v>Science</c:v>
                </c:pt>
                <c:pt idx="5">
                  <c:v>Foreign Language</c:v>
                </c:pt>
                <c:pt idx="6">
                  <c:v>Writing</c:v>
                </c:pt>
              </c:strCache>
            </c:strRef>
          </c:cat>
          <c:val>
            <c:numRef>
              <c:f>Sheet1!$C$2:$C$8</c:f>
              <c:numCache>
                <c:formatCode>0.00%</c:formatCode>
                <c:ptCount val="7"/>
                <c:pt idx="0">
                  <c:v>0.106</c:v>
                </c:pt>
                <c:pt idx="1">
                  <c:v>5.7000000000000002E-2</c:v>
                </c:pt>
                <c:pt idx="2">
                  <c:v>0.30499999999999999</c:v>
                </c:pt>
                <c:pt idx="3" formatCode="General">
                  <c:v>5.0999999999999997E-2</c:v>
                </c:pt>
                <c:pt idx="4" formatCode="General">
                  <c:v>0.16900000000000001</c:v>
                </c:pt>
                <c:pt idx="5" formatCode="General">
                  <c:v>0.112</c:v>
                </c:pt>
                <c:pt idx="6">
                  <c:v>0.126</c:v>
                </c:pt>
              </c:numCache>
            </c:numRef>
          </c:val>
        </c:ser>
        <c:dLbls>
          <c:showLegendKey val="0"/>
          <c:showVal val="1"/>
          <c:showCatName val="0"/>
          <c:showSerName val="0"/>
          <c:showPercent val="0"/>
          <c:showBubbleSize val="0"/>
        </c:dLbls>
        <c:gapWidth val="75"/>
        <c:overlap val="-25"/>
        <c:axId val="86737408"/>
        <c:axId val="163570240"/>
      </c:barChart>
      <c:catAx>
        <c:axId val="86737408"/>
        <c:scaling>
          <c:orientation val="minMax"/>
        </c:scaling>
        <c:delete val="0"/>
        <c:axPos val="b"/>
        <c:majorGridlines/>
        <c:numFmt formatCode="General" sourceLinked="0"/>
        <c:majorTickMark val="none"/>
        <c:minorTickMark val="none"/>
        <c:tickLblPos val="nextTo"/>
        <c:txPr>
          <a:bodyPr rot="0"/>
          <a:lstStyle/>
          <a:p>
            <a:pPr>
              <a:defRPr sz="1400">
                <a:solidFill>
                  <a:schemeClr val="tx2"/>
                </a:solidFill>
              </a:defRPr>
            </a:pPr>
            <a:endParaRPr lang="en-US"/>
          </a:p>
        </c:txPr>
        <c:crossAx val="163570240"/>
        <c:crosses val="autoZero"/>
        <c:auto val="1"/>
        <c:lblAlgn val="ctr"/>
        <c:lblOffset val="100"/>
        <c:noMultiLvlLbl val="0"/>
      </c:catAx>
      <c:valAx>
        <c:axId val="163570240"/>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86737408"/>
        <c:crosses val="autoZero"/>
        <c:crossBetween val="between"/>
      </c:valAx>
    </c:plotArea>
    <c:legend>
      <c:legendPos val="b"/>
      <c:layout>
        <c:manualLayout>
          <c:xMode val="edge"/>
          <c:yMode val="edge"/>
          <c:x val="0.35117092044528908"/>
          <c:y val="0.93847232164161143"/>
          <c:w val="0.32926724137931135"/>
          <c:h val="4.8901415732124399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53"/>
          <c:y val="2.0881707968322619E-2"/>
        </c:manualLayout>
      </c:layout>
      <c:overlay val="0"/>
    </c:title>
    <c:autoTitleDeleted val="0"/>
    <c:plotArea>
      <c:layout>
        <c:manualLayout>
          <c:layoutTarget val="inner"/>
          <c:xMode val="edge"/>
          <c:yMode val="edge"/>
          <c:x val="0.11149032992036401"/>
          <c:y val="0.12529002320185589"/>
          <c:w val="0.853242320819113"/>
          <c:h val="0.75406032482598551"/>
        </c:manualLayout>
      </c:layout>
      <c:barChart>
        <c:barDir val="bar"/>
        <c:grouping val="clustered"/>
        <c:varyColors val="0"/>
        <c:dLbls>
          <c:showLegendKey val="0"/>
          <c:showVal val="0"/>
          <c:showCatName val="0"/>
          <c:showSerName val="0"/>
          <c:showPercent val="0"/>
          <c:showBubbleSize val="0"/>
        </c:dLbls>
        <c:gapWidth val="50"/>
        <c:axId val="86863360"/>
        <c:axId val="163572544"/>
      </c:barChart>
      <c:catAx>
        <c:axId val="86863360"/>
        <c:scaling>
          <c:orientation val="minMax"/>
        </c:scaling>
        <c:delete val="0"/>
        <c:axPos val="l"/>
        <c:majorTickMark val="none"/>
        <c:minorTickMark val="none"/>
        <c:tickLblPos val="nextTo"/>
        <c:txPr>
          <a:bodyPr rot="0" vert="horz"/>
          <a:lstStyle/>
          <a:p>
            <a:pPr>
              <a:defRPr/>
            </a:pPr>
            <a:endParaRPr lang="en-US"/>
          </a:p>
        </c:txPr>
        <c:crossAx val="163572544"/>
        <c:crosses val="autoZero"/>
        <c:auto val="1"/>
        <c:lblAlgn val="ctr"/>
        <c:lblOffset val="100"/>
        <c:tickLblSkip val="1"/>
        <c:tickMarkSkip val="1"/>
        <c:noMultiLvlLbl val="0"/>
      </c:catAx>
      <c:valAx>
        <c:axId val="163572544"/>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86863360"/>
        <c:crosses val="autoZero"/>
        <c:crossBetween val="between"/>
        <c:majorUnit val="0.2"/>
        <c:minorUnit val="4.0000000000000022E-2"/>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81035954843"/>
          <c:y val="3.50681984424078E-2"/>
          <c:w val="0.66077269708756559"/>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spPr>
              <a:noFill/>
              <a:ln>
                <a:noFill/>
              </a:ln>
              <a:effectLst/>
            </c:spPr>
            <c:txPr>
              <a:bodyPr/>
              <a:lstStyle/>
              <a:p>
                <a:pPr algn="ctr">
                  <a:defRPr lang="en-US" sz="1200" b="1" i="0" u="none" strike="noStrike" kern="1200" baseline="0">
                    <a:solidFill>
                      <a:srgbClr val="7680AC">
                        <a:lumMod val="50000"/>
                      </a:srgb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48.31</c:v>
                </c:pt>
                <c:pt idx="1">
                  <c:v>48.37</c:v>
                </c:pt>
                <c:pt idx="2">
                  <c:v>48.27</c:v>
                </c:pt>
              </c:numCache>
            </c:numRef>
          </c:val>
        </c:ser>
        <c:ser>
          <c:idx val="1"/>
          <c:order val="1"/>
          <c:tx>
            <c:strRef>
              <c:f>Sheet1!$C$1</c:f>
              <c:strCache>
                <c:ptCount val="1"/>
                <c:pt idx="0">
                  <c:v>Comparison Group</c:v>
                </c:pt>
              </c:strCache>
            </c:strRef>
          </c:tx>
          <c:spPr>
            <a:solidFill>
              <a:srgbClr val="FFA953"/>
            </a:solidFill>
            <a:ln w="3175">
              <a:solidFill>
                <a:schemeClr val="accent1">
                  <a:alpha val="50000"/>
                </a:schemeClr>
              </a:solidFill>
            </a:ln>
          </c:spPr>
          <c:invertIfNegative val="0"/>
          <c:dLbls>
            <c:spPr>
              <a:noFill/>
              <a:ln>
                <a:noFill/>
              </a:ln>
              <a:effectLst/>
            </c:spPr>
            <c:txPr>
              <a:bodyPr/>
              <a:lstStyle/>
              <a:p>
                <a:pPr algn="ctr">
                  <a:defRPr lang="en-US" sz="1200" b="1" i="0" u="none" strike="noStrike" kern="1200" baseline="0">
                    <a:solidFill>
                      <a:srgbClr val="7680AC">
                        <a:lumMod val="50000"/>
                      </a:srgb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48.67</c:v>
                </c:pt>
                <c:pt idx="1">
                  <c:v>48.7</c:v>
                </c:pt>
                <c:pt idx="2">
                  <c:v>48.65</c:v>
                </c:pt>
              </c:numCache>
            </c:numRef>
          </c:val>
        </c:ser>
        <c:dLbls>
          <c:showLegendKey val="0"/>
          <c:showVal val="1"/>
          <c:showCatName val="0"/>
          <c:showSerName val="0"/>
          <c:showPercent val="0"/>
          <c:showBubbleSize val="0"/>
        </c:dLbls>
        <c:gapWidth val="50"/>
        <c:overlap val="-6"/>
        <c:axId val="86964736"/>
        <c:axId val="163574272"/>
      </c:barChart>
      <c:catAx>
        <c:axId val="86964736"/>
        <c:scaling>
          <c:orientation val="minMax"/>
        </c:scaling>
        <c:delete val="0"/>
        <c:axPos val="b"/>
        <c:numFmt formatCode="General" sourceLinked="1"/>
        <c:majorTickMark val="none"/>
        <c:minorTickMark val="none"/>
        <c:tickLblPos val="nextTo"/>
        <c:txPr>
          <a:bodyPr/>
          <a:lstStyle/>
          <a:p>
            <a:pPr>
              <a:defRPr sz="1600">
                <a:solidFill>
                  <a:schemeClr val="tx2"/>
                </a:solidFill>
              </a:defRPr>
            </a:pPr>
            <a:endParaRPr lang="en-US"/>
          </a:p>
        </c:txPr>
        <c:crossAx val="163574272"/>
        <c:crosses val="autoZero"/>
        <c:auto val="1"/>
        <c:lblAlgn val="ctr"/>
        <c:lblOffset val="100"/>
        <c:noMultiLvlLbl val="0"/>
      </c:catAx>
      <c:valAx>
        <c:axId val="163574272"/>
        <c:scaling>
          <c:orientation val="minMax"/>
          <c:max val="60"/>
          <c:min val="40"/>
        </c:scaling>
        <c:delete val="0"/>
        <c:axPos val="l"/>
        <c:numFmt formatCode="#,##0" sourceLinked="0"/>
        <c:majorTickMark val="none"/>
        <c:minorTickMark val="none"/>
        <c:tickLblPos val="nextTo"/>
        <c:txPr>
          <a:bodyPr/>
          <a:lstStyle/>
          <a:p>
            <a:pPr>
              <a:defRPr sz="1400" b="0">
                <a:solidFill>
                  <a:schemeClr val="tx2"/>
                </a:solidFill>
              </a:defRPr>
            </a:pPr>
            <a:endParaRPr lang="en-US"/>
          </a:p>
        </c:txPr>
        <c:crossAx val="86964736"/>
        <c:crosses val="autoZero"/>
        <c:crossBetween val="between"/>
        <c:majorUnit val="2"/>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53"/>
          <c:y val="2.0881707968322619E-2"/>
        </c:manualLayout>
      </c:layout>
      <c:overlay val="0"/>
    </c:title>
    <c:autoTitleDeleted val="0"/>
    <c:plotArea>
      <c:layout>
        <c:manualLayout>
          <c:layoutTarget val="inner"/>
          <c:xMode val="edge"/>
          <c:yMode val="edge"/>
          <c:x val="0.11149032992036401"/>
          <c:y val="0.12529002320185589"/>
          <c:w val="0.853242320819113"/>
          <c:h val="0.75406032482598551"/>
        </c:manualLayout>
      </c:layout>
      <c:barChart>
        <c:barDir val="bar"/>
        <c:grouping val="clustered"/>
        <c:varyColors val="0"/>
        <c:dLbls>
          <c:showLegendKey val="0"/>
          <c:showVal val="0"/>
          <c:showCatName val="0"/>
          <c:showSerName val="0"/>
          <c:showPercent val="0"/>
          <c:showBubbleSize val="0"/>
        </c:dLbls>
        <c:gapWidth val="50"/>
        <c:axId val="89370112"/>
        <c:axId val="163576000"/>
      </c:barChart>
      <c:catAx>
        <c:axId val="89370112"/>
        <c:scaling>
          <c:orientation val="minMax"/>
        </c:scaling>
        <c:delete val="0"/>
        <c:axPos val="l"/>
        <c:majorTickMark val="none"/>
        <c:minorTickMark val="none"/>
        <c:tickLblPos val="nextTo"/>
        <c:txPr>
          <a:bodyPr rot="0" vert="horz"/>
          <a:lstStyle/>
          <a:p>
            <a:pPr>
              <a:defRPr/>
            </a:pPr>
            <a:endParaRPr lang="en-US"/>
          </a:p>
        </c:txPr>
        <c:crossAx val="163576000"/>
        <c:crosses val="autoZero"/>
        <c:auto val="1"/>
        <c:lblAlgn val="ctr"/>
        <c:lblOffset val="100"/>
        <c:tickLblSkip val="1"/>
        <c:tickMarkSkip val="1"/>
        <c:noMultiLvlLbl val="0"/>
      </c:catAx>
      <c:valAx>
        <c:axId val="16357600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89370112"/>
        <c:crosses val="autoZero"/>
        <c:crossBetween val="between"/>
        <c:majorUnit val="0.2"/>
        <c:minorUnit val="4.0000000000000022E-2"/>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02"/>
          <c:y val="6.5770679874693122E-2"/>
          <c:w val="0.75043421916011144"/>
          <c:h val="0.73207410597112799"/>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a:effectLst/>
          </c:spPr>
          <c:invertIfNegative val="0"/>
          <c:dLbls>
            <c:spPr>
              <a:noFill/>
              <a:ln>
                <a:noFill/>
              </a:ln>
              <a:effectLst/>
            </c:spPr>
            <c:txPr>
              <a:bodyPr/>
              <a:lstStyle/>
              <a:p>
                <a:pPr algn="ctr">
                  <a:defRPr lang="en-US"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49.41</c:v>
                </c:pt>
                <c:pt idx="1">
                  <c:v>49.48</c:v>
                </c:pt>
                <c:pt idx="2">
                  <c:v>49.36</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a:effectLst/>
          </c:spPr>
          <c:invertIfNegative val="0"/>
          <c:dLbls>
            <c:spPr>
              <a:noFill/>
              <a:ln>
                <a:noFill/>
              </a:ln>
              <a:effectLst/>
            </c:spPr>
            <c:txPr>
              <a:bodyPr/>
              <a:lstStyle/>
              <a:p>
                <a:pPr algn="ctr">
                  <a:defRPr lang="en-US"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49.72</c:v>
                </c:pt>
                <c:pt idx="1">
                  <c:v>49.96</c:v>
                </c:pt>
                <c:pt idx="2">
                  <c:v>49.53</c:v>
                </c:pt>
              </c:numCache>
            </c:numRef>
          </c:val>
        </c:ser>
        <c:dLbls>
          <c:showLegendKey val="0"/>
          <c:showVal val="1"/>
          <c:showCatName val="0"/>
          <c:showSerName val="0"/>
          <c:showPercent val="0"/>
          <c:showBubbleSize val="0"/>
        </c:dLbls>
        <c:gapWidth val="49"/>
        <c:overlap val="-6"/>
        <c:axId val="89368576"/>
        <c:axId val="44285952"/>
      </c:barChart>
      <c:catAx>
        <c:axId val="89368576"/>
        <c:scaling>
          <c:orientation val="minMax"/>
        </c:scaling>
        <c:delete val="0"/>
        <c:axPos val="b"/>
        <c:numFmt formatCode="General" sourceLinked="1"/>
        <c:majorTickMark val="none"/>
        <c:minorTickMark val="none"/>
        <c:tickLblPos val="nextTo"/>
        <c:txPr>
          <a:bodyPr/>
          <a:lstStyle/>
          <a:p>
            <a:pPr>
              <a:defRPr sz="1600" baseline="0">
                <a:solidFill>
                  <a:schemeClr val="tx2"/>
                </a:solidFill>
              </a:defRPr>
            </a:pPr>
            <a:endParaRPr lang="en-US"/>
          </a:p>
        </c:txPr>
        <c:crossAx val="44285952"/>
        <c:crosses val="autoZero"/>
        <c:auto val="1"/>
        <c:lblAlgn val="ctr"/>
        <c:lblOffset val="100"/>
        <c:noMultiLvlLbl val="0"/>
      </c:catAx>
      <c:valAx>
        <c:axId val="44285952"/>
        <c:scaling>
          <c:orientation val="minMax"/>
          <c:max val="60"/>
          <c:min val="40"/>
        </c:scaling>
        <c:delete val="0"/>
        <c:axPos val="l"/>
        <c:numFmt formatCode="#,##0" sourceLinked="0"/>
        <c:majorTickMark val="none"/>
        <c:minorTickMark val="none"/>
        <c:tickLblPos val="nextTo"/>
        <c:txPr>
          <a:bodyPr/>
          <a:lstStyle/>
          <a:p>
            <a:pPr>
              <a:defRPr sz="1400" b="0">
                <a:solidFill>
                  <a:schemeClr val="tx2"/>
                </a:solidFill>
              </a:defRPr>
            </a:pPr>
            <a:endParaRPr lang="en-US"/>
          </a:p>
        </c:txPr>
        <c:crossAx val="89368576"/>
        <c:crosses val="autoZero"/>
        <c:crossBetween val="between"/>
        <c:majorUnit val="2"/>
      </c:valAx>
      <c:spPr>
        <a:noFill/>
        <a:ln w="25387">
          <a:noFill/>
        </a:ln>
      </c:spPr>
    </c:plotArea>
    <c:legend>
      <c:legendPos val="b"/>
      <c:legendEntry>
        <c:idx val="0"/>
        <c:txPr>
          <a:bodyPr/>
          <a:lstStyle/>
          <a:p>
            <a:pPr>
              <a:defRPr sz="1200" b="0" baseline="0">
                <a:solidFill>
                  <a:schemeClr val="accent4"/>
                </a:solidFill>
              </a:defRPr>
            </a:pPr>
            <a:endParaRPr lang="en-US"/>
          </a:p>
        </c:txPr>
      </c:legendEntry>
      <c:legendEntry>
        <c:idx val="1"/>
        <c:txPr>
          <a:bodyPr/>
          <a:lstStyle/>
          <a:p>
            <a:pPr>
              <a:defRPr sz="1200" b="0" baseline="0">
                <a:solidFill>
                  <a:schemeClr val="accent4"/>
                </a:solidFill>
              </a:defRPr>
            </a:pPr>
            <a:endParaRPr lang="en-US"/>
          </a:p>
        </c:txPr>
      </c:legendEntry>
      <c:layout/>
      <c:overlay val="0"/>
      <c:txPr>
        <a:bodyPr/>
        <a:lstStyle/>
        <a:p>
          <a:pPr>
            <a:defRPr sz="1200" b="1" baseline="0">
              <a:solidFill>
                <a:srgbClr val="002060"/>
              </a:solidFill>
            </a:defRPr>
          </a:pPr>
          <a:endParaRPr lang="en-US"/>
        </a:p>
      </c:txPr>
    </c:legend>
    <c:plotVisOnly val="1"/>
    <c:dispBlanksAs val="gap"/>
    <c:showDLblsOverMax val="0"/>
  </c:chart>
  <c:txPr>
    <a:bodyPr/>
    <a:lstStyle/>
    <a:p>
      <a:pPr>
        <a:defRPr sz="1792"/>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53"/>
          <c:y val="2.0881707968322619E-2"/>
        </c:manualLayout>
      </c:layout>
      <c:overlay val="0"/>
    </c:title>
    <c:autoTitleDeleted val="0"/>
    <c:plotArea>
      <c:layout>
        <c:manualLayout>
          <c:layoutTarget val="inner"/>
          <c:xMode val="edge"/>
          <c:yMode val="edge"/>
          <c:x val="0.11149032992036401"/>
          <c:y val="0.12529002320185589"/>
          <c:w val="0.853242320819113"/>
          <c:h val="0.75406032482598551"/>
        </c:manualLayout>
      </c:layout>
      <c:barChart>
        <c:barDir val="bar"/>
        <c:grouping val="clustered"/>
        <c:varyColors val="0"/>
        <c:dLbls>
          <c:showLegendKey val="0"/>
          <c:showVal val="0"/>
          <c:showCatName val="0"/>
          <c:showSerName val="0"/>
          <c:showPercent val="0"/>
          <c:showBubbleSize val="0"/>
        </c:dLbls>
        <c:gapWidth val="50"/>
        <c:axId val="91997696"/>
        <c:axId val="44288256"/>
      </c:barChart>
      <c:catAx>
        <c:axId val="91997696"/>
        <c:scaling>
          <c:orientation val="minMax"/>
        </c:scaling>
        <c:delete val="0"/>
        <c:axPos val="l"/>
        <c:majorTickMark val="none"/>
        <c:minorTickMark val="none"/>
        <c:tickLblPos val="nextTo"/>
        <c:txPr>
          <a:bodyPr rot="0" vert="horz"/>
          <a:lstStyle/>
          <a:p>
            <a:pPr>
              <a:defRPr/>
            </a:pPr>
            <a:endParaRPr lang="en-US"/>
          </a:p>
        </c:txPr>
        <c:crossAx val="44288256"/>
        <c:crosses val="autoZero"/>
        <c:auto val="1"/>
        <c:lblAlgn val="ctr"/>
        <c:lblOffset val="100"/>
        <c:tickLblSkip val="1"/>
        <c:tickMarkSkip val="1"/>
        <c:noMultiLvlLbl val="0"/>
      </c:catAx>
      <c:valAx>
        <c:axId val="44288256"/>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1997696"/>
        <c:crosses val="autoZero"/>
        <c:crossBetween val="between"/>
        <c:majorUnit val="0.2"/>
        <c:minorUnit val="4.0000000000000022E-2"/>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44947506561699E-2"/>
          <c:y val="0.108445497047244"/>
          <c:w val="0.76293421916011572"/>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spPr>
              <a:noFill/>
              <a:ln>
                <a:noFill/>
              </a:ln>
              <a:effectLst/>
            </c:spPr>
            <c:txPr>
              <a:bodyPr/>
              <a:lstStyle/>
              <a:p>
                <a:pPr>
                  <a:defRPr sz="1200" b="1">
                    <a:solidFill>
                      <a:schemeClr val="tx1">
                        <a:lumMod val="50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49.96</c:v>
                </c:pt>
                <c:pt idx="1">
                  <c:v>51.33</c:v>
                </c:pt>
                <c:pt idx="2">
                  <c:v>48.94</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spPr>
              <a:noFill/>
              <a:ln>
                <a:noFill/>
              </a:ln>
              <a:effectLst/>
            </c:spPr>
            <c:txPr>
              <a:bodyPr/>
              <a:lstStyle/>
              <a:p>
                <a:pPr>
                  <a:defRPr sz="1200" b="1">
                    <a:solidFill>
                      <a:schemeClr val="tx1">
                        <a:lumMod val="50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49.49</c:v>
                </c:pt>
                <c:pt idx="1">
                  <c:v>50.53</c:v>
                </c:pt>
                <c:pt idx="2">
                  <c:v>48.65</c:v>
                </c:pt>
              </c:numCache>
            </c:numRef>
          </c:val>
        </c:ser>
        <c:dLbls>
          <c:showLegendKey val="0"/>
          <c:showVal val="1"/>
          <c:showCatName val="0"/>
          <c:showSerName val="0"/>
          <c:showPercent val="0"/>
          <c:showBubbleSize val="0"/>
        </c:dLbls>
        <c:gapWidth val="50"/>
        <c:overlap val="-6"/>
        <c:axId val="92963840"/>
        <c:axId val="44289984"/>
      </c:barChart>
      <c:catAx>
        <c:axId val="92963840"/>
        <c:scaling>
          <c:orientation val="minMax"/>
        </c:scaling>
        <c:delete val="0"/>
        <c:axPos val="b"/>
        <c:numFmt formatCode="General" sourceLinked="1"/>
        <c:majorTickMark val="none"/>
        <c:minorTickMark val="none"/>
        <c:tickLblPos val="nextTo"/>
        <c:txPr>
          <a:bodyPr/>
          <a:lstStyle/>
          <a:p>
            <a:pPr>
              <a:defRPr sz="1600" baseline="0">
                <a:solidFill>
                  <a:schemeClr val="tx2"/>
                </a:solidFill>
              </a:defRPr>
            </a:pPr>
            <a:endParaRPr lang="en-US"/>
          </a:p>
        </c:txPr>
        <c:crossAx val="44289984"/>
        <c:crosses val="autoZero"/>
        <c:auto val="1"/>
        <c:lblAlgn val="ctr"/>
        <c:lblOffset val="100"/>
        <c:noMultiLvlLbl val="0"/>
      </c:catAx>
      <c:valAx>
        <c:axId val="44289984"/>
        <c:scaling>
          <c:orientation val="minMax"/>
          <c:max val="60"/>
          <c:min val="40"/>
        </c:scaling>
        <c:delete val="0"/>
        <c:axPos val="l"/>
        <c:numFmt formatCode="#,##0" sourceLinked="0"/>
        <c:majorTickMark val="none"/>
        <c:minorTickMark val="none"/>
        <c:tickLblPos val="nextTo"/>
        <c:txPr>
          <a:bodyPr/>
          <a:lstStyle/>
          <a:p>
            <a:pPr>
              <a:defRPr sz="1400" b="0">
                <a:solidFill>
                  <a:schemeClr val="tx2"/>
                </a:solidFill>
              </a:defRPr>
            </a:pPr>
            <a:endParaRPr lang="en-US"/>
          </a:p>
        </c:txPr>
        <c:crossAx val="92963840"/>
        <c:crosses val="autoZero"/>
        <c:crossBetween val="between"/>
        <c:majorUnit val="2"/>
      </c:valAx>
      <c:spPr>
        <a:noFill/>
        <a:ln w="25387">
          <a:noFill/>
        </a:ln>
      </c:spPr>
    </c:plotArea>
    <c:legend>
      <c:legendPos val="b"/>
      <c:legendEntry>
        <c:idx val="0"/>
        <c:txPr>
          <a:bodyPr/>
          <a:lstStyle/>
          <a:p>
            <a:pPr>
              <a:defRPr sz="1200" b="0" baseline="0">
                <a:solidFill>
                  <a:schemeClr val="accent4"/>
                </a:solidFill>
              </a:defRPr>
            </a:pPr>
            <a:endParaRPr lang="en-US"/>
          </a:p>
        </c:txPr>
      </c:legendEntry>
      <c:legendEntry>
        <c:idx val="1"/>
        <c:txPr>
          <a:bodyPr/>
          <a:lstStyle/>
          <a:p>
            <a:pPr>
              <a:defRPr sz="1200" b="0" baseline="0">
                <a:solidFill>
                  <a:schemeClr val="accent4"/>
                </a:solidFill>
              </a:defRPr>
            </a:pPr>
            <a:endParaRPr lang="en-US"/>
          </a:p>
        </c:txPr>
      </c:legendEntry>
      <c:layout/>
      <c:overlay val="0"/>
      <c:txPr>
        <a:bodyPr/>
        <a:lstStyle/>
        <a:p>
          <a:pPr>
            <a:defRPr sz="1200" b="0" baseline="0"/>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727E-2"/>
          <c:y val="9.1665348762100821E-2"/>
          <c:w val="0.56542022948082604"/>
          <c:h val="0.78623973983450102"/>
        </c:manualLayout>
      </c:layout>
      <c:barChart>
        <c:barDir val="col"/>
        <c:grouping val="clustered"/>
        <c:varyColors val="0"/>
        <c:ser>
          <c:idx val="2"/>
          <c:order val="0"/>
          <c:spPr>
            <a:solidFill>
              <a:schemeClr val="accent1"/>
            </a:solidFill>
            <a:ln w="3175">
              <a:solidFill>
                <a:schemeClr val="accent1"/>
              </a:solidFill>
            </a:ln>
          </c:spPr>
          <c:invertIfNegative val="0"/>
          <c:dLbls>
            <c:spPr>
              <a:noFill/>
              <a:ln>
                <a:noFill/>
              </a:ln>
              <a:effectLst/>
            </c:spPr>
            <c:txPr>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Sheet1!$B$2:$B$4</c:f>
              <c:numCache>
                <c:formatCode>0.0</c:formatCode>
                <c:ptCount val="3"/>
                <c:pt idx="0">
                  <c:v>48.44</c:v>
                </c:pt>
                <c:pt idx="1">
                  <c:v>47.69</c:v>
                </c:pt>
                <c:pt idx="2">
                  <c:v>49</c:v>
                </c:pt>
              </c:numCache>
            </c:numRef>
          </c:val>
        </c:ser>
        <c:ser>
          <c:idx val="0"/>
          <c:order val="1"/>
          <c:spPr>
            <a:solidFill>
              <a:srgbClr val="FFA953"/>
            </a:solidFill>
            <a:ln w="3175">
              <a:solidFill>
                <a:srgbClr val="7680AC">
                  <a:alpha val="50000"/>
                </a:srgbClr>
              </a:solidFill>
            </a:ln>
          </c:spPr>
          <c:invertIfNegative val="0"/>
          <c:dLbls>
            <c:spPr>
              <a:noFill/>
              <a:ln>
                <a:noFill/>
              </a:ln>
              <a:effectLst/>
            </c:spPr>
            <c:txPr>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All FTFT</c:v>
                </c:pt>
                <c:pt idx="1">
                  <c:v>Men</c:v>
                </c:pt>
                <c:pt idx="2">
                  <c:v>Women</c:v>
                </c:pt>
              </c:strCache>
            </c:strRef>
          </c:cat>
          <c:val>
            <c:numRef>
              <c:f>Sheet1!$C$2:$C$4</c:f>
              <c:numCache>
                <c:formatCode>0.0</c:formatCode>
                <c:ptCount val="3"/>
                <c:pt idx="0">
                  <c:v>48.49</c:v>
                </c:pt>
                <c:pt idx="1">
                  <c:v>47.67</c:v>
                </c:pt>
                <c:pt idx="2">
                  <c:v>49.15</c:v>
                </c:pt>
              </c:numCache>
            </c:numRef>
          </c:val>
        </c:ser>
        <c:dLbls>
          <c:showLegendKey val="0"/>
          <c:showVal val="1"/>
          <c:showCatName val="0"/>
          <c:showSerName val="0"/>
          <c:showPercent val="0"/>
          <c:showBubbleSize val="0"/>
        </c:dLbls>
        <c:gapWidth val="50"/>
        <c:overlap val="-6"/>
        <c:axId val="93123072"/>
        <c:axId val="44292864"/>
      </c:barChart>
      <c:catAx>
        <c:axId val="93123072"/>
        <c:scaling>
          <c:orientation val="minMax"/>
        </c:scaling>
        <c:delete val="0"/>
        <c:axPos val="b"/>
        <c:numFmt formatCode="General" sourceLinked="1"/>
        <c:majorTickMark val="none"/>
        <c:minorTickMark val="none"/>
        <c:tickLblPos val="nextTo"/>
        <c:txPr>
          <a:bodyPr rot="0" vert="horz"/>
          <a:lstStyle/>
          <a:p>
            <a:pPr>
              <a:defRPr sz="1600">
                <a:solidFill>
                  <a:schemeClr val="tx2"/>
                </a:solidFill>
              </a:defRPr>
            </a:pPr>
            <a:endParaRPr lang="en-US"/>
          </a:p>
        </c:txPr>
        <c:crossAx val="44292864"/>
        <c:crosses val="autoZero"/>
        <c:auto val="1"/>
        <c:lblAlgn val="ctr"/>
        <c:lblOffset val="100"/>
        <c:tickLblSkip val="1"/>
        <c:tickMarkSkip val="1"/>
        <c:noMultiLvlLbl val="0"/>
      </c:catAx>
      <c:valAx>
        <c:axId val="44292864"/>
        <c:scaling>
          <c:orientation val="minMax"/>
          <c:max val="60"/>
          <c:min val="4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93123072"/>
        <c:crosses val="autoZero"/>
        <c:crossBetween val="between"/>
        <c:majorUnit val="2"/>
      </c:valAx>
      <c:spPr>
        <a:noFill/>
        <a:ln w="25402">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500" b="0">
                <a:solidFill>
                  <a:schemeClr val="accent1">
                    <a:lumMod val="50000"/>
                  </a:schemeClr>
                </a:solidFill>
              </a:defRPr>
            </a:pPr>
            <a:r>
              <a:rPr lang="en-US" sz="2500" b="1" dirty="0" smtClean="0">
                <a:solidFill>
                  <a:srgbClr val="7A84AE"/>
                </a:solidFill>
              </a:rPr>
              <a:t>Race/Ethnicity</a:t>
            </a:r>
            <a:endParaRPr lang="en-US" sz="2500" b="1" baseline="0" dirty="0" smtClean="0">
              <a:solidFill>
                <a:srgbClr val="7A84AE"/>
              </a:solidFill>
            </a:endParaRPr>
          </a:p>
        </c:rich>
      </c:tx>
      <c:layout>
        <c:manualLayout>
          <c:xMode val="edge"/>
          <c:yMode val="edge"/>
          <c:x val="0.39030008748906447"/>
          <c:y val="3.1141940590759552E-4"/>
        </c:manualLayout>
      </c:layout>
      <c:overlay val="0"/>
    </c:title>
    <c:autoTitleDeleted val="0"/>
    <c:plotArea>
      <c:layout>
        <c:manualLayout>
          <c:layoutTarget val="inner"/>
          <c:xMode val="edge"/>
          <c:yMode val="edge"/>
          <c:x val="0.14060573678290211"/>
          <c:y val="0.102369442950066"/>
          <c:w val="0.84782024642754172"/>
          <c:h val="0.70122256457073251"/>
        </c:manualLayout>
      </c:layout>
      <c:barChart>
        <c:barDir val="col"/>
        <c:grouping val="clustered"/>
        <c:varyColors val="0"/>
        <c:ser>
          <c:idx val="0"/>
          <c:order val="0"/>
          <c:tx>
            <c:strRef>
              <c:f>Sheet1!$B$1</c:f>
              <c:strCache>
                <c:ptCount val="1"/>
                <c:pt idx="0">
                  <c:v>Your Institution</c:v>
                </c:pt>
              </c:strCache>
            </c:strRef>
          </c:tx>
          <c:spPr>
            <a:solidFill>
              <a:schemeClr val="accent1"/>
            </a:solidFill>
            <a:ln w="21364">
              <a:noFill/>
            </a:ln>
          </c:spPr>
          <c:invertIfNegative val="0"/>
          <c:dLbls>
            <c:numFmt formatCode="0.0%" sourceLinked="0"/>
            <c:spPr>
              <a:noFill/>
              <a:ln w="21364">
                <a:noFill/>
              </a:ln>
            </c:spPr>
            <c:txPr>
              <a:bodyPr/>
              <a:lstStyle/>
              <a:p>
                <a:pPr>
                  <a:defRPr sz="1010" b="0" i="0" u="none" strike="noStrike" baseline="0">
                    <a:solidFill>
                      <a:schemeClr val="accent1">
                        <a:lumMod val="50000"/>
                      </a:schemeClr>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Sheet1!$B$2:$B$8</c:f>
              <c:numCache>
                <c:formatCode>0.0%</c:formatCode>
                <c:ptCount val="7"/>
                <c:pt idx="0">
                  <c:v>8.5999999999999993E-2</c:v>
                </c:pt>
                <c:pt idx="1">
                  <c:v>2E-3</c:v>
                </c:pt>
                <c:pt idx="2">
                  <c:v>4.8000000000000001E-2</c:v>
                </c:pt>
                <c:pt idx="3">
                  <c:v>1.7000000000000001E-2</c:v>
                </c:pt>
                <c:pt idx="4">
                  <c:v>0.75700000000000001</c:v>
                </c:pt>
                <c:pt idx="5">
                  <c:v>1.4999999999999999E-2</c:v>
                </c:pt>
                <c:pt idx="6">
                  <c:v>7.3999999999999996E-2</c:v>
                </c:pt>
              </c:numCache>
            </c:numRef>
          </c:val>
        </c:ser>
        <c:ser>
          <c:idx val="1"/>
          <c:order val="1"/>
          <c:tx>
            <c:strRef>
              <c:f>Sheet1!$C$1</c:f>
              <c:strCache>
                <c:ptCount val="1"/>
                <c:pt idx="0">
                  <c:v>Comparison Group</c:v>
                </c:pt>
              </c:strCache>
            </c:strRef>
          </c:tx>
          <c:spPr>
            <a:solidFill>
              <a:srgbClr val="FFA953"/>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Sheet1!$C$2:$C$8</c:f>
              <c:numCache>
                <c:formatCode>0.0%</c:formatCode>
                <c:ptCount val="7"/>
                <c:pt idx="0">
                  <c:v>5.6000000000000001E-2</c:v>
                </c:pt>
                <c:pt idx="1">
                  <c:v>3.0000000000000001E-3</c:v>
                </c:pt>
                <c:pt idx="2">
                  <c:v>0.11600000000000001</c:v>
                </c:pt>
                <c:pt idx="3">
                  <c:v>9.2999999999999999E-2</c:v>
                </c:pt>
                <c:pt idx="4">
                  <c:v>0.59299999999999997</c:v>
                </c:pt>
                <c:pt idx="5">
                  <c:v>1.4E-2</c:v>
                </c:pt>
                <c:pt idx="6">
                  <c:v>0.124</c:v>
                </c:pt>
              </c:numCache>
            </c:numRef>
          </c:val>
        </c:ser>
        <c:dLbls>
          <c:showLegendKey val="0"/>
          <c:showVal val="1"/>
          <c:showCatName val="0"/>
          <c:showSerName val="0"/>
          <c:showPercent val="0"/>
          <c:showBubbleSize val="0"/>
        </c:dLbls>
        <c:gapWidth val="50"/>
        <c:axId val="43631104"/>
        <c:axId val="44278336"/>
      </c:barChart>
      <c:catAx>
        <c:axId val="43631104"/>
        <c:scaling>
          <c:orientation val="minMax"/>
        </c:scaling>
        <c:delete val="0"/>
        <c:axPos val="b"/>
        <c:numFmt formatCode="General" sourceLinked="1"/>
        <c:majorTickMark val="out"/>
        <c:minorTickMark val="none"/>
        <c:tickLblPos val="nextTo"/>
        <c:txPr>
          <a:bodyPr rot="0"/>
          <a:lstStyle/>
          <a:p>
            <a:pPr>
              <a:defRPr>
                <a:solidFill>
                  <a:schemeClr val="tx2"/>
                </a:solidFill>
              </a:defRPr>
            </a:pPr>
            <a:endParaRPr lang="en-US"/>
          </a:p>
        </c:txPr>
        <c:crossAx val="44278336"/>
        <c:crosses val="autoZero"/>
        <c:auto val="1"/>
        <c:lblAlgn val="ctr"/>
        <c:lblOffset val="100"/>
        <c:tickLblSkip val="1"/>
        <c:tickMarkSkip val="1"/>
        <c:noMultiLvlLbl val="0"/>
      </c:catAx>
      <c:valAx>
        <c:axId val="44278336"/>
        <c:scaling>
          <c:orientation val="minMax"/>
          <c:max val="1"/>
          <c:min val="0"/>
        </c:scaling>
        <c:delete val="0"/>
        <c:axPos val="l"/>
        <c:numFmt formatCode="0%" sourceLinked="0"/>
        <c:majorTickMark val="none"/>
        <c:minorTickMark val="none"/>
        <c:tickLblPos val="nextTo"/>
        <c:txPr>
          <a:bodyPr rot="0" vert="horz"/>
          <a:lstStyle/>
          <a:p>
            <a:pPr>
              <a:defRPr sz="1400" b="0" i="0" u="none" strike="noStrike" baseline="0">
                <a:solidFill>
                  <a:schemeClr val="tx2"/>
                </a:solidFill>
                <a:latin typeface="Garamond"/>
                <a:ea typeface="Garamond"/>
                <a:cs typeface="Garamond"/>
              </a:defRPr>
            </a:pPr>
            <a:endParaRPr lang="en-US"/>
          </a:p>
        </c:txPr>
        <c:crossAx val="43631104"/>
        <c:crosses val="autoZero"/>
        <c:crossBetween val="between"/>
        <c:majorUnit val="0.1"/>
        <c:minorUnit val="4.0000000000000022E-2"/>
      </c:valAx>
    </c:plotArea>
    <c:legend>
      <c:legendPos val="b"/>
      <c:layout/>
      <c:overlay val="0"/>
    </c:legend>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93282149712093043"/>
        </c:manualLayout>
      </c:layout>
      <c:barChart>
        <c:barDir val="col"/>
        <c:grouping val="stacked"/>
        <c:varyColors val="0"/>
        <c:ser>
          <c:idx val="0"/>
          <c:order val="0"/>
          <c:tx>
            <c:strRef>
              <c:f>Sheet1!$C$1</c:f>
              <c:strCache>
                <c:ptCount val="1"/>
                <c:pt idx="0">
                  <c:v>Occasionally</c:v>
                </c:pt>
              </c:strCache>
            </c:strRef>
          </c:tx>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Pt>
            <c:idx val="6"/>
            <c:invertIfNegative val="0"/>
            <c:bubble3D val="0"/>
            <c:spPr>
              <a:solidFill>
                <a:schemeClr val="accent1"/>
              </a:solidFill>
              <a:ln w="3175">
                <a:solidFill>
                  <a:srgbClr val="7680AC">
                    <a:alpha val="50000"/>
                  </a:srgbClr>
                </a:solidFill>
              </a:ln>
              <a:effectLst/>
            </c:spPr>
          </c:dPt>
          <c:dPt>
            <c:idx val="7"/>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0.57799999999999996</c:v>
                </c:pt>
                <c:pt idx="1">
                  <c:v>0.52800000000000002</c:v>
                </c:pt>
                <c:pt idx="2">
                  <c:v>0.33200000000000002</c:v>
                </c:pt>
                <c:pt idx="3">
                  <c:v>0.379</c:v>
                </c:pt>
              </c:numCache>
            </c:numRef>
          </c:val>
        </c:ser>
        <c:ser>
          <c:idx val="1"/>
          <c:order val="1"/>
          <c:tx>
            <c:strRef>
              <c:f>Sheet1!$D$1</c:f>
              <c:strCache>
                <c:ptCount val="1"/>
                <c:pt idx="0">
                  <c:v>Frequently</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Pt>
            <c:idx val="6"/>
            <c:invertIfNegative val="0"/>
            <c:bubble3D val="0"/>
            <c:spPr>
              <a:solidFill>
                <a:schemeClr val="accent1">
                  <a:lumMod val="60000"/>
                  <a:lumOff val="40000"/>
                </a:schemeClr>
              </a:solidFill>
              <a:ln w="3175">
                <a:solidFill>
                  <a:srgbClr val="7680AC">
                    <a:alpha val="50000"/>
                  </a:srgbClr>
                </a:solidFill>
              </a:ln>
              <a:effectLst/>
            </c:spPr>
          </c:dPt>
          <c:dPt>
            <c:idx val="7"/>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0.28000000000000003</c:v>
                </c:pt>
                <c:pt idx="1">
                  <c:v>0.35099999999999998</c:v>
                </c:pt>
                <c:pt idx="2">
                  <c:v>6.6000000000000003E-2</c:v>
                </c:pt>
                <c:pt idx="3">
                  <c:v>0.105</c:v>
                </c:pt>
              </c:numCache>
            </c:numRef>
          </c:val>
        </c:ser>
        <c:dLbls>
          <c:showLegendKey val="0"/>
          <c:showVal val="0"/>
          <c:showCatName val="0"/>
          <c:showSerName val="0"/>
          <c:showPercent val="0"/>
          <c:showBubbleSize val="0"/>
        </c:dLbls>
        <c:gapWidth val="74"/>
        <c:overlap val="100"/>
        <c:axId val="95843840"/>
        <c:axId val="86812352"/>
      </c:barChart>
      <c:catAx>
        <c:axId val="95843840"/>
        <c:scaling>
          <c:orientation val="minMax"/>
        </c:scaling>
        <c:delete val="0"/>
        <c:axPos val="b"/>
        <c:majorGridlines/>
        <c:numFmt formatCode="General" sourceLinked="0"/>
        <c:majorTickMark val="none"/>
        <c:minorTickMark val="none"/>
        <c:tickLblPos val="none"/>
        <c:crossAx val="86812352"/>
        <c:crosses val="autoZero"/>
        <c:auto val="1"/>
        <c:lblAlgn val="ctr"/>
        <c:lblOffset val="100"/>
        <c:tickLblSkip val="2"/>
        <c:tickMarkSkip val="2"/>
        <c:noMultiLvlLbl val="0"/>
      </c:catAx>
      <c:valAx>
        <c:axId val="86812352"/>
        <c:scaling>
          <c:orientation val="minMax"/>
          <c:max val="1"/>
          <c:min val="0"/>
        </c:scaling>
        <c:delete val="0"/>
        <c:axPos val="l"/>
        <c:numFmt formatCode="0%" sourceLinked="0"/>
        <c:majorTickMark val="none"/>
        <c:minorTickMark val="none"/>
        <c:tickLblPos val="nextTo"/>
        <c:txPr>
          <a:bodyPr rot="0" vert="horz"/>
          <a:lstStyle/>
          <a:p>
            <a:pPr>
              <a:defRPr sz="1400" b="0">
                <a:solidFill>
                  <a:schemeClr val="tx2"/>
                </a:solidFill>
              </a:defRPr>
            </a:pPr>
            <a:endParaRPr lang="en-US"/>
          </a:p>
        </c:txPr>
        <c:crossAx val="958438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English</c:v>
                </c:pt>
                <c:pt idx="1">
                  <c:v>Reading</c:v>
                </c:pt>
                <c:pt idx="2">
                  <c:v>Mathematics</c:v>
                </c:pt>
                <c:pt idx="3">
                  <c:v>Writing</c:v>
                </c:pt>
              </c:strCache>
            </c:strRef>
          </c:cat>
          <c:val>
            <c:numRef>
              <c:f>Sheet1!$B$2:$B$5</c:f>
              <c:numCache>
                <c:formatCode>0%</c:formatCode>
                <c:ptCount val="4"/>
                <c:pt idx="0">
                  <c:v>2.5999999999999999E-2</c:v>
                </c:pt>
                <c:pt idx="1">
                  <c:v>1.4999999999999999E-2</c:v>
                </c:pt>
                <c:pt idx="2">
                  <c:v>5.8999999999999997E-2</c:v>
                </c:pt>
                <c:pt idx="3">
                  <c:v>1.4E-2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English</c:v>
                </c:pt>
                <c:pt idx="1">
                  <c:v>Reading</c:v>
                </c:pt>
                <c:pt idx="2">
                  <c:v>Mathematics</c:v>
                </c:pt>
                <c:pt idx="3">
                  <c:v>Writing</c:v>
                </c:pt>
              </c:strCache>
            </c:strRef>
          </c:cat>
          <c:val>
            <c:numRef>
              <c:f>Sheet1!$C$2:$C$5</c:f>
              <c:numCache>
                <c:formatCode>0.00%</c:formatCode>
                <c:ptCount val="4"/>
                <c:pt idx="0">
                  <c:v>7.0000000000000007E-2</c:v>
                </c:pt>
                <c:pt idx="1">
                  <c:v>3.3000000000000002E-2</c:v>
                </c:pt>
                <c:pt idx="2">
                  <c:v>0.26400000000000001</c:v>
                </c:pt>
                <c:pt idx="3">
                  <c:v>3.9E-2</c:v>
                </c:pt>
              </c:numCache>
            </c:numRef>
          </c:val>
        </c:ser>
        <c:dLbls>
          <c:showLegendKey val="0"/>
          <c:showVal val="1"/>
          <c:showCatName val="0"/>
          <c:showSerName val="0"/>
          <c:showPercent val="0"/>
          <c:showBubbleSize val="0"/>
        </c:dLbls>
        <c:gapWidth val="75"/>
        <c:overlap val="-25"/>
        <c:axId val="95991296"/>
        <c:axId val="86816384"/>
      </c:barChart>
      <c:catAx>
        <c:axId val="95991296"/>
        <c:scaling>
          <c:orientation val="minMax"/>
        </c:scaling>
        <c:delete val="0"/>
        <c:axPos val="b"/>
        <c:majorGridlines/>
        <c:numFmt formatCode="General" sourceLinked="0"/>
        <c:majorTickMark val="none"/>
        <c:minorTickMark val="none"/>
        <c:tickLblPos val="nextTo"/>
        <c:txPr>
          <a:bodyPr/>
          <a:lstStyle/>
          <a:p>
            <a:pPr>
              <a:defRPr sz="1400">
                <a:solidFill>
                  <a:schemeClr val="tx2"/>
                </a:solidFill>
              </a:defRPr>
            </a:pPr>
            <a:endParaRPr lang="en-US"/>
          </a:p>
        </c:txPr>
        <c:crossAx val="86816384"/>
        <c:crosses val="autoZero"/>
        <c:auto val="1"/>
        <c:lblAlgn val="ctr"/>
        <c:lblOffset val="100"/>
        <c:noMultiLvlLbl val="0"/>
      </c:catAx>
      <c:valAx>
        <c:axId val="86816384"/>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95991296"/>
        <c:crosses val="autoZero"/>
        <c:crossBetween val="between"/>
      </c:valAx>
    </c:plotArea>
    <c:legend>
      <c:legendPos val="b"/>
      <c:layout>
        <c:manualLayout>
          <c:xMode val="edge"/>
          <c:yMode val="edge"/>
          <c:x val="0.36358045286712021"/>
          <c:y val="0.93342906931715497"/>
          <c:w val="0.32368644067796737"/>
          <c:h val="5.290972849705256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Zero</c:v>
                </c:pt>
                <c:pt idx="1">
                  <c:v>1 to 2</c:v>
                </c:pt>
                <c:pt idx="2">
                  <c:v>3 to 4</c:v>
                </c:pt>
                <c:pt idx="3">
                  <c:v>5 to 6</c:v>
                </c:pt>
                <c:pt idx="4">
                  <c:v>7 or more</c:v>
                </c:pt>
              </c:strCache>
            </c:strRef>
          </c:cat>
          <c:val>
            <c:numRef>
              <c:f>Sheet1!$B$2:$B$6</c:f>
              <c:numCache>
                <c:formatCode>0%</c:formatCode>
                <c:ptCount val="5"/>
                <c:pt idx="0">
                  <c:v>0.99199999999999999</c:v>
                </c:pt>
                <c:pt idx="1">
                  <c:v>7.0000000000000001E-3</c:v>
                </c:pt>
                <c:pt idx="2">
                  <c:v>1E-3</c:v>
                </c:pt>
                <c:pt idx="3">
                  <c:v>0</c:v>
                </c:pt>
                <c:pt idx="4">
                  <c:v>0</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Zero</c:v>
                </c:pt>
                <c:pt idx="1">
                  <c:v>1 to 2</c:v>
                </c:pt>
                <c:pt idx="2">
                  <c:v>3 to 4</c:v>
                </c:pt>
                <c:pt idx="3">
                  <c:v>5 to 6</c:v>
                </c:pt>
                <c:pt idx="4">
                  <c:v>7 or more</c:v>
                </c:pt>
              </c:strCache>
            </c:strRef>
          </c:cat>
          <c:val>
            <c:numRef>
              <c:f>Sheet1!$C$2:$C$6</c:f>
              <c:numCache>
                <c:formatCode>0.00%</c:formatCode>
                <c:ptCount val="5"/>
                <c:pt idx="0">
                  <c:v>0.97499999999999998</c:v>
                </c:pt>
                <c:pt idx="1">
                  <c:v>8.0000000000000002E-3</c:v>
                </c:pt>
                <c:pt idx="2">
                  <c:v>3.0000000000000001E-3</c:v>
                </c:pt>
                <c:pt idx="3">
                  <c:v>8.0000000000000002E-3</c:v>
                </c:pt>
                <c:pt idx="4" formatCode="0%">
                  <c:v>5.0000000000000001E-3</c:v>
                </c:pt>
              </c:numCache>
            </c:numRef>
          </c:val>
        </c:ser>
        <c:dLbls>
          <c:showLegendKey val="0"/>
          <c:showVal val="1"/>
          <c:showCatName val="0"/>
          <c:showSerName val="0"/>
          <c:showPercent val="0"/>
          <c:showBubbleSize val="0"/>
        </c:dLbls>
        <c:gapWidth val="75"/>
        <c:overlap val="-25"/>
        <c:axId val="96118272"/>
        <c:axId val="98811904"/>
      </c:barChart>
      <c:catAx>
        <c:axId val="96118272"/>
        <c:scaling>
          <c:orientation val="minMax"/>
        </c:scaling>
        <c:delete val="0"/>
        <c:axPos val="b"/>
        <c:majorGridlines/>
        <c:numFmt formatCode="General" sourceLinked="0"/>
        <c:majorTickMark val="none"/>
        <c:minorTickMark val="none"/>
        <c:tickLblPos val="nextTo"/>
        <c:txPr>
          <a:bodyPr/>
          <a:lstStyle/>
          <a:p>
            <a:pPr>
              <a:defRPr sz="1400">
                <a:solidFill>
                  <a:schemeClr val="tx2"/>
                </a:solidFill>
              </a:defRPr>
            </a:pPr>
            <a:endParaRPr lang="en-US"/>
          </a:p>
        </c:txPr>
        <c:crossAx val="98811904"/>
        <c:crosses val="autoZero"/>
        <c:auto val="1"/>
        <c:lblAlgn val="ctr"/>
        <c:lblOffset val="100"/>
        <c:noMultiLvlLbl val="0"/>
      </c:catAx>
      <c:valAx>
        <c:axId val="98811904"/>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96118272"/>
        <c:crosses val="autoZero"/>
        <c:crossBetween val="between"/>
      </c:valAx>
    </c:plotArea>
    <c:legend>
      <c:legendPos val="b"/>
      <c:layout>
        <c:manualLayout>
          <c:xMode val="edge"/>
          <c:yMode val="edge"/>
          <c:x val="0.36358045286712021"/>
          <c:y val="0.93342906931715497"/>
          <c:w val="0.32368644067796737"/>
          <c:h val="5.290972849705256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Pre-Med</c:v>
                </c:pt>
                <c:pt idx="1">
                  <c:v>Pre-Law</c:v>
                </c:pt>
              </c:strCache>
            </c:strRef>
          </c:cat>
          <c:val>
            <c:numRef>
              <c:f>Sheet1!$B$2:$B$3</c:f>
              <c:numCache>
                <c:formatCode>0.00%</c:formatCode>
                <c:ptCount val="2"/>
                <c:pt idx="0">
                  <c:v>0.247</c:v>
                </c:pt>
                <c:pt idx="1">
                  <c:v>4.2000000000000003E-2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Pre-Med</c:v>
                </c:pt>
                <c:pt idx="1">
                  <c:v>Pre-Law</c:v>
                </c:pt>
              </c:strCache>
            </c:strRef>
          </c:cat>
          <c:val>
            <c:numRef>
              <c:f>Sheet1!$C$2:$C$3</c:f>
              <c:numCache>
                <c:formatCode>0.00%</c:formatCode>
                <c:ptCount val="2"/>
                <c:pt idx="0">
                  <c:v>0.23499999999999999</c:v>
                </c:pt>
                <c:pt idx="1">
                  <c:v>4.2999999999999997E-2</c:v>
                </c:pt>
              </c:numCache>
            </c:numRef>
          </c:val>
        </c:ser>
        <c:dLbls>
          <c:showLegendKey val="0"/>
          <c:showVal val="1"/>
          <c:showCatName val="0"/>
          <c:showSerName val="0"/>
          <c:showPercent val="0"/>
          <c:showBubbleSize val="0"/>
        </c:dLbls>
        <c:gapWidth val="75"/>
        <c:overlap val="-25"/>
        <c:axId val="96275968"/>
        <c:axId val="98815936"/>
      </c:barChart>
      <c:catAx>
        <c:axId val="96275968"/>
        <c:scaling>
          <c:orientation val="minMax"/>
        </c:scaling>
        <c:delete val="0"/>
        <c:axPos val="b"/>
        <c:majorGridlines/>
        <c:numFmt formatCode="General" sourceLinked="0"/>
        <c:majorTickMark val="none"/>
        <c:minorTickMark val="none"/>
        <c:tickLblPos val="nextTo"/>
        <c:txPr>
          <a:bodyPr/>
          <a:lstStyle/>
          <a:p>
            <a:pPr>
              <a:defRPr sz="1500">
                <a:solidFill>
                  <a:schemeClr val="tx2"/>
                </a:solidFill>
              </a:defRPr>
            </a:pPr>
            <a:endParaRPr lang="en-US"/>
          </a:p>
        </c:txPr>
        <c:crossAx val="98815936"/>
        <c:crosses val="autoZero"/>
        <c:auto val="1"/>
        <c:lblAlgn val="ctr"/>
        <c:lblOffset val="100"/>
        <c:noMultiLvlLbl val="0"/>
      </c:catAx>
      <c:valAx>
        <c:axId val="98815936"/>
        <c:scaling>
          <c:orientation val="minMax"/>
          <c:max val="1"/>
        </c:scaling>
        <c:delete val="0"/>
        <c:axPos val="l"/>
        <c:numFmt formatCode="0%" sourceLinked="0"/>
        <c:majorTickMark val="none"/>
        <c:minorTickMark val="none"/>
        <c:tickLblPos val="nextTo"/>
        <c:spPr>
          <a:ln w="9525">
            <a:noFill/>
          </a:ln>
        </c:spPr>
        <c:txPr>
          <a:bodyPr/>
          <a:lstStyle/>
          <a:p>
            <a:pPr>
              <a:defRPr sz="1400">
                <a:solidFill>
                  <a:schemeClr val="tx2"/>
                </a:solidFill>
              </a:defRPr>
            </a:pPr>
            <a:endParaRPr lang="en-US"/>
          </a:p>
        </c:txPr>
        <c:crossAx val="96275968"/>
        <c:crosses val="autoZero"/>
        <c:crossBetween val="between"/>
      </c:valAx>
    </c:plotArea>
    <c:legend>
      <c:legendPos val="b"/>
      <c:layout>
        <c:manualLayout>
          <c:xMode val="edge"/>
          <c:yMode val="edge"/>
          <c:x val="0.35094901331778022"/>
          <c:y val="0.93847232164161143"/>
          <c:w val="0.35365740740740698"/>
          <c:h val="4.8901415732124399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Sheet1!$B$2:$B$8</c:f>
              <c:numCache>
                <c:formatCode>0.00%</c:formatCode>
                <c:ptCount val="7"/>
                <c:pt idx="0">
                  <c:v>0</c:v>
                </c:pt>
                <c:pt idx="1">
                  <c:v>3.0000000000000001E-3</c:v>
                </c:pt>
                <c:pt idx="2">
                  <c:v>2.5000000000000001E-2</c:v>
                </c:pt>
                <c:pt idx="3">
                  <c:v>0.79400000000000004</c:v>
                </c:pt>
                <c:pt idx="4">
                  <c:v>0.11</c:v>
                </c:pt>
                <c:pt idx="5">
                  <c:v>4.5999999999999999E-2</c:v>
                </c:pt>
                <c:pt idx="6">
                  <c:v>2.1999999999999999E-2</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Sheet1!$C$2:$C$8</c:f>
              <c:numCache>
                <c:formatCode>0.00%</c:formatCode>
                <c:ptCount val="7"/>
                <c:pt idx="0">
                  <c:v>0</c:v>
                </c:pt>
                <c:pt idx="1">
                  <c:v>4.0000000000000001E-3</c:v>
                </c:pt>
                <c:pt idx="2">
                  <c:v>2.9000000000000001E-2</c:v>
                </c:pt>
                <c:pt idx="3">
                  <c:v>0.78</c:v>
                </c:pt>
                <c:pt idx="4">
                  <c:v>0.125</c:v>
                </c:pt>
                <c:pt idx="5">
                  <c:v>4.4999999999999998E-2</c:v>
                </c:pt>
                <c:pt idx="6">
                  <c:v>1.6E-2</c:v>
                </c:pt>
              </c:numCache>
            </c:numRef>
          </c:val>
        </c:ser>
        <c:dLbls>
          <c:showLegendKey val="0"/>
          <c:showVal val="1"/>
          <c:showCatName val="0"/>
          <c:showSerName val="0"/>
          <c:showPercent val="0"/>
          <c:showBubbleSize val="0"/>
        </c:dLbls>
        <c:gapWidth val="75"/>
        <c:overlap val="-25"/>
        <c:axId val="97138176"/>
        <c:axId val="98818816"/>
      </c:barChart>
      <c:catAx>
        <c:axId val="97138176"/>
        <c:scaling>
          <c:orientation val="minMax"/>
        </c:scaling>
        <c:delete val="0"/>
        <c:axPos val="b"/>
        <c:majorGridlines/>
        <c:numFmt formatCode="General" sourceLinked="1"/>
        <c:majorTickMark val="none"/>
        <c:minorTickMark val="none"/>
        <c:tickLblPos val="nextTo"/>
        <c:txPr>
          <a:bodyPr/>
          <a:lstStyle/>
          <a:p>
            <a:pPr>
              <a:defRPr sz="1400">
                <a:solidFill>
                  <a:schemeClr val="tx2"/>
                </a:solidFill>
              </a:defRPr>
            </a:pPr>
            <a:endParaRPr lang="en-US"/>
          </a:p>
        </c:txPr>
        <c:crossAx val="98818816"/>
        <c:crosses val="autoZero"/>
        <c:auto val="1"/>
        <c:lblAlgn val="ctr"/>
        <c:lblOffset val="100"/>
        <c:noMultiLvlLbl val="0"/>
      </c:catAx>
      <c:valAx>
        <c:axId val="98818816"/>
        <c:scaling>
          <c:orientation val="minMax"/>
          <c:max val="1"/>
        </c:scaling>
        <c:delete val="0"/>
        <c:axPos val="l"/>
        <c:numFmt formatCode="0%" sourceLinked="0"/>
        <c:majorTickMark val="none"/>
        <c:minorTickMark val="none"/>
        <c:tickLblPos val="nextTo"/>
        <c:spPr>
          <a:ln w="9525">
            <a:noFill/>
          </a:ln>
        </c:spPr>
        <c:txPr>
          <a:bodyPr/>
          <a:lstStyle/>
          <a:p>
            <a:pPr>
              <a:defRPr sz="1400">
                <a:solidFill>
                  <a:schemeClr val="tx2"/>
                </a:solidFill>
              </a:defRPr>
            </a:pPr>
            <a:endParaRPr lang="en-US"/>
          </a:p>
        </c:txPr>
        <c:crossAx val="97138176"/>
        <c:crosses val="autoZero"/>
        <c:crossBetween val="between"/>
      </c:valAx>
    </c:plotArea>
    <c:legend>
      <c:legendPos val="b"/>
      <c:layout>
        <c:manualLayout>
          <c:xMode val="edge"/>
          <c:yMode val="edge"/>
          <c:x val="0.35567385598539297"/>
          <c:y val="0.94114743809197843"/>
          <c:w val="0.33213043478260923"/>
          <c:h val="4.6775267222032013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Vocational certificate</c:v>
                </c:pt>
                <c:pt idx="2">
                  <c:v>Associate (A.A. or equivalent)</c:v>
                </c:pt>
                <c:pt idx="3">
                  <c:v>Bachelor's degree (B.A., B.S., etc.)</c:v>
                </c:pt>
                <c:pt idx="4">
                  <c:v>Master's degree (M.A., M.S., etc.)</c:v>
                </c:pt>
                <c:pt idx="5">
                  <c:v>Ph.D. or Ed.D.</c:v>
                </c:pt>
                <c:pt idx="6">
                  <c:v>M.D., D.O., D.D.S., D.V.M.</c:v>
                </c:pt>
                <c:pt idx="7">
                  <c:v>J.D. (Law)</c:v>
                </c:pt>
                <c:pt idx="8">
                  <c:v>B.D. or M.DIV. (Divinity)</c:v>
                </c:pt>
                <c:pt idx="9">
                  <c:v>Other</c:v>
                </c:pt>
              </c:strCache>
            </c:strRef>
          </c:cat>
          <c:val>
            <c:numRef>
              <c:f>Sheet1!$B$2:$B$11</c:f>
              <c:numCache>
                <c:formatCode>0.00%</c:formatCode>
                <c:ptCount val="10"/>
                <c:pt idx="0">
                  <c:v>3.0000000000000001E-3</c:v>
                </c:pt>
                <c:pt idx="1">
                  <c:v>0</c:v>
                </c:pt>
                <c:pt idx="2">
                  <c:v>5.0000000000000001E-3</c:v>
                </c:pt>
                <c:pt idx="3">
                  <c:v>0.309</c:v>
                </c:pt>
                <c:pt idx="4">
                  <c:v>0.41499999999999998</c:v>
                </c:pt>
                <c:pt idx="5">
                  <c:v>0.129</c:v>
                </c:pt>
                <c:pt idx="6">
                  <c:v>0.104</c:v>
                </c:pt>
                <c:pt idx="7">
                  <c:v>2.3E-2</c:v>
                </c:pt>
                <c:pt idx="8">
                  <c:v>2E-3</c:v>
                </c:pt>
                <c:pt idx="9">
                  <c:v>8.9999999999999993E-3</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Vocational certificate</c:v>
                </c:pt>
                <c:pt idx="2">
                  <c:v>Associate (A.A. or equivalent)</c:v>
                </c:pt>
                <c:pt idx="3">
                  <c:v>Bachelor's degree (B.A., B.S., etc.)</c:v>
                </c:pt>
                <c:pt idx="4">
                  <c:v>Master's degree (M.A., M.S., etc.)</c:v>
                </c:pt>
                <c:pt idx="5">
                  <c:v>Ph.D. or Ed.D.</c:v>
                </c:pt>
                <c:pt idx="6">
                  <c:v>M.D., D.O., D.D.S., D.V.M.</c:v>
                </c:pt>
                <c:pt idx="7">
                  <c:v>J.D. (Law)</c:v>
                </c:pt>
                <c:pt idx="8">
                  <c:v>B.D. or M.DIV. (Divinity)</c:v>
                </c:pt>
                <c:pt idx="9">
                  <c:v>Other</c:v>
                </c:pt>
              </c:strCache>
            </c:strRef>
          </c:cat>
          <c:val>
            <c:numRef>
              <c:f>Sheet1!$C$2:$C$11</c:f>
              <c:numCache>
                <c:formatCode>0.00%</c:formatCode>
                <c:ptCount val="10"/>
                <c:pt idx="0">
                  <c:v>4.0000000000000001E-3</c:v>
                </c:pt>
                <c:pt idx="1">
                  <c:v>1E-3</c:v>
                </c:pt>
                <c:pt idx="2">
                  <c:v>6.0000000000000001E-3</c:v>
                </c:pt>
                <c:pt idx="3">
                  <c:v>0.309</c:v>
                </c:pt>
                <c:pt idx="4">
                  <c:v>0.39300000000000002</c:v>
                </c:pt>
                <c:pt idx="5">
                  <c:v>0.155</c:v>
                </c:pt>
                <c:pt idx="6">
                  <c:v>0.10199999999999999</c:v>
                </c:pt>
                <c:pt idx="7">
                  <c:v>2.1999999999999999E-2</c:v>
                </c:pt>
                <c:pt idx="8">
                  <c:v>1E-3</c:v>
                </c:pt>
                <c:pt idx="9">
                  <c:v>7.0000000000000001E-3</c:v>
                </c:pt>
              </c:numCache>
            </c:numRef>
          </c:val>
        </c:ser>
        <c:dLbls>
          <c:showLegendKey val="0"/>
          <c:showVal val="1"/>
          <c:showCatName val="0"/>
          <c:showSerName val="0"/>
          <c:showPercent val="0"/>
          <c:showBubbleSize val="0"/>
        </c:dLbls>
        <c:gapWidth val="75"/>
        <c:overlap val="-25"/>
        <c:axId val="97218560"/>
        <c:axId val="103416960"/>
      </c:barChart>
      <c:catAx>
        <c:axId val="97218560"/>
        <c:scaling>
          <c:orientation val="minMax"/>
        </c:scaling>
        <c:delete val="0"/>
        <c:axPos val="b"/>
        <c:majorGridlines/>
        <c:numFmt formatCode="General" sourceLinked="0"/>
        <c:majorTickMark val="none"/>
        <c:minorTickMark val="none"/>
        <c:tickLblPos val="nextTo"/>
        <c:txPr>
          <a:bodyPr rot="0"/>
          <a:lstStyle/>
          <a:p>
            <a:pPr>
              <a:defRPr sz="1300">
                <a:solidFill>
                  <a:schemeClr val="tx2"/>
                </a:solidFill>
              </a:defRPr>
            </a:pPr>
            <a:endParaRPr lang="en-US"/>
          </a:p>
        </c:txPr>
        <c:crossAx val="103416960"/>
        <c:crosses val="autoZero"/>
        <c:auto val="1"/>
        <c:lblAlgn val="ctr"/>
        <c:lblOffset val="100"/>
        <c:noMultiLvlLbl val="0"/>
      </c:catAx>
      <c:valAx>
        <c:axId val="103416960"/>
        <c:scaling>
          <c:orientation val="minMax"/>
          <c:max val="1"/>
        </c:scaling>
        <c:delete val="0"/>
        <c:axPos val="l"/>
        <c:numFmt formatCode="0%" sourceLinked="0"/>
        <c:majorTickMark val="none"/>
        <c:minorTickMark val="none"/>
        <c:tickLblPos val="nextTo"/>
        <c:spPr>
          <a:ln w="9525">
            <a:noFill/>
          </a:ln>
        </c:spPr>
        <c:txPr>
          <a:bodyPr/>
          <a:lstStyle/>
          <a:p>
            <a:pPr>
              <a:defRPr sz="1400">
                <a:solidFill>
                  <a:schemeClr val="tx2"/>
                </a:solidFill>
              </a:defRPr>
            </a:pPr>
            <a:endParaRPr lang="en-US"/>
          </a:p>
        </c:txPr>
        <c:crossAx val="97218560"/>
        <c:crosses val="autoZero"/>
        <c:crossBetween val="between"/>
      </c:valAx>
    </c:plotArea>
    <c:legend>
      <c:legendPos val="b"/>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7500000000000147"/>
        </c:manualLayout>
      </c:layout>
      <c:barChart>
        <c:barDir val="col"/>
        <c:grouping val="stacked"/>
        <c:varyColors val="0"/>
        <c:ser>
          <c:idx val="0"/>
          <c:order val="0"/>
          <c:tx>
            <c:strRef>
              <c:f>Sheet1!$C$1</c:f>
              <c:strCache>
                <c:ptCount val="1"/>
                <c:pt idx="0">
                  <c:v>Some Chance</c:v>
                </c:pt>
              </c:strCache>
            </c:strRef>
          </c:tx>
          <c:spPr>
            <a:ln w="3175">
              <a:solidFill>
                <a:schemeClr val="accent1">
                  <a:alpha val="50000"/>
                </a:schemeClr>
              </a:solidFill>
            </a:ln>
            <a:effectLst/>
          </c:spPr>
          <c:invertIfNegative val="0"/>
          <c:dPt>
            <c:idx val="0"/>
            <c:invertIfNegative val="0"/>
            <c:bubble3D val="0"/>
            <c:spPr>
              <a:solidFill>
                <a:schemeClr val="accent1"/>
              </a:solidFill>
              <a:ln w="3175">
                <a:solidFill>
                  <a:schemeClr val="accent1">
                    <a:alpha val="50000"/>
                  </a:schemeClr>
                </a:solidFill>
              </a:ln>
              <a:effectLst/>
            </c:spPr>
          </c:dPt>
          <c:dPt>
            <c:idx val="1"/>
            <c:invertIfNegative val="0"/>
            <c:bubble3D val="0"/>
            <c:spPr>
              <a:solidFill>
                <a:srgbClr val="FFA953"/>
              </a:solidFill>
              <a:ln w="3175">
                <a:solidFill>
                  <a:schemeClr val="accent1">
                    <a:alpha val="50000"/>
                  </a:schemeClr>
                </a:solidFill>
              </a:ln>
              <a:effectLst/>
            </c:spPr>
          </c:dPt>
          <c:dPt>
            <c:idx val="2"/>
            <c:invertIfNegative val="0"/>
            <c:bubble3D val="0"/>
            <c:spPr>
              <a:solidFill>
                <a:schemeClr val="accent1"/>
              </a:solidFill>
              <a:ln w="3175">
                <a:solidFill>
                  <a:schemeClr val="accent1">
                    <a:alpha val="50000"/>
                  </a:schemeClr>
                </a:solidFill>
              </a:ln>
              <a:effectLst/>
            </c:spPr>
          </c:dPt>
          <c:dPt>
            <c:idx val="3"/>
            <c:invertIfNegative val="0"/>
            <c:bubble3D val="0"/>
            <c:spPr>
              <a:solidFill>
                <a:srgbClr val="FFA953"/>
              </a:solidFill>
              <a:ln w="3175">
                <a:solidFill>
                  <a:schemeClr val="accent1">
                    <a:alpha val="50000"/>
                  </a:schemeClr>
                </a:solidFill>
              </a:ln>
              <a:effectLst/>
            </c:spPr>
          </c:dPt>
          <c:dPt>
            <c:idx val="4"/>
            <c:invertIfNegative val="0"/>
            <c:bubble3D val="0"/>
            <c:spPr>
              <a:solidFill>
                <a:schemeClr val="accent1"/>
              </a:solidFill>
              <a:ln w="3175">
                <a:solidFill>
                  <a:schemeClr val="accent1">
                    <a:alpha val="50000"/>
                  </a:schemeClr>
                </a:solidFill>
              </a:ln>
              <a:effectLst/>
            </c:spPr>
          </c:dPt>
          <c:dPt>
            <c:idx val="5"/>
            <c:invertIfNegative val="0"/>
            <c:bubble3D val="0"/>
            <c:spPr>
              <a:solidFill>
                <a:srgbClr val="FFA953"/>
              </a:solidFill>
              <a:ln w="3175">
                <a:solidFill>
                  <a:schemeClr val="accent1">
                    <a:alpha val="50000"/>
                  </a:schemeClr>
                </a:solidFill>
              </a:ln>
              <a:effectLst/>
            </c:spPr>
          </c:dPt>
          <c:dLbls>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0.436</c:v>
                </c:pt>
                <c:pt idx="1">
                  <c:v>0.42199999999999999</c:v>
                </c:pt>
                <c:pt idx="2">
                  <c:v>0.3</c:v>
                </c:pt>
                <c:pt idx="3">
                  <c:v>0.32500000000000001</c:v>
                </c:pt>
                <c:pt idx="4">
                  <c:v>0.46500000000000002</c:v>
                </c:pt>
                <c:pt idx="5">
                  <c:v>0.42099999999999999</c:v>
                </c:pt>
              </c:numCache>
            </c:numRef>
          </c:val>
        </c:ser>
        <c:ser>
          <c:idx val="1"/>
          <c:order val="1"/>
          <c:tx>
            <c:strRef>
              <c:f>Sheet1!$D$1</c:f>
              <c:strCache>
                <c:ptCount val="1"/>
                <c:pt idx="0">
                  <c:v>Very Good Chance</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0.26200000000000001</c:v>
                </c:pt>
                <c:pt idx="1">
                  <c:v>0.29399999999999998</c:v>
                </c:pt>
                <c:pt idx="2">
                  <c:v>0.17599999999999999</c:v>
                </c:pt>
                <c:pt idx="3">
                  <c:v>0.251</c:v>
                </c:pt>
                <c:pt idx="4">
                  <c:v>0.38800000000000001</c:v>
                </c:pt>
                <c:pt idx="5">
                  <c:v>0.45300000000000001</c:v>
                </c:pt>
              </c:numCache>
            </c:numRef>
          </c:val>
        </c:ser>
        <c:dLbls>
          <c:showLegendKey val="0"/>
          <c:showVal val="0"/>
          <c:showCatName val="0"/>
          <c:showSerName val="0"/>
          <c:showPercent val="0"/>
          <c:showBubbleSize val="0"/>
        </c:dLbls>
        <c:gapWidth val="74"/>
        <c:overlap val="100"/>
        <c:axId val="97359360"/>
        <c:axId val="103420992"/>
      </c:barChart>
      <c:catAx>
        <c:axId val="97359360"/>
        <c:scaling>
          <c:orientation val="minMax"/>
        </c:scaling>
        <c:delete val="0"/>
        <c:axPos val="b"/>
        <c:majorGridlines/>
        <c:numFmt formatCode="General" sourceLinked="0"/>
        <c:majorTickMark val="none"/>
        <c:minorTickMark val="none"/>
        <c:tickLblPos val="none"/>
        <c:crossAx val="103420992"/>
        <c:crosses val="autoZero"/>
        <c:auto val="1"/>
        <c:lblAlgn val="ctr"/>
        <c:lblOffset val="100"/>
        <c:tickLblSkip val="2"/>
        <c:tickMarkSkip val="2"/>
        <c:noMultiLvlLbl val="0"/>
      </c:catAx>
      <c:valAx>
        <c:axId val="103420992"/>
        <c:scaling>
          <c:orientation val="minMax"/>
          <c:max val="1"/>
          <c:min val="0"/>
        </c:scaling>
        <c:delete val="0"/>
        <c:axPos val="l"/>
        <c:numFmt formatCode="0%" sourceLinked="0"/>
        <c:majorTickMark val="none"/>
        <c:minorTickMark val="none"/>
        <c:tickLblPos val="nextTo"/>
        <c:txPr>
          <a:bodyPr rot="0" vert="horz"/>
          <a:lstStyle/>
          <a:p>
            <a:pPr>
              <a:defRPr sz="1400">
                <a:solidFill>
                  <a:schemeClr val="tx2"/>
                </a:solidFill>
              </a:defRPr>
            </a:pPr>
            <a:endParaRPr lang="en-US"/>
          </a:p>
        </c:txPr>
        <c:crossAx val="9735936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88E-2"/>
          <c:w val="0.94561598224195298"/>
          <c:h val="0.78592886694248043"/>
        </c:manualLayout>
      </c:layout>
      <c:barChart>
        <c:barDir val="col"/>
        <c:grouping val="stacked"/>
        <c:varyColors val="0"/>
        <c:ser>
          <c:idx val="0"/>
          <c:order val="0"/>
          <c:tx>
            <c:strRef>
              <c:f>Sheet1!$C$1</c:f>
              <c:strCache>
                <c:ptCount val="1"/>
                <c:pt idx="0">
                  <c:v>Some Chance</c:v>
                </c:pt>
              </c:strCache>
            </c:strRef>
          </c:tx>
          <c:spPr>
            <a:ln>
              <a:solidFill>
                <a:srgbClr val="7680AC">
                  <a:alpha val="50000"/>
                </a:srgbClr>
              </a:solidFill>
            </a:ln>
            <a:effectLst/>
          </c:spPr>
          <c:invertIfNegative val="0"/>
          <c:dPt>
            <c:idx val="0"/>
            <c:invertIfNegative val="0"/>
            <c:bubble3D val="0"/>
            <c:spPr>
              <a:solidFill>
                <a:schemeClr val="accent1"/>
              </a:solidFill>
              <a:ln>
                <a:solidFill>
                  <a:srgbClr val="7680AC">
                    <a:alpha val="50000"/>
                  </a:srgbClr>
                </a:solidFill>
              </a:ln>
              <a:effectLst/>
            </c:spPr>
          </c:dPt>
          <c:dPt>
            <c:idx val="1"/>
            <c:invertIfNegative val="0"/>
            <c:bubble3D val="0"/>
            <c:spPr>
              <a:solidFill>
                <a:srgbClr val="FFA953"/>
              </a:solidFill>
              <a:ln>
                <a:solidFill>
                  <a:srgbClr val="7680AC">
                    <a:alpha val="50000"/>
                  </a:srgbClr>
                </a:solidFill>
              </a:ln>
              <a:effectLst/>
            </c:spPr>
          </c:dPt>
          <c:dPt>
            <c:idx val="2"/>
            <c:invertIfNegative val="0"/>
            <c:bubble3D val="0"/>
            <c:spPr>
              <a:solidFill>
                <a:schemeClr val="accent1"/>
              </a:solidFill>
              <a:ln>
                <a:solidFill>
                  <a:srgbClr val="7680AC">
                    <a:alpha val="50000"/>
                  </a:srgbClr>
                </a:solidFill>
              </a:ln>
              <a:effectLst/>
            </c:spPr>
          </c:dPt>
          <c:dPt>
            <c:idx val="3"/>
            <c:invertIfNegative val="0"/>
            <c:bubble3D val="0"/>
            <c:spPr>
              <a:solidFill>
                <a:srgbClr val="FFA953"/>
              </a:solidFill>
              <a:ln>
                <a:solidFill>
                  <a:srgbClr val="7680AC">
                    <a:alpha val="50000"/>
                  </a:srgbClr>
                </a:solidFill>
              </a:ln>
              <a:effectLst/>
            </c:spPr>
          </c:dPt>
          <c:dPt>
            <c:idx val="4"/>
            <c:invertIfNegative val="0"/>
            <c:bubble3D val="0"/>
            <c:spPr>
              <a:solidFill>
                <a:schemeClr val="accent1"/>
              </a:solidFill>
              <a:ln>
                <a:solidFill>
                  <a:srgbClr val="7680AC">
                    <a:alpha val="50000"/>
                  </a:srgbClr>
                </a:solidFill>
              </a:ln>
              <a:effectLst/>
            </c:spPr>
          </c:dPt>
          <c:dPt>
            <c:idx val="5"/>
            <c:invertIfNegative val="0"/>
            <c:bubble3D val="0"/>
            <c:spPr>
              <a:solidFill>
                <a:srgbClr val="FFA953"/>
              </a:solidFill>
              <a:ln>
                <a:solidFill>
                  <a:srgbClr val="7680AC">
                    <a:alpha val="50000"/>
                  </a:srgbClr>
                </a:solidFill>
              </a:ln>
              <a:effectLst/>
            </c:spPr>
          </c:dPt>
          <c:dLbls>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0.52700000000000002</c:v>
                </c:pt>
                <c:pt idx="1">
                  <c:v>0.51200000000000001</c:v>
                </c:pt>
                <c:pt idx="2">
                  <c:v>0.251</c:v>
                </c:pt>
                <c:pt idx="3">
                  <c:v>0.252</c:v>
                </c:pt>
                <c:pt idx="4">
                  <c:v>0.47499999999999998</c:v>
                </c:pt>
                <c:pt idx="5">
                  <c:v>0.441</c:v>
                </c:pt>
              </c:numCache>
            </c:numRef>
          </c:val>
        </c:ser>
        <c:ser>
          <c:idx val="1"/>
          <c:order val="1"/>
          <c:tx>
            <c:strRef>
              <c:f>Sheet1!$D$1</c:f>
              <c:strCache>
                <c:ptCount val="1"/>
                <c:pt idx="0">
                  <c:v>Very Good Chance</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0.35099999999999998</c:v>
                </c:pt>
                <c:pt idx="1">
                  <c:v>0.35</c:v>
                </c:pt>
                <c:pt idx="2">
                  <c:v>0.107</c:v>
                </c:pt>
                <c:pt idx="3">
                  <c:v>9.6000000000000002E-2</c:v>
                </c:pt>
                <c:pt idx="4">
                  <c:v>0.222</c:v>
                </c:pt>
                <c:pt idx="5">
                  <c:v>0.26200000000000001</c:v>
                </c:pt>
              </c:numCache>
            </c:numRef>
          </c:val>
        </c:ser>
        <c:dLbls>
          <c:showLegendKey val="0"/>
          <c:showVal val="0"/>
          <c:showCatName val="0"/>
          <c:showSerName val="0"/>
          <c:showPercent val="0"/>
          <c:showBubbleSize val="0"/>
        </c:dLbls>
        <c:gapWidth val="74"/>
        <c:overlap val="100"/>
        <c:axId val="97572352"/>
        <c:axId val="44269568"/>
      </c:barChart>
      <c:catAx>
        <c:axId val="97572352"/>
        <c:scaling>
          <c:orientation val="minMax"/>
        </c:scaling>
        <c:delete val="0"/>
        <c:axPos val="b"/>
        <c:majorGridlines/>
        <c:numFmt formatCode="General" sourceLinked="0"/>
        <c:majorTickMark val="none"/>
        <c:minorTickMark val="none"/>
        <c:tickLblPos val="none"/>
        <c:crossAx val="44269568"/>
        <c:crosses val="autoZero"/>
        <c:auto val="1"/>
        <c:lblAlgn val="ctr"/>
        <c:lblOffset val="100"/>
        <c:tickLblSkip val="2"/>
        <c:tickMarkSkip val="2"/>
        <c:noMultiLvlLbl val="0"/>
      </c:catAx>
      <c:valAx>
        <c:axId val="44269568"/>
        <c:scaling>
          <c:orientation val="minMax"/>
          <c:max val="1"/>
          <c:min val="0"/>
        </c:scaling>
        <c:delete val="0"/>
        <c:axPos val="l"/>
        <c:numFmt formatCode="0%" sourceLinked="0"/>
        <c:majorTickMark val="none"/>
        <c:minorTickMark val="none"/>
        <c:tickLblPos val="nextTo"/>
        <c:txPr>
          <a:bodyPr rot="0" vert="horz"/>
          <a:lstStyle/>
          <a:p>
            <a:pPr>
              <a:defRPr sz="1400">
                <a:solidFill>
                  <a:schemeClr val="tx2"/>
                </a:solidFill>
              </a:defRPr>
            </a:pPr>
            <a:endParaRPr lang="en-US"/>
          </a:p>
        </c:txPr>
        <c:crossAx val="9757235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4788478886997125E-2"/>
          <c:y val="2.15165010111441E-2"/>
          <c:w val="0.94561598224195298"/>
          <c:h val="0.78592886694248043"/>
        </c:manualLayout>
      </c:layout>
      <c:barChart>
        <c:barDir val="col"/>
        <c:grouping val="stacked"/>
        <c:varyColors val="0"/>
        <c:ser>
          <c:idx val="0"/>
          <c:order val="0"/>
          <c:tx>
            <c:strRef>
              <c:f>Sheet1!$C$1</c:f>
              <c:strCache>
                <c:ptCount val="1"/>
                <c:pt idx="0">
                  <c:v>Some Chance</c:v>
                </c:pt>
              </c:strCache>
            </c:strRef>
          </c:tx>
          <c:spPr>
            <a:ln w="3175">
              <a:solidFill>
                <a:srgbClr val="7680AC">
                  <a:alpha val="50000"/>
                </a:srgbClr>
              </a:solidFill>
            </a:ln>
            <a:effectLst/>
          </c:spPr>
          <c:invertIfNegative val="0"/>
          <c:dPt>
            <c:idx val="0"/>
            <c:invertIfNegative val="0"/>
            <c:bubble3D val="0"/>
            <c:spPr>
              <a:solidFill>
                <a:schemeClr val="accent1"/>
              </a:solidFill>
              <a:ln w="3175">
                <a:solidFill>
                  <a:srgbClr val="7680AC">
                    <a:alpha val="50000"/>
                  </a:srgbClr>
                </a:solidFill>
              </a:ln>
              <a:effectLst/>
            </c:spPr>
          </c:dPt>
          <c:dPt>
            <c:idx val="1"/>
            <c:invertIfNegative val="0"/>
            <c:bubble3D val="0"/>
            <c:spPr>
              <a:solidFill>
                <a:srgbClr val="FFA953"/>
              </a:solidFill>
              <a:ln w="3175">
                <a:solidFill>
                  <a:srgbClr val="7680AC">
                    <a:alpha val="50000"/>
                  </a:srgbClr>
                </a:solidFill>
              </a:ln>
              <a:effectLst/>
            </c:spPr>
          </c:dPt>
          <c:dPt>
            <c:idx val="2"/>
            <c:invertIfNegative val="0"/>
            <c:bubble3D val="0"/>
            <c:spPr>
              <a:solidFill>
                <a:schemeClr val="accent1"/>
              </a:solidFill>
              <a:ln w="3175">
                <a:solidFill>
                  <a:srgbClr val="7680AC">
                    <a:alpha val="50000"/>
                  </a:srgbClr>
                </a:solidFill>
              </a:ln>
              <a:effectLst/>
            </c:spPr>
          </c:dPt>
          <c:dPt>
            <c:idx val="3"/>
            <c:invertIfNegative val="0"/>
            <c:bubble3D val="0"/>
            <c:spPr>
              <a:solidFill>
                <a:srgbClr val="FFA953"/>
              </a:solidFill>
              <a:ln w="3175">
                <a:solidFill>
                  <a:srgbClr val="7680AC">
                    <a:alpha val="50000"/>
                  </a:srgbClr>
                </a:solidFill>
              </a:ln>
              <a:effectLst/>
            </c:spPr>
          </c:dPt>
          <c:dPt>
            <c:idx val="4"/>
            <c:invertIfNegative val="0"/>
            <c:bubble3D val="0"/>
            <c:spPr>
              <a:solidFill>
                <a:schemeClr val="accent1"/>
              </a:solidFill>
              <a:ln w="3175">
                <a:solidFill>
                  <a:srgbClr val="7680AC">
                    <a:alpha val="50000"/>
                  </a:srgbClr>
                </a:solidFill>
              </a:ln>
              <a:effectLst/>
            </c:spPr>
          </c:dPt>
          <c:dPt>
            <c:idx val="5"/>
            <c:invertIfNegative val="0"/>
            <c:bubble3D val="0"/>
            <c:spPr>
              <a:solidFill>
                <a:srgbClr val="FFA953"/>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8.3000000000000004E-2</c:v>
                </c:pt>
                <c:pt idx="1">
                  <c:v>8.6999999999999994E-2</c:v>
                </c:pt>
                <c:pt idx="2">
                  <c:v>0.19</c:v>
                </c:pt>
                <c:pt idx="3">
                  <c:v>0.185</c:v>
                </c:pt>
              </c:numCache>
            </c:numRef>
          </c:val>
        </c:ser>
        <c:ser>
          <c:idx val="1"/>
          <c:order val="1"/>
          <c:tx>
            <c:strRef>
              <c:f>Sheet1!$D$1</c:f>
              <c:strCache>
                <c:ptCount val="1"/>
                <c:pt idx="0">
                  <c:v>Very Good Chance</c:v>
                </c:pt>
              </c:strCache>
            </c:strRef>
          </c:tx>
          <c:spPr>
            <a:ln w="3175">
              <a:solidFill>
                <a:srgbClr val="7680AC">
                  <a:alpha val="50000"/>
                </a:srgbClr>
              </a:solidFill>
            </a:ln>
            <a:effectLst/>
          </c:spPr>
          <c:invertIfNegative val="0"/>
          <c:dPt>
            <c:idx val="0"/>
            <c:invertIfNegative val="0"/>
            <c:bubble3D val="0"/>
            <c:spPr>
              <a:solidFill>
                <a:schemeClr val="accent1">
                  <a:lumMod val="60000"/>
                  <a:lumOff val="40000"/>
                </a:schemeClr>
              </a:solidFill>
              <a:ln w="3175">
                <a:solidFill>
                  <a:srgbClr val="7680AC">
                    <a:alpha val="50000"/>
                  </a:srgbClr>
                </a:solidFill>
              </a:ln>
              <a:effectLst/>
            </c:spPr>
          </c:dPt>
          <c:dPt>
            <c:idx val="1"/>
            <c:invertIfNegative val="0"/>
            <c:bubble3D val="0"/>
            <c:spPr>
              <a:solidFill>
                <a:srgbClr val="FFCC99"/>
              </a:solidFill>
              <a:ln w="3175">
                <a:solidFill>
                  <a:srgbClr val="7680AC">
                    <a:alpha val="50000"/>
                  </a:srgbClr>
                </a:solidFill>
              </a:ln>
              <a:effectLst/>
            </c:spPr>
          </c:dPt>
          <c:dPt>
            <c:idx val="2"/>
            <c:invertIfNegative val="0"/>
            <c:bubble3D val="0"/>
            <c:spPr>
              <a:solidFill>
                <a:schemeClr val="accent1">
                  <a:lumMod val="60000"/>
                  <a:lumOff val="40000"/>
                </a:schemeClr>
              </a:solidFill>
              <a:ln w="3175">
                <a:solidFill>
                  <a:srgbClr val="7680AC">
                    <a:alpha val="50000"/>
                  </a:srgbClr>
                </a:solidFill>
              </a:ln>
              <a:effectLst/>
            </c:spPr>
          </c:dPt>
          <c:dPt>
            <c:idx val="3"/>
            <c:invertIfNegative val="0"/>
            <c:bubble3D val="0"/>
            <c:spPr>
              <a:solidFill>
                <a:srgbClr val="FFCC99"/>
              </a:solidFill>
              <a:ln w="3175">
                <a:solidFill>
                  <a:srgbClr val="7680AC">
                    <a:alpha val="50000"/>
                  </a:srgbClr>
                </a:solidFill>
              </a:ln>
              <a:effectLst/>
            </c:spPr>
          </c:dPt>
          <c:dPt>
            <c:idx val="4"/>
            <c:invertIfNegative val="0"/>
            <c:bubble3D val="0"/>
            <c:spPr>
              <a:solidFill>
                <a:schemeClr val="accent1">
                  <a:lumMod val="60000"/>
                  <a:lumOff val="40000"/>
                </a:schemeClr>
              </a:solidFill>
              <a:ln w="3175">
                <a:solidFill>
                  <a:srgbClr val="7680AC">
                    <a:alpha val="50000"/>
                  </a:srgbClr>
                </a:solidFill>
              </a:ln>
              <a:effectLst/>
            </c:spPr>
          </c:dPt>
          <c:dPt>
            <c:idx val="5"/>
            <c:invertIfNegative val="0"/>
            <c:bubble3D val="0"/>
            <c:spPr>
              <a:solidFill>
                <a:srgbClr val="FFCC99"/>
              </a:solidFill>
              <a:ln w="3175">
                <a:solidFill>
                  <a:srgbClr val="7680AC">
                    <a:alpha val="50000"/>
                  </a:srgbClr>
                </a:solidFill>
              </a:ln>
              <a:effectLst/>
            </c:spPr>
          </c:dPt>
          <c:dLbls>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2.9000000000000001E-2</c:v>
                </c:pt>
                <c:pt idx="1">
                  <c:v>2.9000000000000001E-2</c:v>
                </c:pt>
                <c:pt idx="2">
                  <c:v>9.0999999999999998E-2</c:v>
                </c:pt>
                <c:pt idx="3">
                  <c:v>6.7000000000000004E-2</c:v>
                </c:pt>
              </c:numCache>
            </c:numRef>
          </c:val>
        </c:ser>
        <c:dLbls>
          <c:showLegendKey val="0"/>
          <c:showVal val="0"/>
          <c:showCatName val="0"/>
          <c:showSerName val="0"/>
          <c:showPercent val="0"/>
          <c:showBubbleSize val="0"/>
        </c:dLbls>
        <c:gapWidth val="74"/>
        <c:overlap val="100"/>
        <c:axId val="97693184"/>
        <c:axId val="44271296"/>
      </c:barChart>
      <c:catAx>
        <c:axId val="97693184"/>
        <c:scaling>
          <c:orientation val="minMax"/>
        </c:scaling>
        <c:delete val="0"/>
        <c:axPos val="b"/>
        <c:majorGridlines/>
        <c:numFmt formatCode="General" sourceLinked="0"/>
        <c:majorTickMark val="none"/>
        <c:minorTickMark val="none"/>
        <c:tickLblPos val="none"/>
        <c:crossAx val="44271296"/>
        <c:crosses val="autoZero"/>
        <c:auto val="1"/>
        <c:lblAlgn val="ctr"/>
        <c:lblOffset val="100"/>
        <c:tickLblSkip val="2"/>
        <c:tickMarkSkip val="2"/>
        <c:noMultiLvlLbl val="0"/>
      </c:catAx>
      <c:valAx>
        <c:axId val="44271296"/>
        <c:scaling>
          <c:orientation val="minMax"/>
          <c:max val="1"/>
          <c:min val="0"/>
        </c:scaling>
        <c:delete val="0"/>
        <c:axPos val="l"/>
        <c:numFmt formatCode="0%" sourceLinked="0"/>
        <c:majorTickMark val="none"/>
        <c:minorTickMark val="none"/>
        <c:tickLblPos val="nextTo"/>
        <c:txPr>
          <a:bodyPr rot="0" vert="horz"/>
          <a:lstStyle/>
          <a:p>
            <a:pPr>
              <a:defRPr sz="1400">
                <a:solidFill>
                  <a:schemeClr val="tx2"/>
                </a:solidFill>
              </a:defRPr>
            </a:pPr>
            <a:endParaRPr lang="en-US"/>
          </a:p>
        </c:txPr>
        <c:crossAx val="97693184"/>
        <c:crosses val="autoZero"/>
        <c:crossBetween val="between"/>
        <c:majorUnit val="0.1"/>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smtClean="0">
                <a:solidFill>
                  <a:schemeClr val="accent1">
                    <a:lumMod val="50000"/>
                  </a:schemeClr>
                </a:solidFill>
              </a:rPr>
              <a:t>Sex</a:t>
            </a:r>
            <a:endParaRPr lang="en-US" sz="2000" dirty="0">
              <a:solidFill>
                <a:schemeClr val="accent1">
                  <a:lumMod val="50000"/>
                </a:schemeClr>
              </a:solidFill>
            </a:endParaRPr>
          </a:p>
        </c:rich>
      </c:tx>
      <c:layout>
        <c:manualLayout>
          <c:xMode val="edge"/>
          <c:yMode val="edge"/>
          <c:x val="0.32521466490897244"/>
          <c:y val="1.58730158730159E-2"/>
        </c:manualLayout>
      </c:layout>
      <c:overlay val="0"/>
    </c:title>
    <c:autoTitleDeleted val="0"/>
    <c:plotArea>
      <c:layout>
        <c:manualLayout>
          <c:layoutTarget val="inner"/>
          <c:xMode val="edge"/>
          <c:yMode val="edge"/>
          <c:x val="2.7142619505000017E-2"/>
          <c:y val="0.17364545056867911"/>
          <c:w val="0.78738281387750098"/>
          <c:h val="0.48348490813648937"/>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07"/>
          <c:y val="0.7151402510329784"/>
          <c:w val="0.65155887717425243"/>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849834742879523E-2"/>
          <c:y val="3.2309301181102416E-2"/>
          <c:w val="0.91042590162340942"/>
          <c:h val="0.81083907480315043"/>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rgbClr val="7680AC"/>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Sheet1!$B$2:$B$7</c:f>
              <c:numCache>
                <c:formatCode>0.00%</c:formatCode>
                <c:ptCount val="6"/>
                <c:pt idx="0">
                  <c:v>5.6000000000000001E-2</c:v>
                </c:pt>
                <c:pt idx="1">
                  <c:v>0.153</c:v>
                </c:pt>
                <c:pt idx="2">
                  <c:v>0.64200000000000002</c:v>
                </c:pt>
                <c:pt idx="3">
                  <c:v>9.2999999999999999E-2</c:v>
                </c:pt>
                <c:pt idx="4">
                  <c:v>5.0999999999999997E-2</c:v>
                </c:pt>
                <c:pt idx="5">
                  <c:v>5.0000000000000001E-3</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Sheet1!$C$2:$C$7</c:f>
              <c:numCache>
                <c:formatCode>0.00%</c:formatCode>
                <c:ptCount val="6"/>
                <c:pt idx="0">
                  <c:v>0.08</c:v>
                </c:pt>
                <c:pt idx="1">
                  <c:v>9.9000000000000005E-2</c:v>
                </c:pt>
                <c:pt idx="2">
                  <c:v>0.34300000000000003</c:v>
                </c:pt>
                <c:pt idx="3">
                  <c:v>0.125</c:v>
                </c:pt>
                <c:pt idx="4">
                  <c:v>0.22700000000000001</c:v>
                </c:pt>
                <c:pt idx="5">
                  <c:v>0.125</c:v>
                </c:pt>
              </c:numCache>
            </c:numRef>
          </c:val>
        </c:ser>
        <c:dLbls>
          <c:showLegendKey val="0"/>
          <c:showVal val="1"/>
          <c:showCatName val="0"/>
          <c:showSerName val="0"/>
          <c:showPercent val="0"/>
          <c:showBubbleSize val="0"/>
        </c:dLbls>
        <c:gapWidth val="150"/>
        <c:axId val="48118784"/>
        <c:axId val="44282368"/>
      </c:barChart>
      <c:catAx>
        <c:axId val="48118784"/>
        <c:scaling>
          <c:orientation val="minMax"/>
        </c:scaling>
        <c:delete val="0"/>
        <c:axPos val="b"/>
        <c:numFmt formatCode="General" sourceLinked="0"/>
        <c:majorTickMark val="out"/>
        <c:minorTickMark val="none"/>
        <c:tickLblPos val="nextTo"/>
        <c:txPr>
          <a:bodyPr/>
          <a:lstStyle/>
          <a:p>
            <a:pPr>
              <a:defRPr sz="1400">
                <a:solidFill>
                  <a:schemeClr val="tx2"/>
                </a:solidFill>
              </a:defRPr>
            </a:pPr>
            <a:endParaRPr lang="en-US"/>
          </a:p>
        </c:txPr>
        <c:crossAx val="44282368"/>
        <c:crosses val="autoZero"/>
        <c:auto val="1"/>
        <c:lblAlgn val="ctr"/>
        <c:lblOffset val="100"/>
        <c:noMultiLvlLbl val="0"/>
      </c:catAx>
      <c:valAx>
        <c:axId val="44282368"/>
        <c:scaling>
          <c:orientation val="minMax"/>
          <c:max val="1"/>
        </c:scaling>
        <c:delete val="0"/>
        <c:axPos val="l"/>
        <c:numFmt formatCode="0%" sourceLinked="0"/>
        <c:majorTickMark val="none"/>
        <c:minorTickMark val="none"/>
        <c:tickLblPos val="nextTo"/>
        <c:txPr>
          <a:bodyPr/>
          <a:lstStyle/>
          <a:p>
            <a:pPr>
              <a:defRPr sz="1400" b="0">
                <a:solidFill>
                  <a:schemeClr val="tx2"/>
                </a:solidFill>
              </a:defRPr>
            </a:pPr>
            <a:endParaRPr lang="en-US"/>
          </a:p>
        </c:txPr>
        <c:crossAx val="48118784"/>
        <c:crosses val="autoZero"/>
        <c:crossBetween val="between"/>
      </c:valAx>
    </c:plotArea>
    <c:legend>
      <c:legendPos val="r"/>
      <c:legendEntry>
        <c:idx val="0"/>
        <c:txPr>
          <a:bodyPr/>
          <a:lstStyle/>
          <a:p>
            <a:pPr>
              <a:defRPr sz="1200"/>
            </a:pPr>
            <a:endParaRPr lang="en-US"/>
          </a:p>
        </c:txPr>
      </c:legendEntry>
      <c:legendEntry>
        <c:idx val="1"/>
        <c:txPr>
          <a:bodyPr/>
          <a:lstStyle/>
          <a:p>
            <a:pPr>
              <a:defRPr sz="1200"/>
            </a:pPr>
            <a:endParaRPr lang="en-US"/>
          </a:p>
        </c:txPr>
      </c:legendEntry>
      <c:layout>
        <c:manualLayout>
          <c:xMode val="edge"/>
          <c:yMode val="edge"/>
          <c:x val="0.38762673763001937"/>
          <c:y val="0.90461511646981874"/>
          <c:w val="0.31006712523003621"/>
          <c:h val="9.2473343175853179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smtClean="0">
                <a:solidFill>
                  <a:schemeClr val="accent1">
                    <a:lumMod val="50000"/>
                  </a:schemeClr>
                </a:solidFill>
              </a:rPr>
              <a:t>Sex</a:t>
            </a:r>
            <a:endParaRPr lang="en-US" sz="2000" dirty="0">
              <a:solidFill>
                <a:schemeClr val="accent1">
                  <a:lumMod val="50000"/>
                </a:schemeClr>
              </a:solidFill>
            </a:endParaRPr>
          </a:p>
        </c:rich>
      </c:tx>
      <c:layout>
        <c:manualLayout>
          <c:xMode val="edge"/>
          <c:yMode val="edge"/>
          <c:x val="0.32521466490897144"/>
          <c:y val="1.58730158730159E-2"/>
        </c:manualLayout>
      </c:layout>
      <c:overlay val="0"/>
    </c:title>
    <c:autoTitleDeleted val="0"/>
    <c:plotArea>
      <c:layout>
        <c:manualLayout>
          <c:layoutTarget val="inner"/>
          <c:xMode val="edge"/>
          <c:yMode val="edge"/>
          <c:x val="2.7142619505000017E-2"/>
          <c:y val="0.17364545056867911"/>
          <c:w val="0.78738281387750098"/>
          <c:h val="0.48348490813648937"/>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07"/>
          <c:y val="0.7151402510329784"/>
          <c:w val="0.65155887717425243"/>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962673913548405E-2"/>
          <c:y val="3.2309301181102416E-2"/>
          <c:w val="0.91603732608645061"/>
          <c:h val="0.74028990694345143"/>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accent1"/>
              </a:solidFill>
            </a:ln>
            <a:effectLst/>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Public school (not charter or magnet)</c:v>
                </c:pt>
                <c:pt idx="1">
                  <c:v>Public charter school</c:v>
                </c:pt>
                <c:pt idx="2">
                  <c:v>Public magnet school</c:v>
                </c:pt>
                <c:pt idx="3">
                  <c:v>Private religious/parochial school</c:v>
                </c:pt>
                <c:pt idx="4">
                  <c:v>Private independent college-prep school</c:v>
                </c:pt>
                <c:pt idx="5">
                  <c:v>Home school</c:v>
                </c:pt>
              </c:strCache>
            </c:strRef>
          </c:cat>
          <c:val>
            <c:numRef>
              <c:f>Sheet1!$B$2:$B$7</c:f>
              <c:numCache>
                <c:formatCode>0.00%</c:formatCode>
                <c:ptCount val="6"/>
                <c:pt idx="0">
                  <c:v>0.87</c:v>
                </c:pt>
                <c:pt idx="1">
                  <c:v>2.1000000000000001E-2</c:v>
                </c:pt>
                <c:pt idx="2">
                  <c:v>4.0000000000000001E-3</c:v>
                </c:pt>
                <c:pt idx="3">
                  <c:v>8.3000000000000004E-2</c:v>
                </c:pt>
                <c:pt idx="4">
                  <c:v>1.4999999999999999E-2</c:v>
                </c:pt>
                <c:pt idx="5">
                  <c:v>7.0000000000000001E-3</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Public school (not charter or magnet)</c:v>
                </c:pt>
                <c:pt idx="1">
                  <c:v>Public charter school</c:v>
                </c:pt>
                <c:pt idx="2">
                  <c:v>Public magnet school</c:v>
                </c:pt>
                <c:pt idx="3">
                  <c:v>Private religious/parochial school</c:v>
                </c:pt>
                <c:pt idx="4">
                  <c:v>Private independent college-prep school</c:v>
                </c:pt>
                <c:pt idx="5">
                  <c:v>Home school</c:v>
                </c:pt>
              </c:strCache>
            </c:strRef>
          </c:cat>
          <c:val>
            <c:numRef>
              <c:f>Sheet1!$C$2:$C$7</c:f>
              <c:numCache>
                <c:formatCode>0.00%</c:formatCode>
                <c:ptCount val="6"/>
                <c:pt idx="0">
                  <c:v>0.84799999999999998</c:v>
                </c:pt>
                <c:pt idx="1">
                  <c:v>3.5000000000000003E-2</c:v>
                </c:pt>
                <c:pt idx="2">
                  <c:v>1.0999999999999999E-2</c:v>
                </c:pt>
                <c:pt idx="3">
                  <c:v>6.8000000000000005E-2</c:v>
                </c:pt>
                <c:pt idx="4">
                  <c:v>3.4000000000000002E-2</c:v>
                </c:pt>
                <c:pt idx="5">
                  <c:v>5.0000000000000001E-3</c:v>
                </c:pt>
              </c:numCache>
            </c:numRef>
          </c:val>
        </c:ser>
        <c:dLbls>
          <c:showLegendKey val="0"/>
          <c:showVal val="1"/>
          <c:showCatName val="0"/>
          <c:showSerName val="0"/>
          <c:showPercent val="0"/>
          <c:showBubbleSize val="0"/>
        </c:dLbls>
        <c:gapWidth val="150"/>
        <c:axId val="48114176"/>
        <c:axId val="44834816"/>
      </c:barChart>
      <c:catAx>
        <c:axId val="48114176"/>
        <c:scaling>
          <c:orientation val="minMax"/>
        </c:scaling>
        <c:delete val="0"/>
        <c:axPos val="b"/>
        <c:numFmt formatCode="General" sourceLinked="0"/>
        <c:majorTickMark val="out"/>
        <c:minorTickMark val="none"/>
        <c:tickLblPos val="nextTo"/>
        <c:txPr>
          <a:bodyPr rot="0" vert="horz"/>
          <a:lstStyle/>
          <a:p>
            <a:pPr>
              <a:defRPr sz="1150">
                <a:solidFill>
                  <a:schemeClr val="tx2"/>
                </a:solidFill>
              </a:defRPr>
            </a:pPr>
            <a:endParaRPr lang="en-US"/>
          </a:p>
        </c:txPr>
        <c:crossAx val="44834816"/>
        <c:crosses val="autoZero"/>
        <c:auto val="1"/>
        <c:lblAlgn val="ctr"/>
        <c:lblOffset val="100"/>
        <c:noMultiLvlLbl val="0"/>
      </c:catAx>
      <c:valAx>
        <c:axId val="44834816"/>
        <c:scaling>
          <c:orientation val="minMax"/>
          <c:max val="1"/>
        </c:scaling>
        <c:delete val="0"/>
        <c:axPos val="l"/>
        <c:numFmt formatCode="0%" sourceLinked="0"/>
        <c:majorTickMark val="none"/>
        <c:minorTickMark val="none"/>
        <c:tickLblPos val="nextTo"/>
        <c:txPr>
          <a:bodyPr/>
          <a:lstStyle/>
          <a:p>
            <a:pPr>
              <a:defRPr sz="1400" b="0">
                <a:solidFill>
                  <a:schemeClr val="tx2"/>
                </a:solidFill>
              </a:defRPr>
            </a:pPr>
            <a:endParaRPr lang="en-US"/>
          </a:p>
        </c:txPr>
        <c:crossAx val="48114176"/>
        <c:crosses val="autoZero"/>
        <c:crossBetween val="between"/>
      </c:valAx>
    </c:plotArea>
    <c:legend>
      <c:legendPos val="r"/>
      <c:legendEntry>
        <c:idx val="0"/>
        <c:txPr>
          <a:bodyPr/>
          <a:lstStyle/>
          <a:p>
            <a:pPr>
              <a:defRPr sz="1200"/>
            </a:pPr>
            <a:endParaRPr lang="en-US"/>
          </a:p>
        </c:txPr>
      </c:legendEntry>
      <c:legendEntry>
        <c:idx val="1"/>
        <c:txPr>
          <a:bodyPr/>
          <a:lstStyle/>
          <a:p>
            <a:pPr>
              <a:defRPr sz="1200"/>
            </a:pPr>
            <a:endParaRPr lang="en-US"/>
          </a:p>
        </c:txPr>
      </c:legendEntry>
      <c:layout>
        <c:manualLayout>
          <c:xMode val="edge"/>
          <c:yMode val="edge"/>
          <c:x val="0.38000023227185237"/>
          <c:y val="0.91533915682414702"/>
          <c:w val="0.31006712523003621"/>
          <c:h val="8.4660843175854594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smtClean="0">
                <a:solidFill>
                  <a:schemeClr val="accent1">
                    <a:lumMod val="50000"/>
                  </a:schemeClr>
                </a:solidFill>
              </a:rPr>
              <a:t>Sex</a:t>
            </a:r>
            <a:endParaRPr lang="en-US" sz="2000" dirty="0">
              <a:solidFill>
                <a:schemeClr val="accent1">
                  <a:lumMod val="50000"/>
                </a:schemeClr>
              </a:solidFill>
            </a:endParaRPr>
          </a:p>
        </c:rich>
      </c:tx>
      <c:layout>
        <c:manualLayout>
          <c:xMode val="edge"/>
          <c:yMode val="edge"/>
          <c:x val="0.32521466490897244"/>
          <c:y val="1.58730158730159E-2"/>
        </c:manualLayout>
      </c:layout>
      <c:overlay val="0"/>
    </c:title>
    <c:autoTitleDeleted val="0"/>
    <c:plotArea>
      <c:layout>
        <c:manualLayout>
          <c:layoutTarget val="inner"/>
          <c:xMode val="edge"/>
          <c:yMode val="edge"/>
          <c:x val="2.7142619505000017E-2"/>
          <c:y val="0.17364545056867911"/>
          <c:w val="0.78738281387750098"/>
          <c:h val="0.48348490813648937"/>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07"/>
          <c:y val="0.7151402510329784"/>
          <c:w val="0.65155887717425243"/>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rgbClr val="7680AC"/>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7-8</c:v>
                </c:pt>
                <c:pt idx="8">
                  <c:v>9-10</c:v>
                </c:pt>
                <c:pt idx="9">
                  <c:v>11 or more</c:v>
                </c:pt>
              </c:strCache>
            </c:strRef>
          </c:cat>
          <c:val>
            <c:numRef>
              <c:f>Sheet1!$B$2:$B$11</c:f>
              <c:numCache>
                <c:formatCode>0.00%</c:formatCode>
                <c:ptCount val="10"/>
                <c:pt idx="0">
                  <c:v>0.151</c:v>
                </c:pt>
                <c:pt idx="1">
                  <c:v>0.14299999999999999</c:v>
                </c:pt>
                <c:pt idx="2">
                  <c:v>0.19500000000000001</c:v>
                </c:pt>
                <c:pt idx="3">
                  <c:v>0.215</c:v>
                </c:pt>
                <c:pt idx="4">
                  <c:v>0.13600000000000001</c:v>
                </c:pt>
                <c:pt idx="5">
                  <c:v>7.0000000000000007E-2</c:v>
                </c:pt>
                <c:pt idx="6">
                  <c:v>3.2000000000000001E-2</c:v>
                </c:pt>
                <c:pt idx="7">
                  <c:v>3.5999999999999997E-2</c:v>
                </c:pt>
                <c:pt idx="8">
                  <c:v>1.2999999999999999E-2</c:v>
                </c:pt>
                <c:pt idx="9" formatCode="General">
                  <c:v>0.01</c:v>
                </c:pt>
              </c:numCache>
            </c:numRef>
          </c:val>
        </c:ser>
        <c:ser>
          <c:idx val="1"/>
          <c:order val="1"/>
          <c:tx>
            <c:strRef>
              <c:f>Sheet1!$C$1</c:f>
              <c:strCache>
                <c:ptCount val="1"/>
                <c:pt idx="0">
                  <c:v>Comparison Group</c:v>
                </c:pt>
              </c:strCache>
            </c:strRef>
          </c:tx>
          <c:spPr>
            <a:solidFill>
              <a:srgbClr val="FFA953"/>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None</c:v>
                </c:pt>
                <c:pt idx="1">
                  <c:v>1</c:v>
                </c:pt>
                <c:pt idx="2">
                  <c:v>2</c:v>
                </c:pt>
                <c:pt idx="3">
                  <c:v>3</c:v>
                </c:pt>
                <c:pt idx="4">
                  <c:v>4</c:v>
                </c:pt>
                <c:pt idx="5">
                  <c:v>5</c:v>
                </c:pt>
                <c:pt idx="6">
                  <c:v>6</c:v>
                </c:pt>
                <c:pt idx="7">
                  <c:v>7-8</c:v>
                </c:pt>
                <c:pt idx="8">
                  <c:v>9-10</c:v>
                </c:pt>
                <c:pt idx="9">
                  <c:v>11 or more</c:v>
                </c:pt>
              </c:strCache>
            </c:strRef>
          </c:cat>
          <c:val>
            <c:numRef>
              <c:f>Sheet1!$C$2:$C$11</c:f>
              <c:numCache>
                <c:formatCode>0.00%</c:formatCode>
                <c:ptCount val="10"/>
                <c:pt idx="0">
                  <c:v>0.20200000000000001</c:v>
                </c:pt>
                <c:pt idx="1">
                  <c:v>0.14799999999999999</c:v>
                </c:pt>
                <c:pt idx="2">
                  <c:v>0.16900000000000001</c:v>
                </c:pt>
                <c:pt idx="3">
                  <c:v>0.18099999999999999</c:v>
                </c:pt>
                <c:pt idx="4">
                  <c:v>0.11700000000000001</c:v>
                </c:pt>
                <c:pt idx="5">
                  <c:v>6.4000000000000001E-2</c:v>
                </c:pt>
                <c:pt idx="6">
                  <c:v>4.3999999999999997E-2</c:v>
                </c:pt>
                <c:pt idx="7">
                  <c:v>0.04</c:v>
                </c:pt>
                <c:pt idx="8">
                  <c:v>1.9E-2</c:v>
                </c:pt>
                <c:pt idx="9" formatCode="General">
                  <c:v>1.6E-2</c:v>
                </c:pt>
              </c:numCache>
            </c:numRef>
          </c:val>
        </c:ser>
        <c:dLbls>
          <c:showLegendKey val="0"/>
          <c:showVal val="1"/>
          <c:showCatName val="0"/>
          <c:showSerName val="0"/>
          <c:showPercent val="0"/>
          <c:showBubbleSize val="0"/>
        </c:dLbls>
        <c:gapWidth val="75"/>
        <c:overlap val="-25"/>
        <c:axId val="48368640"/>
        <c:axId val="44839424"/>
      </c:barChart>
      <c:catAx>
        <c:axId val="48368640"/>
        <c:scaling>
          <c:orientation val="minMax"/>
        </c:scaling>
        <c:delete val="0"/>
        <c:axPos val="b"/>
        <c:majorGridlines/>
        <c:numFmt formatCode="General" sourceLinked="0"/>
        <c:majorTickMark val="none"/>
        <c:minorTickMark val="none"/>
        <c:tickLblPos val="nextTo"/>
        <c:txPr>
          <a:bodyPr/>
          <a:lstStyle/>
          <a:p>
            <a:pPr>
              <a:defRPr sz="1400">
                <a:solidFill>
                  <a:schemeClr val="tx2"/>
                </a:solidFill>
              </a:defRPr>
            </a:pPr>
            <a:endParaRPr lang="en-US"/>
          </a:p>
        </c:txPr>
        <c:crossAx val="44839424"/>
        <c:crosses val="autoZero"/>
        <c:auto val="1"/>
        <c:lblAlgn val="ctr"/>
        <c:lblOffset val="100"/>
        <c:noMultiLvlLbl val="0"/>
      </c:catAx>
      <c:valAx>
        <c:axId val="44839424"/>
        <c:scaling>
          <c:orientation val="minMax"/>
          <c:max val="1"/>
        </c:scaling>
        <c:delete val="0"/>
        <c:axPos val="l"/>
        <c:numFmt formatCode="0%" sourceLinked="0"/>
        <c:majorTickMark val="none"/>
        <c:minorTickMark val="none"/>
        <c:tickLblPos val="nextTo"/>
        <c:spPr>
          <a:ln w="9525">
            <a:noFill/>
          </a:ln>
        </c:spPr>
        <c:txPr>
          <a:bodyPr/>
          <a:lstStyle/>
          <a:p>
            <a:pPr>
              <a:defRPr sz="1400" b="0">
                <a:solidFill>
                  <a:schemeClr val="tx2"/>
                </a:solidFill>
              </a:defRPr>
            </a:pPr>
            <a:endParaRPr lang="en-US"/>
          </a:p>
        </c:txPr>
        <c:crossAx val="48368640"/>
        <c:crosses val="autoZero"/>
        <c:crossBetween val="between"/>
      </c:valAx>
    </c:plotArea>
    <c:legend>
      <c:legendPos val="b"/>
      <c:legendEntry>
        <c:idx val="0"/>
        <c:txPr>
          <a:bodyPr/>
          <a:lstStyle/>
          <a:p>
            <a:pPr>
              <a:defRPr sz="1200"/>
            </a:pPr>
            <a:endParaRPr lang="en-US"/>
          </a:p>
        </c:txPr>
      </c:legendEntry>
      <c:legendEntry>
        <c:idx val="1"/>
        <c:txPr>
          <a:bodyPr/>
          <a:lstStyle/>
          <a:p>
            <a:pPr>
              <a:defRPr sz="1200"/>
            </a:pPr>
            <a:endParaRPr lang="en-US"/>
          </a:p>
        </c:txPr>
      </c:legendEntry>
      <c:layout>
        <c:manualLayout>
          <c:xMode val="edge"/>
          <c:yMode val="edge"/>
          <c:x val="0.34237226596675652"/>
          <c:y val="0.93684588254593371"/>
          <c:w val="0.31829166666666697"/>
          <c:h val="5.0429584973753314E-2"/>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0.20833</cdr:x>
      <cdr:y>0.04762</cdr:y>
    </cdr:from>
    <cdr:to>
      <cdr:x>0.8125</cdr:x>
      <cdr:y>0.11111</cdr:y>
    </cdr:to>
    <cdr:sp macro="" textlink="">
      <cdr:nvSpPr>
        <cdr:cNvPr id="2" name="TextBox 1"/>
        <cdr:cNvSpPr txBox="1"/>
      </cdr:nvSpPr>
      <cdr:spPr>
        <a:xfrm xmlns:a="http://schemas.openxmlformats.org/drawingml/2006/main">
          <a:off x="762000" y="228600"/>
          <a:ext cx="2209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solidFill>
                <a:srgbClr val="7A84AE"/>
              </a:solidFill>
              <a:latin typeface="+mj-lt"/>
            </a:rPr>
            <a:t>Your Institution</a:t>
          </a:r>
          <a:endParaRPr lang="en-US" sz="1800" dirty="0">
            <a:solidFill>
              <a:srgbClr val="7A84AE"/>
            </a:solidFill>
            <a:latin typeface="+mj-lt"/>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0.08714</cdr:x>
      <cdr:y>0.83929</cdr:y>
    </cdr:from>
    <cdr:to>
      <cdr:x>0.36597</cdr:x>
      <cdr:y>0.9869</cdr:y>
    </cdr:to>
    <cdr:sp macro="" textlink="">
      <cdr:nvSpPr>
        <cdr:cNvPr id="2" name="TextBox 1"/>
        <cdr:cNvSpPr txBox="1"/>
      </cdr:nvSpPr>
      <cdr:spPr>
        <a:xfrm xmlns:a="http://schemas.openxmlformats.org/drawingml/2006/main">
          <a:off x="762032" y="3965142"/>
          <a:ext cx="2438368" cy="697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300" dirty="0" smtClean="0">
              <a:solidFill>
                <a:schemeClr val="tx2"/>
              </a:solidFill>
            </a:rPr>
            <a:t>Communicate regularly with your professors</a:t>
          </a:r>
          <a:endParaRPr lang="en-US" sz="1300" dirty="0">
            <a:solidFill>
              <a:schemeClr val="tx2"/>
            </a:solidFill>
          </a:endParaRPr>
        </a:p>
      </cdr:txBody>
    </cdr:sp>
  </cdr:relSizeAnchor>
  <cdr:relSizeAnchor xmlns:cdr="http://schemas.openxmlformats.org/drawingml/2006/chartDrawing">
    <cdr:from>
      <cdr:x>0.3834</cdr:x>
      <cdr:y>0.83871</cdr:y>
    </cdr:from>
    <cdr:to>
      <cdr:x>0.68838</cdr:x>
      <cdr:y>0.97204</cdr:y>
    </cdr:to>
    <cdr:sp macro="" textlink="">
      <cdr:nvSpPr>
        <cdr:cNvPr id="3" name="TextBox 1"/>
        <cdr:cNvSpPr txBox="1"/>
      </cdr:nvSpPr>
      <cdr:spPr>
        <a:xfrm xmlns:a="http://schemas.openxmlformats.org/drawingml/2006/main">
          <a:off x="3352800" y="3962400"/>
          <a:ext cx="2667000" cy="629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Take a course exclusively online at this institution</a:t>
          </a:r>
          <a:endParaRPr lang="en-US" sz="1300" dirty="0">
            <a:solidFill>
              <a:schemeClr val="tx2"/>
            </a:solidFill>
          </a:endParaRPr>
        </a:p>
      </cdr:txBody>
    </cdr:sp>
  </cdr:relSizeAnchor>
  <cdr:relSizeAnchor xmlns:cdr="http://schemas.openxmlformats.org/drawingml/2006/chartDrawing">
    <cdr:from>
      <cdr:x>0.69709</cdr:x>
      <cdr:y>0.83871</cdr:y>
    </cdr:from>
    <cdr:to>
      <cdr:x>0.98464</cdr:x>
      <cdr:y>0.9887</cdr:y>
    </cdr:to>
    <cdr:sp macro="" textlink="">
      <cdr:nvSpPr>
        <cdr:cNvPr id="4" name="TextBox 1"/>
        <cdr:cNvSpPr txBox="1"/>
      </cdr:nvSpPr>
      <cdr:spPr>
        <a:xfrm xmlns:a="http://schemas.openxmlformats.org/drawingml/2006/main">
          <a:off x="6096000" y="3962400"/>
          <a:ext cx="2514600" cy="7086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Work on a professor’s research project</a:t>
          </a:r>
          <a:endParaRPr lang="en-US" sz="1300" dirty="0">
            <a:solidFill>
              <a:schemeClr val="tx2"/>
            </a:solidFill>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0.1307</cdr:x>
      <cdr:y>0.83245</cdr:y>
    </cdr:from>
    <cdr:to>
      <cdr:x>0.43568</cdr:x>
      <cdr:y>0.96578</cdr:y>
    </cdr:to>
    <cdr:sp macro="" textlink="">
      <cdr:nvSpPr>
        <cdr:cNvPr id="3" name="TextBox 1"/>
        <cdr:cNvSpPr txBox="1"/>
      </cdr:nvSpPr>
      <cdr:spPr>
        <a:xfrm xmlns:a="http://schemas.openxmlformats.org/drawingml/2006/main">
          <a:off x="1143000" y="3869397"/>
          <a:ext cx="2667025"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Take a leave of absence from this college temporarily</a:t>
          </a:r>
          <a:endParaRPr lang="en-US" sz="1300" dirty="0">
            <a:solidFill>
              <a:schemeClr val="tx2"/>
            </a:solidFill>
          </a:endParaRPr>
        </a:p>
      </cdr:txBody>
    </cdr:sp>
  </cdr:relSizeAnchor>
  <cdr:relSizeAnchor xmlns:cdr="http://schemas.openxmlformats.org/drawingml/2006/chartDrawing">
    <cdr:from>
      <cdr:x>0.69709</cdr:x>
      <cdr:y>0.83607</cdr:y>
    </cdr:from>
    <cdr:to>
      <cdr:x>0.99335</cdr:x>
      <cdr:y>0.98606</cdr:y>
    </cdr:to>
    <cdr:sp macro="" textlink="">
      <cdr:nvSpPr>
        <cdr:cNvPr id="4" name="TextBox 1"/>
        <cdr:cNvSpPr txBox="1"/>
      </cdr:nvSpPr>
      <cdr:spPr>
        <a:xfrm xmlns:a="http://schemas.openxmlformats.org/drawingml/2006/main">
          <a:off x="6096000" y="3886200"/>
          <a:ext cx="2590800"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Transfer to another college before graduating</a:t>
          </a:r>
          <a:endParaRPr lang="en-US" sz="1300" dirty="0">
            <a:solidFill>
              <a:schemeClr val="tx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0.18868</cdr:x>
      <cdr:y>0</cdr:y>
    </cdr:from>
    <cdr:to>
      <cdr:x>0.90566</cdr:x>
      <cdr:y>0.11864</cdr:y>
    </cdr:to>
    <cdr:sp macro="" textlink="">
      <cdr:nvSpPr>
        <cdr:cNvPr id="2" name="TextBox 1"/>
        <cdr:cNvSpPr txBox="1"/>
      </cdr:nvSpPr>
      <cdr:spPr>
        <a:xfrm xmlns:a="http://schemas.openxmlformats.org/drawingml/2006/main">
          <a:off x="762000" y="0"/>
          <a:ext cx="2895595" cy="5333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solidFill>
                <a:srgbClr val="7A84AE"/>
              </a:solidFill>
              <a:latin typeface="+mj-lt"/>
            </a:rPr>
            <a:t>Comparison </a:t>
          </a:r>
          <a:r>
            <a:rPr lang="en-US" sz="1800" dirty="0">
              <a:solidFill>
                <a:srgbClr val="7A84AE"/>
              </a:solidFill>
              <a:latin typeface="+mj-lt"/>
            </a:rPr>
            <a:t>G</a:t>
          </a:r>
          <a:r>
            <a:rPr lang="en-US" sz="1800" dirty="0" smtClean="0">
              <a:solidFill>
                <a:srgbClr val="7A84AE"/>
              </a:solidFill>
              <a:latin typeface="+mj-lt"/>
            </a:rPr>
            <a:t>roup</a:t>
          </a:r>
          <a:endParaRPr lang="en-US" sz="1800" dirty="0">
            <a:solidFill>
              <a:srgbClr val="7A84AE"/>
            </a:solidFill>
            <a:latin typeface="+mj-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0.06971</cdr:x>
      <cdr:y>0.83333</cdr:y>
    </cdr:from>
    <cdr:to>
      <cdr:x>0.28755</cdr:x>
      <cdr:y>0.95</cdr:y>
    </cdr:to>
    <cdr:sp macro="" textlink="">
      <cdr:nvSpPr>
        <cdr:cNvPr id="2" name="TextBox 1"/>
        <cdr:cNvSpPr txBox="1"/>
      </cdr:nvSpPr>
      <cdr:spPr>
        <a:xfrm xmlns:a="http://schemas.openxmlformats.org/drawingml/2006/main">
          <a:off x="609608" y="3809984"/>
          <a:ext cx="1904993" cy="533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300" dirty="0" smtClean="0">
              <a:solidFill>
                <a:schemeClr val="tx2"/>
              </a:solidFill>
            </a:rPr>
            <a:t>To be able to get a better job</a:t>
          </a:r>
          <a:endParaRPr lang="en-US" sz="1300" dirty="0">
            <a:solidFill>
              <a:schemeClr val="tx2"/>
            </a:solidFill>
          </a:endParaRPr>
        </a:p>
      </cdr:txBody>
    </cdr:sp>
  </cdr:relSizeAnchor>
  <cdr:relSizeAnchor xmlns:cdr="http://schemas.openxmlformats.org/drawingml/2006/chartDrawing">
    <cdr:from>
      <cdr:x>0.30498</cdr:x>
      <cdr:y>0.83333</cdr:y>
    </cdr:from>
    <cdr:to>
      <cdr:x>0.52282</cdr:x>
      <cdr:y>0.93502</cdr:y>
    </cdr:to>
    <cdr:sp macro="" textlink="">
      <cdr:nvSpPr>
        <cdr:cNvPr id="3" name="TextBox 1"/>
        <cdr:cNvSpPr txBox="1"/>
      </cdr:nvSpPr>
      <cdr:spPr>
        <a:xfrm xmlns:a="http://schemas.openxmlformats.org/drawingml/2006/main">
          <a:off x="26670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To gain a general education and appreciation of ideas</a:t>
          </a:r>
          <a:endParaRPr lang="en-US" sz="1300" dirty="0">
            <a:solidFill>
              <a:schemeClr val="tx2"/>
            </a:solidFill>
          </a:endParaRPr>
        </a:p>
      </cdr:txBody>
    </cdr:sp>
  </cdr:relSizeAnchor>
  <cdr:relSizeAnchor xmlns:cdr="http://schemas.openxmlformats.org/drawingml/2006/chartDrawing">
    <cdr:from>
      <cdr:x>0.54025</cdr:x>
      <cdr:y>0.83333</cdr:y>
    </cdr:from>
    <cdr:to>
      <cdr:x>0.75809</cdr:x>
      <cdr:y>0.93502</cdr:y>
    </cdr:to>
    <cdr:sp macro="" textlink="">
      <cdr:nvSpPr>
        <cdr:cNvPr id="4" name="TextBox 1"/>
        <cdr:cNvSpPr txBox="1"/>
      </cdr:nvSpPr>
      <cdr:spPr>
        <a:xfrm xmlns:a="http://schemas.openxmlformats.org/drawingml/2006/main">
          <a:off x="47244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To make me a more cultured person</a:t>
          </a:r>
          <a:endParaRPr lang="en-US" sz="1300" dirty="0">
            <a:solidFill>
              <a:schemeClr val="tx2"/>
            </a:solidFill>
          </a:endParaRPr>
        </a:p>
      </cdr:txBody>
    </cdr:sp>
  </cdr:relSizeAnchor>
  <cdr:relSizeAnchor xmlns:cdr="http://schemas.openxmlformats.org/drawingml/2006/chartDrawing">
    <cdr:from>
      <cdr:x>0.77551</cdr:x>
      <cdr:y>0.83333</cdr:y>
    </cdr:from>
    <cdr:to>
      <cdr:x>0.98464</cdr:x>
      <cdr:y>0.93502</cdr:y>
    </cdr:to>
    <cdr:sp macro="" textlink="">
      <cdr:nvSpPr>
        <cdr:cNvPr id="5" name="TextBox 1"/>
        <cdr:cNvSpPr txBox="1"/>
      </cdr:nvSpPr>
      <cdr:spPr>
        <a:xfrm xmlns:a="http://schemas.openxmlformats.org/drawingml/2006/main">
          <a:off x="6781800" y="3810000"/>
          <a:ext cx="1828825" cy="464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To be able to make more money</a:t>
          </a:r>
          <a:endParaRPr lang="en-US" sz="1300" dirty="0">
            <a:solidFill>
              <a:schemeClr val="tx2"/>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0.06971</cdr:x>
      <cdr:y>0.83333</cdr:y>
    </cdr:from>
    <cdr:to>
      <cdr:x>0.35726</cdr:x>
      <cdr:y>0.93502</cdr:y>
    </cdr:to>
    <cdr:sp macro="" textlink="">
      <cdr:nvSpPr>
        <cdr:cNvPr id="6" name="TextBox 1"/>
        <cdr:cNvSpPr txBox="1"/>
      </cdr:nvSpPr>
      <cdr:spPr>
        <a:xfrm xmlns:a="http://schemas.openxmlformats.org/drawingml/2006/main">
          <a:off x="6096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To learn more about things that interest me</a:t>
          </a:r>
          <a:endParaRPr lang="en-US" sz="1300" dirty="0">
            <a:solidFill>
              <a:schemeClr val="tx2"/>
            </a:solidFill>
          </a:endParaRPr>
        </a:p>
      </cdr:txBody>
    </cdr:sp>
  </cdr:relSizeAnchor>
  <cdr:relSizeAnchor xmlns:cdr="http://schemas.openxmlformats.org/drawingml/2006/chartDrawing">
    <cdr:from>
      <cdr:x>0.3834</cdr:x>
      <cdr:y>0.83333</cdr:y>
    </cdr:from>
    <cdr:to>
      <cdr:x>0.67095</cdr:x>
      <cdr:y>0.93502</cdr:y>
    </cdr:to>
    <cdr:sp macro="" textlink="">
      <cdr:nvSpPr>
        <cdr:cNvPr id="7" name="TextBox 1"/>
        <cdr:cNvSpPr txBox="1"/>
      </cdr:nvSpPr>
      <cdr:spPr>
        <a:xfrm xmlns:a="http://schemas.openxmlformats.org/drawingml/2006/main">
          <a:off x="33528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To get training for a specific career</a:t>
          </a:r>
          <a:endParaRPr lang="en-US" sz="1300" dirty="0">
            <a:solidFill>
              <a:schemeClr val="tx2"/>
            </a:solidFill>
          </a:endParaRPr>
        </a:p>
      </cdr:txBody>
    </cdr:sp>
  </cdr:relSizeAnchor>
  <cdr:relSizeAnchor xmlns:cdr="http://schemas.openxmlformats.org/drawingml/2006/chartDrawing">
    <cdr:from>
      <cdr:x>0.69709</cdr:x>
      <cdr:y>0.83333</cdr:y>
    </cdr:from>
    <cdr:to>
      <cdr:x>0.97593</cdr:x>
      <cdr:y>0.93502</cdr:y>
    </cdr:to>
    <cdr:sp macro="" textlink="">
      <cdr:nvSpPr>
        <cdr:cNvPr id="8" name="TextBox 1"/>
        <cdr:cNvSpPr txBox="1"/>
      </cdr:nvSpPr>
      <cdr:spPr>
        <a:xfrm xmlns:a="http://schemas.openxmlformats.org/drawingml/2006/main">
          <a:off x="6096000" y="3810000"/>
          <a:ext cx="24384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To prepare myself for graduate or professional school</a:t>
          </a:r>
          <a:endParaRPr lang="en-US" sz="1300" dirty="0">
            <a:solidFill>
              <a:schemeClr val="tx2"/>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0.06306</cdr:x>
      <cdr:y>0.81667</cdr:y>
    </cdr:from>
    <cdr:to>
      <cdr:x>0.2527</cdr:x>
      <cdr:y>1</cdr:y>
    </cdr:to>
    <cdr:sp macro="" textlink="">
      <cdr:nvSpPr>
        <cdr:cNvPr id="2" name="TextBox 1"/>
        <cdr:cNvSpPr txBox="1"/>
      </cdr:nvSpPr>
      <cdr:spPr>
        <a:xfrm xmlns:a="http://schemas.openxmlformats.org/drawingml/2006/main">
          <a:off x="551454" y="3733801"/>
          <a:ext cx="1658345" cy="8381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50" dirty="0" smtClean="0">
              <a:solidFill>
                <a:schemeClr val="tx2"/>
              </a:solidFill>
            </a:rPr>
            <a:t>This college has a very good academic reputation</a:t>
          </a:r>
          <a:endParaRPr lang="en-US" sz="1250" dirty="0">
            <a:solidFill>
              <a:schemeClr val="tx2"/>
            </a:solidFill>
          </a:endParaRPr>
        </a:p>
      </cdr:txBody>
    </cdr:sp>
  </cdr:relSizeAnchor>
  <cdr:relSizeAnchor xmlns:cdr="http://schemas.openxmlformats.org/drawingml/2006/chartDrawing">
    <cdr:from>
      <cdr:x>0.2527</cdr:x>
      <cdr:y>0.81667</cdr:y>
    </cdr:from>
    <cdr:to>
      <cdr:x>0.43568</cdr:x>
      <cdr:y>0.91836</cdr:y>
    </cdr:to>
    <cdr:sp macro="" textlink="">
      <cdr:nvSpPr>
        <cdr:cNvPr id="3" name="TextBox 1"/>
        <cdr:cNvSpPr txBox="1"/>
      </cdr:nvSpPr>
      <cdr:spPr>
        <a:xfrm xmlns:a="http://schemas.openxmlformats.org/drawingml/2006/main">
          <a:off x="2209800" y="3733800"/>
          <a:ext cx="16002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50" dirty="0" smtClean="0">
              <a:solidFill>
                <a:schemeClr val="tx2"/>
              </a:solidFill>
            </a:rPr>
            <a:t>This college has a good reputation for its social activities</a:t>
          </a:r>
          <a:endParaRPr lang="en-US" sz="1250" dirty="0">
            <a:solidFill>
              <a:schemeClr val="tx2"/>
            </a:solidFill>
          </a:endParaRPr>
        </a:p>
      </cdr:txBody>
    </cdr:sp>
  </cdr:relSizeAnchor>
  <cdr:relSizeAnchor xmlns:cdr="http://schemas.openxmlformats.org/drawingml/2006/chartDrawing">
    <cdr:from>
      <cdr:x>0.43568</cdr:x>
      <cdr:y>0.81667</cdr:y>
    </cdr:from>
    <cdr:to>
      <cdr:x>0.62738</cdr:x>
      <cdr:y>0.93616</cdr:y>
    </cdr:to>
    <cdr:sp macro="" textlink="">
      <cdr:nvSpPr>
        <cdr:cNvPr id="4" name="TextBox 1"/>
        <cdr:cNvSpPr txBox="1"/>
      </cdr:nvSpPr>
      <cdr:spPr>
        <a:xfrm xmlns:a="http://schemas.openxmlformats.org/drawingml/2006/main">
          <a:off x="3809986" y="3920506"/>
          <a:ext cx="1676414" cy="5736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50" dirty="0" smtClean="0">
              <a:solidFill>
                <a:schemeClr val="tx2"/>
              </a:solidFill>
            </a:rPr>
            <a:t>This college’s graduates gain admission to top graduate/professional schools</a:t>
          </a:r>
          <a:endParaRPr lang="en-US" sz="1250" dirty="0">
            <a:solidFill>
              <a:schemeClr val="tx2"/>
            </a:solidFill>
          </a:endParaRPr>
        </a:p>
      </cdr:txBody>
    </cdr:sp>
  </cdr:relSizeAnchor>
  <cdr:relSizeAnchor xmlns:cdr="http://schemas.openxmlformats.org/drawingml/2006/chartDrawing">
    <cdr:from>
      <cdr:x>0.62738</cdr:x>
      <cdr:y>0.8254</cdr:y>
    </cdr:from>
    <cdr:to>
      <cdr:x>0.81037</cdr:x>
      <cdr:y>0.92709</cdr:y>
    </cdr:to>
    <cdr:sp macro="" textlink="">
      <cdr:nvSpPr>
        <cdr:cNvPr id="5" name="TextBox 1"/>
        <cdr:cNvSpPr txBox="1"/>
      </cdr:nvSpPr>
      <cdr:spPr>
        <a:xfrm xmlns:a="http://schemas.openxmlformats.org/drawingml/2006/main">
          <a:off x="5486400" y="3962400"/>
          <a:ext cx="1600233" cy="488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50" dirty="0" smtClean="0">
              <a:solidFill>
                <a:schemeClr val="tx2"/>
              </a:solidFill>
            </a:rPr>
            <a:t>This college’s graduates get good jobs</a:t>
          </a:r>
          <a:endParaRPr lang="en-US" sz="1250" dirty="0">
            <a:solidFill>
              <a:schemeClr val="tx2"/>
            </a:solidFill>
          </a:endParaRPr>
        </a:p>
      </cdr:txBody>
    </cdr:sp>
  </cdr:relSizeAnchor>
  <cdr:relSizeAnchor xmlns:cdr="http://schemas.openxmlformats.org/drawingml/2006/chartDrawing">
    <cdr:from>
      <cdr:x>0.81908</cdr:x>
      <cdr:y>0.81667</cdr:y>
    </cdr:from>
    <cdr:to>
      <cdr:x>0.99335</cdr:x>
      <cdr:y>0.95</cdr:y>
    </cdr:to>
    <cdr:sp macro="" textlink="">
      <cdr:nvSpPr>
        <cdr:cNvPr id="6" name="TextBox 1"/>
        <cdr:cNvSpPr txBox="1"/>
      </cdr:nvSpPr>
      <cdr:spPr>
        <a:xfrm xmlns:a="http://schemas.openxmlformats.org/drawingml/2006/main">
          <a:off x="7162800" y="3733800"/>
          <a:ext cx="1524000" cy="609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50" dirty="0" smtClean="0">
              <a:solidFill>
                <a:schemeClr val="tx2"/>
              </a:solidFill>
            </a:rPr>
            <a:t>The percentage of students that graduate from this college</a:t>
          </a:r>
          <a:endParaRPr lang="en-US" sz="1250" dirty="0">
            <a:solidFill>
              <a:schemeClr val="tx2"/>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solidFill>
                <a:schemeClr val="tx2"/>
              </a:solidFill>
            </a:rPr>
            <a:t>I was offered financial assistance</a:t>
          </a:r>
          <a:endParaRPr lang="en-US" sz="1400" dirty="0">
            <a:solidFill>
              <a:schemeClr val="tx2"/>
            </a:solidFill>
          </a:endParaRP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smtClean="0">
              <a:solidFill>
                <a:schemeClr val="tx2"/>
              </a:solidFill>
            </a:rPr>
            <a:t>The cost of attending this college</a:t>
          </a:r>
          <a:endParaRPr lang="en-US" sz="1400" dirty="0">
            <a:solidFill>
              <a:schemeClr val="tx2"/>
            </a:solidFill>
          </a:endParaRP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smtClean="0">
              <a:solidFill>
                <a:schemeClr val="tx2"/>
              </a:solidFill>
            </a:rPr>
            <a:t>Not offered aid by first choice</a:t>
          </a:r>
          <a:endParaRPr lang="en-US" sz="1400" dirty="0">
            <a:solidFill>
              <a:schemeClr val="tx2"/>
            </a:solidFill>
          </a:endParaRP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smtClean="0">
              <a:solidFill>
                <a:schemeClr val="tx2"/>
              </a:solidFill>
            </a:rPr>
            <a:t>Could not afford first choice</a:t>
          </a:r>
          <a:endParaRPr lang="en-US" sz="1400" dirty="0">
            <a:solidFill>
              <a:schemeClr val="tx2"/>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solidFill>
                <a:schemeClr val="tx2"/>
              </a:solidFill>
            </a:rPr>
            <a:t>My parents/relatives wanted me to come here</a:t>
          </a:r>
          <a:endParaRPr lang="en-US" sz="1400" dirty="0">
            <a:solidFill>
              <a:schemeClr val="tx2"/>
            </a:solidFill>
          </a:endParaRP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smtClean="0">
              <a:solidFill>
                <a:schemeClr val="tx2"/>
              </a:solidFill>
            </a:rPr>
            <a:t>I wanted to live near home</a:t>
          </a:r>
          <a:endParaRPr lang="en-US" sz="1400" dirty="0">
            <a:solidFill>
              <a:schemeClr val="tx2"/>
            </a:solidFill>
          </a:endParaRP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smtClean="0">
              <a:solidFill>
                <a:schemeClr val="tx2"/>
              </a:solidFill>
            </a:rPr>
            <a:t>Rankings in national magazines</a:t>
          </a:r>
          <a:endParaRPr lang="en-US" sz="1400" dirty="0">
            <a:solidFill>
              <a:schemeClr val="tx2"/>
            </a:solidFill>
          </a:endParaRP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smtClean="0">
              <a:solidFill>
                <a:schemeClr val="tx2"/>
              </a:solidFill>
            </a:rPr>
            <a:t>A visit to the campus</a:t>
          </a:r>
          <a:endParaRPr lang="en-US" sz="1400" dirty="0">
            <a:solidFill>
              <a:schemeClr val="tx2"/>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0.67489</cdr:x>
      <cdr:y>0.19236</cdr:y>
    </cdr:from>
    <cdr:to>
      <cdr:x>0.97484</cdr:x>
      <cdr:y>0.87128</cdr:y>
    </cdr:to>
    <cdr:sp macro="" textlink="">
      <cdr:nvSpPr>
        <cdr:cNvPr id="2" name="TextBox 1"/>
        <cdr:cNvSpPr txBox="1"/>
      </cdr:nvSpPr>
      <cdr:spPr>
        <a:xfrm xmlns:a="http://schemas.openxmlformats.org/drawingml/2006/main">
          <a:off x="6083300" y="863591"/>
          <a:ext cx="2703737" cy="30479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i="0" u="sng" dirty="0" smtClean="0">
              <a:solidFill>
                <a:schemeClr val="tx1">
                  <a:lumMod val="75000"/>
                </a:schemeClr>
              </a:solidFill>
            </a:rPr>
            <a:t>Construct Items</a:t>
          </a:r>
        </a:p>
        <a:p xmlns:a="http://schemas.openxmlformats.org/drawingml/2006/main">
          <a:pPr algn="ctr"/>
          <a:endParaRPr lang="en-US" sz="1200" i="0" u="sng" dirty="0" smtClean="0">
            <a:solidFill>
              <a:schemeClr val="tx1">
                <a:lumMod val="75000"/>
              </a:schemeClr>
            </a:solidFill>
          </a:endParaRPr>
        </a:p>
        <a:p xmlns:a="http://schemas.openxmlformats.org/drawingml/2006/main">
          <a:pPr algn="l">
            <a:buFont typeface="Arial" pitchFamily="34" charset="0"/>
            <a:buChar char="•"/>
          </a:pPr>
          <a:r>
            <a:rPr lang="en-US" sz="1200" dirty="0" smtClean="0">
              <a:solidFill>
                <a:schemeClr val="tx1">
                  <a:lumMod val="75000"/>
                </a:schemeClr>
              </a:solidFill>
            </a:rPr>
            <a:t> Publicly communicated your opinion</a:t>
          </a:r>
        </a:p>
        <a:p xmlns:a="http://schemas.openxmlformats.org/drawingml/2006/main">
          <a:pPr algn="l"/>
          <a:r>
            <a:rPr lang="en-US" sz="1200" dirty="0">
              <a:solidFill>
                <a:schemeClr val="tx1">
                  <a:lumMod val="75000"/>
                </a:schemeClr>
              </a:solidFill>
            </a:rPr>
            <a:t> </a:t>
          </a:r>
          <a:r>
            <a:rPr lang="en-US" sz="1200" dirty="0" smtClean="0">
              <a:solidFill>
                <a:schemeClr val="tx1">
                  <a:lumMod val="75000"/>
                </a:schemeClr>
              </a:solidFill>
            </a:rPr>
            <a:t>  about a cause</a:t>
          </a:r>
        </a:p>
        <a:p xmlns:a="http://schemas.openxmlformats.org/drawingml/2006/main">
          <a:pPr algn="l">
            <a:buFont typeface="Arial" pitchFamily="34" charset="0"/>
            <a:buChar char="•"/>
          </a:pPr>
          <a:r>
            <a:rPr lang="en-US" sz="1200" dirty="0" smtClean="0">
              <a:solidFill>
                <a:schemeClr val="tx1">
                  <a:lumMod val="75000"/>
                </a:schemeClr>
              </a:solidFill>
            </a:rPr>
            <a:t> Worked on a local, state, or national</a:t>
          </a:r>
        </a:p>
        <a:p xmlns:a="http://schemas.openxmlformats.org/drawingml/2006/main">
          <a:pPr algn="l"/>
          <a:r>
            <a:rPr lang="en-US" sz="1200" dirty="0">
              <a:solidFill>
                <a:schemeClr val="tx1">
                  <a:lumMod val="75000"/>
                </a:schemeClr>
              </a:solidFill>
            </a:rPr>
            <a:t> </a:t>
          </a:r>
          <a:r>
            <a:rPr lang="en-US" sz="1200" dirty="0" smtClean="0">
              <a:solidFill>
                <a:schemeClr val="tx1">
                  <a:lumMod val="75000"/>
                </a:schemeClr>
              </a:solidFill>
            </a:rPr>
            <a:t>  political campaign</a:t>
          </a:r>
        </a:p>
        <a:p xmlns:a="http://schemas.openxmlformats.org/drawingml/2006/main">
          <a:pPr algn="l">
            <a:buFont typeface="Arial" pitchFamily="34" charset="0"/>
            <a:buChar char="•"/>
          </a:pPr>
          <a:r>
            <a:rPr lang="en-US" sz="1200" dirty="0">
              <a:solidFill>
                <a:schemeClr val="tx1">
                  <a:lumMod val="75000"/>
                </a:schemeClr>
              </a:solidFill>
            </a:rPr>
            <a:t> </a:t>
          </a:r>
          <a:r>
            <a:rPr lang="en-US" sz="1200" dirty="0" smtClean="0">
              <a:solidFill>
                <a:schemeClr val="tx1">
                  <a:lumMod val="75000"/>
                </a:schemeClr>
              </a:solidFill>
            </a:rPr>
            <a:t>Demonstrated for a cause</a:t>
          </a:r>
        </a:p>
        <a:p xmlns:a="http://schemas.openxmlformats.org/drawingml/2006/main">
          <a:pPr algn="l">
            <a:buFont typeface="Arial" pitchFamily="34" charset="0"/>
            <a:buChar char="•"/>
          </a:pPr>
          <a:r>
            <a:rPr lang="en-US" sz="1200" i="0" dirty="0">
              <a:solidFill>
                <a:schemeClr val="tx1">
                  <a:lumMod val="75000"/>
                </a:schemeClr>
              </a:solidFill>
            </a:rPr>
            <a:t> </a:t>
          </a:r>
          <a:r>
            <a:rPr lang="en-US" sz="1200" i="0" dirty="0" smtClean="0">
              <a:solidFill>
                <a:schemeClr val="tx1">
                  <a:lumMod val="75000"/>
                </a:schemeClr>
              </a:solidFill>
            </a:rPr>
            <a:t>Keeping up to date with political affairs</a:t>
          </a:r>
          <a:endParaRPr lang="en-US" sz="1200" dirty="0">
            <a:solidFill>
              <a:schemeClr val="tx1">
                <a:lumMod val="75000"/>
              </a:schemeClr>
            </a:solidFill>
          </a:endParaRPr>
        </a:p>
        <a:p xmlns:a="http://schemas.openxmlformats.org/drawingml/2006/main">
          <a:pPr algn="l">
            <a:buFont typeface="Arial" pitchFamily="34" charset="0"/>
            <a:buChar char="•"/>
          </a:pPr>
          <a:r>
            <a:rPr lang="en-US" sz="1200" dirty="0" smtClean="0">
              <a:solidFill>
                <a:schemeClr val="tx1">
                  <a:lumMod val="75000"/>
                </a:schemeClr>
              </a:solidFill>
            </a:rPr>
            <a:t> Influencing social values</a:t>
          </a:r>
        </a:p>
        <a:p xmlns:a="http://schemas.openxmlformats.org/drawingml/2006/main">
          <a:pPr algn="l">
            <a:buFont typeface="Arial" pitchFamily="34" charset="0"/>
            <a:buChar char="•"/>
          </a:pPr>
          <a:r>
            <a:rPr lang="en-US" sz="1200" i="0" dirty="0" smtClean="0">
              <a:solidFill>
                <a:schemeClr val="tx1">
                  <a:lumMod val="75000"/>
                </a:schemeClr>
              </a:solidFill>
            </a:rPr>
            <a:t> Helped raise money for a cause or</a:t>
          </a:r>
        </a:p>
        <a:p xmlns:a="http://schemas.openxmlformats.org/drawingml/2006/main">
          <a:pPr algn="l"/>
          <a:r>
            <a:rPr lang="en-US" sz="1200" dirty="0">
              <a:solidFill>
                <a:schemeClr val="tx1">
                  <a:lumMod val="75000"/>
                </a:schemeClr>
              </a:solidFill>
            </a:rPr>
            <a:t> </a:t>
          </a:r>
          <a:r>
            <a:rPr lang="en-US" sz="1200" dirty="0" smtClean="0">
              <a:solidFill>
                <a:schemeClr val="tx1">
                  <a:lumMod val="75000"/>
                </a:schemeClr>
              </a:solidFill>
            </a:rPr>
            <a:t>  </a:t>
          </a:r>
          <a:r>
            <a:rPr lang="en-US" sz="1200" i="0" dirty="0" smtClean="0">
              <a:solidFill>
                <a:schemeClr val="tx1">
                  <a:lumMod val="75000"/>
                </a:schemeClr>
              </a:solidFill>
            </a:rPr>
            <a:t>campaign</a:t>
          </a:r>
        </a:p>
        <a:p xmlns:a="http://schemas.openxmlformats.org/drawingml/2006/main">
          <a:pPr algn="l">
            <a:buFont typeface="Arial" pitchFamily="34" charset="0"/>
            <a:buChar char="•"/>
          </a:pPr>
          <a:r>
            <a:rPr lang="en-US" sz="1200" i="0" dirty="0" smtClean="0">
              <a:solidFill>
                <a:schemeClr val="tx1">
                  <a:lumMod val="75000"/>
                </a:schemeClr>
              </a:solidFill>
            </a:rPr>
            <a:t> Performed volunteer work</a:t>
          </a:r>
        </a:p>
        <a:p xmlns:a="http://schemas.openxmlformats.org/drawingml/2006/main">
          <a:pPr algn="l">
            <a:buFont typeface="Arial" pitchFamily="34" charset="0"/>
            <a:buChar char="•"/>
          </a:pPr>
          <a:endParaRPr lang="en-US" sz="1200" i="0" dirty="0" smtClean="0">
            <a:solidFill>
              <a:schemeClr val="tx1">
                <a:lumMod val="75000"/>
              </a:schemeClr>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300" dirty="0" smtClean="0">
              <a:solidFill>
                <a:schemeClr val="tx2"/>
              </a:solidFill>
            </a:rPr>
            <a:t>Participate in volunteer or community service work</a:t>
          </a:r>
          <a:endParaRPr lang="en-US" sz="1300" dirty="0">
            <a:solidFill>
              <a:schemeClr val="tx2"/>
            </a:solidFill>
          </a:endParaRP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Participate in a study abroad program</a:t>
          </a:r>
          <a:endParaRPr lang="en-US" sz="1300" dirty="0">
            <a:solidFill>
              <a:schemeClr val="tx2"/>
            </a:solidFill>
          </a:endParaRP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300" dirty="0" smtClean="0">
              <a:solidFill>
                <a:schemeClr val="tx2"/>
              </a:solidFill>
            </a:rPr>
            <a:t>Discuss course content with students outside of class</a:t>
          </a:r>
          <a:endParaRPr lang="en-US" sz="1300" dirty="0">
            <a:solidFill>
              <a:schemeClr val="tx2"/>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3" name="Rectangle 3"/>
          <p:cNvSpPr>
            <a:spLocks noGrp="1" noChangeArrowheads="1"/>
          </p:cNvSpPr>
          <p:nvPr>
            <p:ph type="dt" sz="quarter"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38244" name="Rectangle 4"/>
          <p:cNvSpPr>
            <a:spLocks noGrp="1" noChangeArrowheads="1"/>
          </p:cNvSpPr>
          <p:nvPr>
            <p:ph type="ftr" sz="quarter" idx="2"/>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5" name="Rectangle 5"/>
          <p:cNvSpPr>
            <a:spLocks noGrp="1" noChangeArrowheads="1"/>
          </p:cNvSpPr>
          <p:nvPr>
            <p:ph type="sldNum" sz="quarter" idx="3"/>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5" name="Rectangle 3"/>
          <p:cNvSpPr>
            <a:spLocks noGrp="1" noChangeArrowheads="1"/>
          </p:cNvSpPr>
          <p:nvPr>
            <p:ph type="dt"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9" name="Rectangle 7"/>
          <p:cNvSpPr>
            <a:spLocks noGrp="1" noChangeArrowheads="1"/>
          </p:cNvSpPr>
          <p:nvPr>
            <p:ph type="sldNum" sz="quarter" idx="5"/>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dirty="0" smtClean="0"/>
          </a:p>
        </p:txBody>
      </p:sp>
    </p:spTree>
    <p:extLst>
      <p:ext uri="{BB962C8B-B14F-4D97-AF65-F5344CB8AC3E}">
        <p14:creationId xmlns:p14="http://schemas.microsoft.com/office/powerpoint/2010/main" val="1708178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10</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E6E768B-8DE0-46B7-BEB3-0E40D458C0BE}" type="slidenum">
              <a:rPr lang="en-US" sz="1200">
                <a:latin typeface="Arial" charset="0"/>
              </a:rPr>
              <a:pPr algn="r" defTabSz="903004" eaLnBrk="1" hangingPunct="1"/>
              <a:t>11</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extLst>
      <p:ext uri="{BB962C8B-B14F-4D97-AF65-F5344CB8AC3E}">
        <p14:creationId xmlns:p14="http://schemas.microsoft.com/office/powerpoint/2010/main" val="1527985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extLst>
      <p:ext uri="{BB962C8B-B14F-4D97-AF65-F5344CB8AC3E}">
        <p14:creationId xmlns:p14="http://schemas.microsoft.com/office/powerpoint/2010/main" val="1905363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extLst>
      <p:ext uri="{BB962C8B-B14F-4D97-AF65-F5344CB8AC3E}">
        <p14:creationId xmlns:p14="http://schemas.microsoft.com/office/powerpoint/2010/main" val="3977830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14</a:t>
            </a:fld>
            <a:endParaRPr lang="en-US" dirty="0"/>
          </a:p>
        </p:txBody>
      </p:sp>
    </p:spTree>
    <p:extLst>
      <p:ext uri="{BB962C8B-B14F-4D97-AF65-F5344CB8AC3E}">
        <p14:creationId xmlns:p14="http://schemas.microsoft.com/office/powerpoint/2010/main" val="1449471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4106517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16</a:t>
            </a:fld>
            <a:endParaRPr lang="en-US" dirty="0"/>
          </a:p>
        </p:txBody>
      </p:sp>
    </p:spTree>
    <p:extLst>
      <p:ext uri="{BB962C8B-B14F-4D97-AF65-F5344CB8AC3E}">
        <p14:creationId xmlns:p14="http://schemas.microsoft.com/office/powerpoint/2010/main" val="1133790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smtClean="0"/>
              <a:t>This section highlights the impact of the current economi</a:t>
            </a:r>
            <a:r>
              <a:rPr lang="en-US" baseline="0" dirty="0" smtClean="0"/>
              <a:t>c situation on college choice, the sources used to cover first year educational expenses and students’ concerns about financing college.</a:t>
            </a:r>
            <a:endParaRPr lang="en-US" dirty="0" smtClean="0"/>
          </a:p>
          <a:p>
            <a:endParaRPr lang="en-US" b="1" dirty="0" smtClean="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17</a:t>
            </a:fld>
            <a:endParaRPr lang="en-US" dirty="0" smtClean="0"/>
          </a:p>
        </p:txBody>
      </p:sp>
    </p:spTree>
    <p:extLst>
      <p:ext uri="{BB962C8B-B14F-4D97-AF65-F5344CB8AC3E}">
        <p14:creationId xmlns:p14="http://schemas.microsoft.com/office/powerpoint/2010/main" val="1725664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dirty="0" smtClean="0">
                <a:solidFill>
                  <a:srgbClr val="000000"/>
                </a:solidFill>
              </a:rPr>
              <a:t>The full stem for this item is: “How much of your first year’s educational expenses (room, board, tuition, and fees) do you expect to cover from </a:t>
            </a:r>
            <a:r>
              <a:rPr lang="en-US" u="sng" dirty="0" smtClean="0">
                <a:solidFill>
                  <a:srgbClr val="000000"/>
                </a:solidFill>
              </a:rPr>
              <a:t>each</a:t>
            </a:r>
            <a:r>
              <a:rPr lang="en-US" u="none" dirty="0" smtClean="0">
                <a:solidFill>
                  <a:srgbClr val="000000"/>
                </a:solidFill>
              </a:rPr>
              <a:t> of the sources</a:t>
            </a:r>
            <a:r>
              <a:rPr lang="en-US" u="none" baseline="0" dirty="0" smtClean="0">
                <a:solidFill>
                  <a:srgbClr val="000000"/>
                </a:solidFill>
              </a:rPr>
              <a:t> listed</a:t>
            </a:r>
            <a:r>
              <a:rPr lang="en-US" dirty="0" smtClean="0">
                <a:solidFill>
                  <a:srgbClr val="000000"/>
                </a:solidFill>
              </a:rPr>
              <a:t>?”</a:t>
            </a:r>
          </a:p>
          <a:p>
            <a:endParaRPr lang="en-US" dirty="0" smtClean="0">
              <a:solidFill>
                <a:srgbClr val="000000"/>
              </a:solidFill>
            </a:endParaRPr>
          </a:p>
          <a:p>
            <a:r>
              <a:rPr lang="en-US" dirty="0" smtClean="0">
                <a:solidFill>
                  <a:srgbClr val="000000"/>
                </a:solidFill>
              </a:rPr>
              <a:t>Item response options include “None,” “$1 to $2,999,” “$3,000 to $5,999,” “$6,000 to $9,999,” “$10,000 to $14,999” and “$15,000 or more.” Results shown here reflect all responses indicating any amount (i.e., all but “None”).</a:t>
            </a: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18</a:t>
            </a:fld>
            <a:endParaRPr lang="en-US" dirty="0" smtClean="0"/>
          </a:p>
        </p:txBody>
      </p:sp>
    </p:spTree>
    <p:extLst>
      <p:ext uri="{BB962C8B-B14F-4D97-AF65-F5344CB8AC3E}">
        <p14:creationId xmlns:p14="http://schemas.microsoft.com/office/powerpoint/2010/main" val="1844139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dirty="0" smtClean="0"/>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dirty="0" smtClean="0"/>
          </a:p>
        </p:txBody>
      </p:sp>
    </p:spTree>
    <p:extLst>
      <p:ext uri="{BB962C8B-B14F-4D97-AF65-F5344CB8AC3E}">
        <p14:creationId xmlns:p14="http://schemas.microsoft.com/office/powerpoint/2010/main" val="1704432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20</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smtClean="0"/>
              <a:t>High School Experiences is measured by the Habits of Mind,</a:t>
            </a:r>
            <a:r>
              <a:rPr lang="en-US" baseline="0" dirty="0" smtClean="0"/>
              <a:t> Pluralistic Orientation, Academic Self-Concept and Civic Engagement Constructs.  Additional items examine academic preparation and health and wellness.  </a:t>
            </a:r>
            <a:endParaRPr lang="en-US" dirty="0" smtClean="0"/>
          </a:p>
          <a:p>
            <a:endParaRPr lang="en-US" b="1" dirty="0" smtClean="0"/>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21</a:t>
            </a:fld>
            <a:endParaRPr lang="en-US" dirty="0" smtClean="0"/>
          </a:p>
        </p:txBody>
      </p:sp>
    </p:spTree>
    <p:extLst>
      <p:ext uri="{BB962C8B-B14F-4D97-AF65-F5344CB8AC3E}">
        <p14:creationId xmlns:p14="http://schemas.microsoft.com/office/powerpoint/2010/main" val="1705893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Results shown</a:t>
            </a:r>
            <a:r>
              <a:rPr lang="en-US" baseline="0" dirty="0" smtClean="0"/>
              <a:t> here reflect the percentage of respondents indicating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extLst>
      <p:ext uri="{BB962C8B-B14F-4D97-AF65-F5344CB8AC3E}">
        <p14:creationId xmlns:p14="http://schemas.microsoft.com/office/powerpoint/2010/main" val="693188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Results shown here reflect</a:t>
            </a:r>
            <a:r>
              <a:rPr lang="en-US" baseline="0" dirty="0" smtClean="0"/>
              <a:t> the percentage of respondents indicating they have had any remedial work.  </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extLst>
      <p:ext uri="{BB962C8B-B14F-4D97-AF65-F5344CB8AC3E}">
        <p14:creationId xmlns:p14="http://schemas.microsoft.com/office/powerpoint/2010/main" val="869642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Results shown here reflect</a:t>
            </a:r>
            <a:r>
              <a:rPr lang="en-US" baseline="0" dirty="0" smtClean="0"/>
              <a:t> the percentage of respondents indicating they will </a:t>
            </a:r>
            <a:r>
              <a:rPr lang="en-US" baseline="0" smtClean="0"/>
              <a:t>need any remedial </a:t>
            </a:r>
            <a:r>
              <a:rPr lang="en-US" baseline="0" dirty="0" smtClean="0"/>
              <a:t>work.  </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9009856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3DD99313-A168-4364-9291-51DAB6B1F833}" type="slidenum">
              <a:rPr lang="en-US" sz="1200">
                <a:latin typeface="Arial" charset="0"/>
              </a:rPr>
              <a:pPr algn="r" defTabSz="903004" eaLnBrk="1" hangingPunct="1"/>
              <a:t>25</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first-time, full-time students, broken out by gender.</a:t>
            </a:r>
          </a:p>
          <a:p>
            <a:pPr eaLnBrk="1" hangingPunct="1"/>
            <a:endParaRPr lang="en-US" dirty="0" smtClean="0"/>
          </a:p>
          <a:p>
            <a:pPr eaLnBrk="1" hangingPunct="1"/>
            <a:r>
              <a:rPr lang="en-US" dirty="0" smtClean="0"/>
              <a:t>Construct items listed at right appear in the order in which they contribute to the construct.</a:t>
            </a:r>
          </a:p>
          <a:p>
            <a:pPr eaLnBrk="1" hangingPunct="1"/>
            <a:endParaRPr lang="en-US" dirty="0" smtClean="0"/>
          </a:p>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extLst>
      <p:ext uri="{BB962C8B-B14F-4D97-AF65-F5344CB8AC3E}">
        <p14:creationId xmlns:p14="http://schemas.microsoft.com/office/powerpoint/2010/main" val="22795945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141CCF23-8DFB-408C-A8A6-9B57DFEDDB40}" type="slidenum">
              <a:rPr lang="en-US" sz="1200">
                <a:latin typeface="Arial" charset="0"/>
              </a:rPr>
              <a:pPr algn="r" defTabSz="903004" eaLnBrk="1" hangingPunct="1"/>
              <a:t>26</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first-time, full-time students, broken out by gender.</a:t>
            </a:r>
          </a:p>
          <a:p>
            <a:pPr eaLnBrk="1" hangingPunct="1"/>
            <a:endParaRPr lang="en-US" dirty="0" smtClean="0"/>
          </a:p>
          <a:p>
            <a:pPr eaLnBrk="1" hangingPunct="1"/>
            <a:r>
              <a:rPr lang="en-US" dirty="0" smtClean="0"/>
              <a:t>Construct items listed at right appear in the order in which they contribute to the construct.</a:t>
            </a:r>
          </a:p>
          <a:p>
            <a:pPr eaLnBrk="1" hangingPunct="1"/>
            <a:endParaRPr lang="en-US" dirty="0" smtClean="0"/>
          </a:p>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extLst>
      <p:ext uri="{BB962C8B-B14F-4D97-AF65-F5344CB8AC3E}">
        <p14:creationId xmlns:p14="http://schemas.microsoft.com/office/powerpoint/2010/main" val="15113146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C4532F2-39B8-4BE3-B6EF-4A0B1BF12A53}" type="slidenum">
              <a:rPr lang="en-US" sz="1200">
                <a:latin typeface="Arial" charset="0"/>
              </a:rPr>
              <a:pPr algn="r" defTabSz="903004" eaLnBrk="1" hangingPunct="1"/>
              <a:t>27</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first-time, full-time students, broken out by gender.</a:t>
            </a:r>
          </a:p>
          <a:p>
            <a:pPr eaLnBrk="1" hangingPunct="1"/>
            <a:endParaRPr lang="en-US" dirty="0" smtClean="0"/>
          </a:p>
          <a:p>
            <a:pPr eaLnBrk="1" hangingPunct="1"/>
            <a:r>
              <a:rPr lang="en-US" dirty="0" smtClean="0"/>
              <a:t>Construct items listed at right appear in the order in which they contribute to the construct.</a:t>
            </a:r>
          </a:p>
          <a:p>
            <a:pPr eaLnBrk="1" hangingPunct="1"/>
            <a:endParaRPr lang="en-US" dirty="0" smtClean="0"/>
          </a:p>
          <a:p>
            <a:pPr eaLnBrk="1" hangingPunct="1"/>
            <a:endParaRPr lang="en-US" dirty="0" smtClean="0"/>
          </a:p>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27</a:t>
            </a:fld>
            <a:endParaRPr lang="en-US" dirty="0"/>
          </a:p>
        </p:txBody>
      </p:sp>
    </p:spTree>
    <p:extLst>
      <p:ext uri="{BB962C8B-B14F-4D97-AF65-F5344CB8AC3E}">
        <p14:creationId xmlns:p14="http://schemas.microsoft.com/office/powerpoint/2010/main" val="3275926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B88A5161-1C39-4739-ADDF-830898676999}" type="slidenum">
              <a:rPr lang="en-US" sz="1200">
                <a:latin typeface="Arial" charset="0"/>
              </a:rPr>
              <a:pPr algn="r" defTabSz="903004" eaLnBrk="1" hangingPunct="1"/>
              <a:t>28</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first-time, full-time students, broken out by gender.</a:t>
            </a:r>
          </a:p>
          <a:p>
            <a:pPr eaLnBrk="1" hangingPunct="1"/>
            <a:endParaRPr lang="en-US" dirty="0" smtClean="0"/>
          </a:p>
          <a:p>
            <a:pPr eaLnBrk="1" hangingPunct="1"/>
            <a:r>
              <a:rPr lang="en-US" dirty="0" smtClean="0"/>
              <a:t>Construct items listed at right appear in the order in which they contribute to the construct.</a:t>
            </a:r>
          </a:p>
          <a:p>
            <a:pPr eaLnBrk="1" hangingPunct="1"/>
            <a:endParaRPr lang="en-US" dirty="0" smtClean="0"/>
          </a:p>
          <a:p>
            <a:pPr eaLnBrk="1" hangingPunct="1"/>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423730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smtClean="0"/>
              <a:t>The response options for these items include: “Frequently,” “Occasionally,” and “Not at All” (not shown here).</a:t>
            </a:r>
          </a:p>
          <a:p>
            <a:endParaRPr lang="en-US" dirty="0" smtClean="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extLst>
      <p:ext uri="{BB962C8B-B14F-4D97-AF65-F5344CB8AC3E}">
        <p14:creationId xmlns:p14="http://schemas.microsoft.com/office/powerpoint/2010/main" val="4217132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smtClean="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dirty="0" smtClean="0"/>
          </a:p>
        </p:txBody>
      </p:sp>
    </p:spTree>
    <p:extLst>
      <p:ext uri="{BB962C8B-B14F-4D97-AF65-F5344CB8AC3E}">
        <p14:creationId xmlns:p14="http://schemas.microsoft.com/office/powerpoint/2010/main" val="26119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smtClean="0"/>
              <a:t>Many of these items are on the CIRP Freshman Survey as pre-test questions that are post-tested on the Your First College Year Survey (YFCY), Diverse Learning Environments</a:t>
            </a:r>
            <a:r>
              <a:rPr lang="en-US" baseline="0" dirty="0" smtClean="0"/>
              <a:t> Survey (DLE), and College Senior Survey (CSS). This allows for longitudinal examination of cognitive and affective growth during college. </a:t>
            </a:r>
            <a:endParaRPr lang="en-US" dirty="0" smtClean="0"/>
          </a:p>
          <a:p>
            <a:endParaRPr lang="en-US" dirty="0" smtClean="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30</a:t>
            </a:fld>
            <a:endParaRPr lang="en-US" dirty="0" smtClean="0"/>
          </a:p>
        </p:txBody>
      </p:sp>
    </p:spTree>
    <p:extLst>
      <p:ext uri="{BB962C8B-B14F-4D97-AF65-F5344CB8AC3E}">
        <p14:creationId xmlns:p14="http://schemas.microsoft.com/office/powerpoint/2010/main" val="41141998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31</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32</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smtClean="0"/>
              <a:t>This section summarizes students’ expected major, planned career, whether following a Pre-Med or Pre-Law track or not, and degree</a:t>
            </a:r>
            <a:r>
              <a:rPr lang="en-US" baseline="0" dirty="0" smtClean="0"/>
              <a:t> aspirations. </a:t>
            </a:r>
            <a:endParaRPr lang="en-US" dirty="0" smtClean="0"/>
          </a:p>
          <a:p>
            <a:endParaRPr lang="en-US" dirty="0" smtClean="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33</a:t>
            </a:fld>
            <a:endParaRPr lang="en-US" dirty="0" smtClean="0"/>
          </a:p>
        </p:txBody>
      </p:sp>
    </p:spTree>
    <p:extLst>
      <p:ext uri="{BB962C8B-B14F-4D97-AF65-F5344CB8AC3E}">
        <p14:creationId xmlns:p14="http://schemas.microsoft.com/office/powerpoint/2010/main" val="36547441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34</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r>
              <a:rPr lang="en-US" dirty="0" smtClean="0"/>
              <a:t>The major variable</a:t>
            </a:r>
            <a:r>
              <a:rPr lang="en-US" baseline="0" dirty="0" smtClean="0"/>
              <a:t> displayed here is “MAJORA.”  </a:t>
            </a:r>
          </a:p>
          <a:p>
            <a:r>
              <a:rPr lang="en-US" baseline="0" dirty="0" smtClean="0"/>
              <a:t>This variable aggregates the 90 majors listed on the questionnaire into 17 categories.  </a:t>
            </a:r>
            <a:endParaRPr lang="en-US" dirty="0"/>
          </a:p>
        </p:txBody>
      </p:sp>
    </p:spTree>
    <p:extLst>
      <p:ext uri="{BB962C8B-B14F-4D97-AF65-F5344CB8AC3E}">
        <p14:creationId xmlns:p14="http://schemas.microsoft.com/office/powerpoint/2010/main" val="41715937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Item 22.  Do you consider yourself: Pre-Med or Pre-Law</a:t>
            </a:r>
          </a:p>
          <a:p>
            <a:r>
              <a:rPr lang="en-US" dirty="0" smtClean="0"/>
              <a:t>Options are Yes/NO</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extLst>
      <p:ext uri="{BB962C8B-B14F-4D97-AF65-F5344CB8AC3E}">
        <p14:creationId xmlns:p14="http://schemas.microsoft.com/office/powerpoint/2010/main" val="16395947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36</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smtClean="0"/>
              <a:t>The career variable displayed</a:t>
            </a:r>
            <a:r>
              <a:rPr lang="en-US" baseline="0" dirty="0" smtClean="0"/>
              <a:t> here is “SCAREERA.”</a:t>
            </a:r>
          </a:p>
          <a:p>
            <a:pPr eaLnBrk="1" hangingPunct="1"/>
            <a:r>
              <a:rPr lang="en-US" baseline="0" dirty="0" smtClean="0"/>
              <a:t>This variable aggregates the 47 career options on the questionnaire into 23 categories. </a:t>
            </a:r>
            <a:endParaRPr lang="en-US" dirty="0" smtClean="0"/>
          </a:p>
        </p:txBody>
      </p:sp>
    </p:spTree>
    <p:extLst>
      <p:ext uri="{BB962C8B-B14F-4D97-AF65-F5344CB8AC3E}">
        <p14:creationId xmlns:p14="http://schemas.microsoft.com/office/powerpoint/2010/main" val="41188556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37</a:t>
            </a:fld>
            <a:endParaRPr lang="en-US" dirty="0"/>
          </a:p>
        </p:txBody>
      </p:sp>
    </p:spTree>
    <p:extLst>
      <p:ext uri="{BB962C8B-B14F-4D97-AF65-F5344CB8AC3E}">
        <p14:creationId xmlns:p14="http://schemas.microsoft.com/office/powerpoint/2010/main" val="2685200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extLst>
      <p:ext uri="{BB962C8B-B14F-4D97-AF65-F5344CB8AC3E}">
        <p14:creationId xmlns:p14="http://schemas.microsoft.com/office/powerpoint/2010/main" val="33665543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smtClean="0"/>
              <a:t>Items</a:t>
            </a:r>
            <a:r>
              <a:rPr lang="en-US" baseline="0" dirty="0" smtClean="0"/>
              <a:t> in this section ask students how likely they are to participate in specific activities and practices while in college. </a:t>
            </a:r>
            <a:endParaRPr lang="en-US" dirty="0" smtClean="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39</a:t>
            </a:fld>
            <a:endParaRPr lang="en-US" dirty="0" smtClean="0"/>
          </a:p>
        </p:txBody>
      </p:sp>
    </p:spTree>
    <p:extLst>
      <p:ext uri="{BB962C8B-B14F-4D97-AF65-F5344CB8AC3E}">
        <p14:creationId xmlns:p14="http://schemas.microsoft.com/office/powerpoint/2010/main" val="2433293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smtClean="0"/>
              <a:t>The TFS Power Point shows individual items relevant</a:t>
            </a:r>
            <a:r>
              <a:rPr lang="en-US" sz="1000" baseline="0" dirty="0" smtClean="0"/>
              <a:t> to each category.  Responses shown for your institution and your comparison group.  Where appropriate, items are aggregated into Constructs. </a:t>
            </a:r>
            <a:endParaRPr lang="en-US" sz="1000" dirty="0" smtClean="0"/>
          </a:p>
          <a:p>
            <a:pPr algn="l"/>
            <a:endParaRPr lang="en-US" sz="1000" dirty="0" smtClean="0"/>
          </a:p>
          <a:p>
            <a:pPr algn="l"/>
            <a:r>
              <a:rPr lang="en-US" sz="1000" dirty="0" smtClean="0"/>
              <a:t>Constructs </a:t>
            </a:r>
            <a:r>
              <a:rPr lang="en-US" sz="1000" dirty="0"/>
              <a:t>are reported for all first-time, full-time students, denoted as “All FTFT,” and are also broken out by “Men” and “Women.” Bar graphs depicting mean scores are shown for your institution and comparison group. CIRP Constructs have been scaled to a population mean of 50 with a standard deviation of 10.  More detailed information on constructs can be found at http://www.heri.ucla.edu/PDFs/constructs/technicalreport.pdf.</a:t>
            </a:r>
          </a:p>
          <a:p>
            <a:endParaRPr lang="en-US" sz="1000" dirty="0" smtClean="0"/>
          </a:p>
          <a:p>
            <a:r>
              <a:rPr lang="en-US" sz="1000" dirty="0" smtClean="0"/>
              <a:t> </a:t>
            </a:r>
            <a:endParaRPr lang="en-US" sz="1000" dirty="0"/>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dirty="0" smtClean="0"/>
          </a:p>
        </p:txBody>
      </p:sp>
    </p:spTree>
    <p:extLst>
      <p:ext uri="{BB962C8B-B14F-4D97-AF65-F5344CB8AC3E}">
        <p14:creationId xmlns:p14="http://schemas.microsoft.com/office/powerpoint/2010/main" val="1200655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The response options include: “Very Good Chance,” “Some</a:t>
            </a:r>
            <a:r>
              <a:rPr lang="en-US" baseline="0" dirty="0" smtClean="0"/>
              <a:t> Chance</a:t>
            </a:r>
            <a:r>
              <a:rPr lang="en-US" dirty="0" smtClean="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40</a:t>
            </a:fld>
            <a:endParaRPr lang="en-US" dirty="0"/>
          </a:p>
        </p:txBody>
      </p:sp>
    </p:spTree>
    <p:extLst>
      <p:ext uri="{BB962C8B-B14F-4D97-AF65-F5344CB8AC3E}">
        <p14:creationId xmlns:p14="http://schemas.microsoft.com/office/powerpoint/2010/main" val="28188278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The response options include: “Very Good Chance,” “Some</a:t>
            </a:r>
            <a:r>
              <a:rPr lang="en-US" baseline="0" dirty="0" smtClean="0"/>
              <a:t> Chance</a:t>
            </a:r>
            <a:r>
              <a:rPr lang="en-US" dirty="0" smtClean="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41</a:t>
            </a:fld>
            <a:endParaRPr lang="en-US" dirty="0"/>
          </a:p>
        </p:txBody>
      </p:sp>
    </p:spTree>
    <p:extLst>
      <p:ext uri="{BB962C8B-B14F-4D97-AF65-F5344CB8AC3E}">
        <p14:creationId xmlns:p14="http://schemas.microsoft.com/office/powerpoint/2010/main" val="17301191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The response options include: “Very Good Chance,” “Some</a:t>
            </a:r>
            <a:r>
              <a:rPr lang="en-US" baseline="0" dirty="0" smtClean="0"/>
              <a:t> Chance</a:t>
            </a:r>
            <a:r>
              <a:rPr lang="en-US" dirty="0" smtClean="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42</a:t>
            </a:fld>
            <a:endParaRPr lang="en-US" dirty="0"/>
          </a:p>
        </p:txBody>
      </p:sp>
    </p:spTree>
    <p:extLst>
      <p:ext uri="{BB962C8B-B14F-4D97-AF65-F5344CB8AC3E}">
        <p14:creationId xmlns:p14="http://schemas.microsoft.com/office/powerpoint/2010/main" val="28259306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43</a:t>
            </a:fld>
            <a:endParaRPr lang="en-US" dirty="0"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31865" y="4408492"/>
            <a:ext cx="5133975" cy="4179887"/>
          </a:xfrm>
          <a:noFill/>
          <a:ln/>
        </p:spPr>
        <p:txBody>
          <a:bodyPr/>
          <a:lstStyle/>
          <a:p>
            <a:pPr eaLnBrk="1" hangingPunct="1"/>
            <a:endParaRPr lang="en-US" dirty="0" smtClean="0"/>
          </a:p>
        </p:txBody>
      </p:sp>
    </p:spTree>
    <p:extLst>
      <p:ext uri="{BB962C8B-B14F-4D97-AF65-F5344CB8AC3E}">
        <p14:creationId xmlns:p14="http://schemas.microsoft.com/office/powerpoint/2010/main" val="73426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5</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6</a:t>
            </a:fld>
            <a:endParaRPr lang="en-US" sz="1200" u="none" dirty="0">
              <a:latin typeface="Arial" panose="020B0604020202020204" pitchFamily="34" charset="0"/>
            </a:endParaRPr>
          </a:p>
        </p:txBody>
      </p:sp>
    </p:spTree>
    <p:extLst>
      <p:ext uri="{BB962C8B-B14F-4D97-AF65-F5344CB8AC3E}">
        <p14:creationId xmlns:p14="http://schemas.microsoft.com/office/powerpoint/2010/main" val="2805599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7</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8</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smtClean="0"/>
              <a:t>The College Admissions Decisions section provides information on the numbers of applications and acceptances received, whether or not students were accepted and are attending their first choice college as well as their reasons for going to college </a:t>
            </a:r>
            <a:r>
              <a:rPr lang="en-US" i="1" u="sng" dirty="0" smtClean="0"/>
              <a:t>in general</a:t>
            </a:r>
            <a:r>
              <a:rPr lang="en-US" dirty="0" smtClean="0"/>
              <a:t>, and </a:t>
            </a:r>
            <a:r>
              <a:rPr lang="en-US" b="0" i="1" u="sng" dirty="0" smtClean="0"/>
              <a:t>your</a:t>
            </a:r>
            <a:r>
              <a:rPr lang="en-US" b="0" i="1" u="none" dirty="0" smtClean="0"/>
              <a:t> </a:t>
            </a:r>
            <a:r>
              <a:rPr lang="en-US" u="none" dirty="0" smtClean="0"/>
              <a:t>institution in specific.</a:t>
            </a:r>
            <a:endParaRPr lang="en-US" dirty="0" smtClean="0"/>
          </a:p>
          <a:p>
            <a:endParaRPr lang="en-US" b="1" dirty="0" smtClean="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9</a:t>
            </a:fld>
            <a:endParaRPr lang="en-US" dirty="0" smtClean="0"/>
          </a:p>
        </p:txBody>
      </p:sp>
    </p:spTree>
    <p:extLst>
      <p:ext uri="{BB962C8B-B14F-4D97-AF65-F5344CB8AC3E}">
        <p14:creationId xmlns:p14="http://schemas.microsoft.com/office/powerpoint/2010/main" val="370372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5"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dirty="0" smtClean="0"/>
              <a:t>2013 CIRP Freshman Survey</a:t>
            </a:r>
            <a:endParaRPr lang="en-US" dirty="0"/>
          </a:p>
        </p:txBody>
      </p:sp>
      <p:sp>
        <p:nvSpPr>
          <p:cNvPr id="6" name="Rectangle 22"/>
          <p:cNvSpPr>
            <a:spLocks noGrp="1" noChangeArrowheads="1"/>
          </p:cNvSpPr>
          <p:nvPr>
            <p:ph type="sldNum" sz="quarter" idx="12"/>
          </p:nvPr>
        </p:nvSpPr>
        <p:spPr>
          <a:xfrm>
            <a:off x="6553200" y="6248400"/>
            <a:ext cx="2133600" cy="457200"/>
          </a:xfrm>
        </p:spPr>
        <p:txBody>
          <a:bodyPr/>
          <a:lstStyle>
            <a:lvl1pPr>
              <a:defRPr/>
            </a:lvl1pPr>
          </a:lstStyle>
          <a:p>
            <a:pPr>
              <a:defRPr/>
            </a:pPr>
            <a:fld id="{EF17A807-E1D3-4187-B2A6-9807B3B5DC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sldNum" sz="quarter" idx="10"/>
          </p:nvPr>
        </p:nvSpPr>
        <p:spPr>
          <a:ln/>
        </p:spPr>
        <p:txBody>
          <a:bodyPr/>
          <a:lstStyle>
            <a:lvl1pPr>
              <a:defRPr/>
            </a:lvl1pPr>
          </a:lstStyle>
          <a:p>
            <a:pPr>
              <a:defRPr/>
            </a:pPr>
            <a:fld id="{008280CC-C707-4261-B7EB-22EC2F85ACB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sldNum" sz="quarter" idx="10"/>
          </p:nvPr>
        </p:nvSpPr>
        <p:spPr>
          <a:ln/>
        </p:spPr>
        <p:txBody>
          <a:bodyPr/>
          <a:lstStyle>
            <a:lvl1pPr>
              <a:defRPr/>
            </a:lvl1pPr>
          </a:lstStyle>
          <a:p>
            <a:pPr>
              <a:defRPr/>
            </a:pPr>
            <a:fld id="{FFC155BC-05A1-4687-BAE2-8810AE51390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6"/>
          <p:cNvSpPr>
            <a:spLocks noGrp="1" noChangeArrowheads="1"/>
          </p:cNvSpPr>
          <p:nvPr>
            <p:ph type="sldNum" sz="quarter" idx="10"/>
          </p:nvPr>
        </p:nvSpPr>
        <p:spPr>
          <a:ln/>
        </p:spPr>
        <p:txBody>
          <a:bodyPr/>
          <a:lstStyle>
            <a:lvl1pPr>
              <a:defRPr/>
            </a:lvl1pPr>
          </a:lstStyle>
          <a:p>
            <a:pPr>
              <a:defRPr/>
            </a:pPr>
            <a:fld id="{72268F59-6084-4BE4-BB73-07AECDF695B3}"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sldNum" sz="quarter" idx="10"/>
          </p:nvPr>
        </p:nvSpPr>
        <p:spPr>
          <a:ln/>
        </p:spPr>
        <p:txBody>
          <a:bodyPr/>
          <a:lstStyle>
            <a:lvl1pPr>
              <a:defRPr/>
            </a:lvl1pPr>
          </a:lstStyle>
          <a:p>
            <a:pPr>
              <a:defRPr/>
            </a:pPr>
            <a:fld id="{1023D46C-05A6-442A-BC82-41165210A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sldNum" sz="quarter" idx="10"/>
          </p:nvPr>
        </p:nvSpPr>
        <p:spPr>
          <a:ln/>
        </p:spPr>
        <p:txBody>
          <a:bodyPr/>
          <a:lstStyle>
            <a:lvl1pPr>
              <a:defRPr/>
            </a:lvl1pPr>
          </a:lstStyle>
          <a:p>
            <a:pPr>
              <a:defRPr/>
            </a:pPr>
            <a:fld id="{6D0828C8-A5ED-44E3-A3F9-277C9651E203}"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sldNum" sz="quarter" idx="10"/>
          </p:nvPr>
        </p:nvSpPr>
        <p:spPr>
          <a:ln/>
        </p:spPr>
        <p:txBody>
          <a:bodyPr/>
          <a:lstStyle>
            <a:lvl1pPr>
              <a:defRPr/>
            </a:lvl1pPr>
          </a:lstStyle>
          <a:p>
            <a:pPr>
              <a:defRPr/>
            </a:pPr>
            <a:fld id="{06AEA5C9-031F-481F-A369-D23385131985}"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sldNum" sz="quarter" idx="10"/>
          </p:nvPr>
        </p:nvSpPr>
        <p:spPr>
          <a:ln/>
        </p:spPr>
        <p:txBody>
          <a:bodyPr/>
          <a:lstStyle>
            <a:lvl1pPr>
              <a:defRPr/>
            </a:lvl1pPr>
          </a:lstStyle>
          <a:p>
            <a:pPr>
              <a:defRPr/>
            </a:pPr>
            <a:fld id="{BA429EC7-0979-4C25-A5E7-628E5A77D3D7}"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sldNum" sz="quarter" idx="10"/>
          </p:nvPr>
        </p:nvSpPr>
        <p:spPr>
          <a:ln/>
        </p:spPr>
        <p:txBody>
          <a:bodyPr/>
          <a:lstStyle>
            <a:lvl1pPr>
              <a:defRPr/>
            </a:lvl1pPr>
          </a:lstStyle>
          <a:p>
            <a:pPr>
              <a:defRPr/>
            </a:pPr>
            <a:fld id="{54E595F6-D714-4609-A6A9-8CB23CA6D265}"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sldNum" sz="quarter" idx="10"/>
          </p:nvPr>
        </p:nvSpPr>
        <p:spPr>
          <a:ln/>
        </p:spPr>
        <p:txBody>
          <a:bodyPr/>
          <a:lstStyle>
            <a:lvl1pPr>
              <a:defRPr/>
            </a:lvl1pPr>
          </a:lstStyle>
          <a:p>
            <a:pPr>
              <a:defRPr/>
            </a:pPr>
            <a:fld id="{3D3E1E71-A8DD-48B1-ADD3-436C48AC8274}"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ln/>
        </p:spPr>
        <p:txBody>
          <a:bodyPr/>
          <a:lstStyle>
            <a:lvl1pPr>
              <a:defRPr/>
            </a:lvl1pPr>
          </a:lstStyle>
          <a:p>
            <a:pPr>
              <a:defRPr/>
            </a:pPr>
            <a:fld id="{7F203371-9CB2-4A90-9261-771DC74F61A0}"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1E25F94F-5542-4A6C-AED0-672229EB7DD1}"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3CFA94BA-E975-4EDE-9F23-75F47818F364}"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r>
              <a:rPr lang="en-US" dirty="0" smtClean="0"/>
              <a:t>2013 CIRP Freshman Survey</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79898" name="Rectangle 26"/>
          <p:cNvSpPr>
            <a:spLocks noGrp="1" noChangeArrowheads="1"/>
          </p:cNvSpPr>
          <p:nvPr>
            <p:ph type="sldNum" sz="quarter" idx="4"/>
          </p:nvPr>
        </p:nvSpPr>
        <p:spPr bwMode="auto">
          <a:xfrm>
            <a:off x="8382000" y="6397625"/>
            <a:ext cx="762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399D17B-D3DC-46C4-A2D6-40450C043BFE}" type="slidenum">
              <a:rPr lang="en-US"/>
              <a:pPr>
                <a:defRPr/>
              </a:pPr>
              <a:t>‹#›</a:t>
            </a:fld>
            <a:endParaRPr lang="en-US" dirty="0"/>
          </a:p>
        </p:txBody>
      </p:sp>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79892" name="Rectangle 20"/>
          <p:cNvSpPr>
            <a:spLocks noGrp="1" noChangeArrowheads="1"/>
          </p:cNvSpPr>
          <p:nvPr>
            <p:ph type="ftr" sz="quarter" idx="3"/>
          </p:nvPr>
        </p:nvSpPr>
        <p:spPr bwMode="auto">
          <a:xfrm>
            <a:off x="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r>
              <a:rPr lang="en-US" dirty="0" smtClean="0"/>
              <a:t>2013 CIRP Freshman Survey</a:t>
            </a:r>
            <a:endParaRPr lang="en-US" dirty="0"/>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Text Box 24"/>
          <p:cNvSpPr txBox="1">
            <a:spLocks noChangeArrowheads="1"/>
          </p:cNvSpPr>
          <p:nvPr userDrawn="1"/>
        </p:nvSpPr>
        <p:spPr bwMode="auto">
          <a:xfrm>
            <a:off x="7011988" y="6553200"/>
            <a:ext cx="1293812" cy="274638"/>
          </a:xfrm>
          <a:prstGeom prst="rect">
            <a:avLst/>
          </a:prstGeom>
          <a:noFill/>
          <a:ln>
            <a:noFill/>
          </a:ln>
          <a:extLst/>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smtClean="0">
                <a:solidFill>
                  <a:srgbClr val="7680AC"/>
                </a:solidFill>
                <a:hlinkClick r:id="rId15" action="ppaction://hlinksldjump"/>
              </a:rPr>
              <a:t>Return to contents</a:t>
            </a:r>
            <a:endParaRPr lang="en-US" sz="1200" dirty="0" smtClean="0">
              <a:solidFill>
                <a:srgbClr val="7680AC"/>
              </a:solidFill>
            </a:endParaRPr>
          </a:p>
        </p:txBody>
      </p:sp>
      <p:pic>
        <p:nvPicPr>
          <p:cNvPr id="26631" name="Picture 9" descr="CIRP_square_RGB_33_50_77"/>
          <p:cNvPicPr>
            <a:picLocks noChangeAspect="1" noChangeArrowheads="1"/>
          </p:cNvPicPr>
          <p:nvPr userDrawn="1"/>
        </p:nvPicPr>
        <p:blipFill>
          <a:blip r:embed="rId16" cstate="print"/>
          <a:srcRect/>
          <a:stretch>
            <a:fillRect/>
          </a:stretch>
        </p:blipFill>
        <p:spPr bwMode="auto">
          <a:xfrm>
            <a:off x="0" y="0"/>
            <a:ext cx="914400" cy="9080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chart" Target="../charts/chart9.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11.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chart" Target="../charts/chart24.xml"/><Relationship Id="rId4" Type="http://schemas.openxmlformats.org/officeDocument/2006/relationships/chart" Target="../charts/chart2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chart" Target="../charts/chart26.xml"/><Relationship Id="rId4" Type="http://schemas.openxmlformats.org/officeDocument/2006/relationships/chart" Target="../charts/chart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chart" Target="../charts/chart28.xml"/><Relationship Id="rId4" Type="http://schemas.openxmlformats.org/officeDocument/2006/relationships/chart" Target="../charts/chart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chart" Target="../charts/chart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chart" Target="../charts/char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3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37.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75" y="2225675"/>
            <a:ext cx="9140825" cy="1736725"/>
          </a:xfrm>
        </p:spPr>
        <p:txBody>
          <a:bodyPr anchor="ctr"/>
          <a:lstStyle/>
          <a:p>
            <a:pPr eaLnBrk="1" hangingPunct="1">
              <a:defRPr/>
            </a:pPr>
            <a:r>
              <a:rPr lang="en-US" smtClean="0">
                <a:solidFill>
                  <a:srgbClr val="767FAC"/>
                </a:solidFill>
              </a:rPr>
              <a:t>Oakland University</a:t>
            </a:r>
            <a:r>
              <a:rPr lang="en-US" dirty="0" smtClean="0">
                <a:solidFill>
                  <a:srgbClr val="767FAC"/>
                </a:solidFill>
              </a:rPr>
              <a:t/>
            </a:r>
            <a:br>
              <a:rPr lang="en-US" dirty="0" smtClean="0">
                <a:solidFill>
                  <a:srgbClr val="767FAC"/>
                </a:solidFill>
              </a:rPr>
            </a:br>
            <a:r>
              <a:rPr lang="en-US" dirty="0" smtClean="0">
                <a:solidFill>
                  <a:schemeClr val="accent1">
                    <a:lumMod val="50000"/>
                  </a:schemeClr>
                </a:solidFill>
              </a:rPr>
              <a:t> CIRP Freshman Survey </a:t>
            </a:r>
            <a:r>
              <a:rPr lang="en-US" dirty="0" smtClean="0">
                <a:solidFill>
                  <a:srgbClr val="767FAC"/>
                </a:solidFill>
              </a:rPr>
              <a:t/>
            </a:r>
            <a:br>
              <a:rPr lang="en-US" dirty="0" smtClean="0">
                <a:solidFill>
                  <a:srgbClr val="767FAC"/>
                </a:solidFill>
              </a:rPr>
            </a:br>
            <a:r>
              <a:rPr lang="en-US" dirty="0" smtClean="0">
                <a:solidFill>
                  <a:srgbClr val="767FAC"/>
                </a:solidFill>
              </a:rPr>
              <a:t> 2015 Results</a:t>
            </a: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lstStyle/>
          <a:p>
            <a:pPr algn="ctr"/>
            <a:r>
              <a:rPr lang="en-US" sz="1200" i="1" dirty="0">
                <a:solidFill>
                  <a:srgbClr val="767FAC"/>
                </a:solidFill>
              </a:rPr>
              <a:t>Higher Education Research Institute, University of California at Los Angeles</a:t>
            </a:r>
          </a:p>
        </p:txBody>
      </p:sp>
      <p:sp>
        <p:nvSpPr>
          <p:cNvPr id="2051" name="Rectangle 3"/>
          <p:cNvSpPr>
            <a:spLocks noChangeArrowheads="1"/>
          </p:cNvSpPr>
          <p:nvPr>
            <p:custDataLst>
              <p:tags r:id="rId1"/>
            </p:custDataLst>
          </p:nvPr>
        </p:nvSpPr>
        <p:spPr bwMode="auto">
          <a:xfrm>
            <a:off x="0" y="4267200"/>
            <a:ext cx="9144000" cy="1676400"/>
          </a:xfrm>
          <a:prstGeom prst="rect">
            <a:avLst/>
          </a:prstGeom>
          <a:noFill/>
          <a:ln w="9525">
            <a:noFill/>
            <a:miter lim="800000"/>
            <a:headEnd/>
            <a:tailEnd/>
          </a:ln>
        </p:spPr>
        <p:txBody>
          <a:bodyPr/>
          <a:lstStyle/>
          <a:p>
            <a:pPr algn="ctr" eaLnBrk="1" hangingPunct="1">
              <a:lnSpc>
                <a:spcPct val="80000"/>
              </a:lnSpc>
              <a:spcBef>
                <a:spcPct val="10000"/>
              </a:spcBef>
              <a:buClr>
                <a:schemeClr val="tx2"/>
              </a:buClr>
              <a:defRPr/>
            </a:pPr>
            <a:r>
              <a:rPr lang="en-US" sz="1800" b="1" dirty="0">
                <a:solidFill>
                  <a:schemeClr val="tx2">
                    <a:lumMod val="50000"/>
                  </a:schemeClr>
                </a:solidFill>
              </a:rPr>
              <a:t>First-time, Full-time Freshmen</a:t>
            </a:r>
          </a:p>
          <a:p>
            <a:pPr algn="ctr" eaLnBrk="1" hangingPunct="1">
              <a:lnSpc>
                <a:spcPct val="80000"/>
              </a:lnSpc>
              <a:spcBef>
                <a:spcPct val="10000"/>
              </a:spcBef>
              <a:buClr>
                <a:schemeClr val="tx2"/>
              </a:buClr>
              <a:defRPr/>
            </a:pPr>
            <a:endParaRPr lang="en-US" sz="1200" b="1" dirty="0">
              <a:solidFill>
                <a:schemeClr val="tx2">
                  <a:lumMod val="50000"/>
                </a:schemeClr>
              </a:solidFill>
            </a:endParaRPr>
          </a:p>
          <a:p>
            <a:pPr algn="ctr" eaLnBrk="1" hangingPunct="1">
              <a:lnSpc>
                <a:spcPct val="80000"/>
              </a:lnSpc>
              <a:spcBef>
                <a:spcPct val="10000"/>
              </a:spcBef>
              <a:buClr>
                <a:schemeClr val="tx2"/>
              </a:buClr>
              <a:defRPr/>
            </a:pPr>
            <a:r>
              <a:rPr lang="en-US" sz="2200" b="1" smtClean="0">
                <a:solidFill>
                  <a:schemeClr val="tx2">
                    <a:lumMod val="50000"/>
                  </a:schemeClr>
                </a:solidFill>
              </a:rPr>
              <a:t>Oakland University</a:t>
            </a:r>
            <a:endParaRPr lang="en-US" sz="2200" b="1" dirty="0">
              <a:solidFill>
                <a:schemeClr val="tx2">
                  <a:lumMod val="50000"/>
                </a:schemeClr>
              </a:solidFill>
            </a:endParaRPr>
          </a:p>
          <a:p>
            <a:pPr algn="ctr" eaLnBrk="1" hangingPunct="1">
              <a:lnSpc>
                <a:spcPct val="80000"/>
              </a:lnSpc>
              <a:spcBef>
                <a:spcPct val="10000"/>
              </a:spcBef>
              <a:buClr>
                <a:schemeClr val="tx2"/>
              </a:buClr>
              <a:defRPr/>
            </a:pPr>
            <a:r>
              <a:rPr lang="en-US" sz="1800" b="1" smtClean="0">
                <a:solidFill>
                  <a:schemeClr val="tx2">
                    <a:lumMod val="50000"/>
                  </a:schemeClr>
                </a:solidFill>
              </a:rPr>
              <a:t>N=2,291</a:t>
            </a:r>
            <a:endParaRPr lang="en-US" sz="1800" b="1" dirty="0">
              <a:solidFill>
                <a:schemeClr val="tx2">
                  <a:lumMod val="50000"/>
                </a:schemeClr>
              </a:solidFill>
            </a:endParaRPr>
          </a:p>
          <a:p>
            <a:pPr algn="ctr" eaLnBrk="1" hangingPunct="1">
              <a:lnSpc>
                <a:spcPct val="80000"/>
              </a:lnSpc>
              <a:spcBef>
                <a:spcPct val="10000"/>
              </a:spcBef>
              <a:buClr>
                <a:schemeClr val="tx2"/>
              </a:buClr>
              <a:defRPr/>
            </a:pPr>
            <a:endParaRPr lang="en-US" sz="1200" b="1" dirty="0">
              <a:solidFill>
                <a:schemeClr val="tx2">
                  <a:lumMod val="50000"/>
                </a:schemeClr>
              </a:solidFill>
            </a:endParaRPr>
          </a:p>
          <a:p>
            <a:pPr algn="ctr" eaLnBrk="1" hangingPunct="1">
              <a:lnSpc>
                <a:spcPct val="80000"/>
              </a:lnSpc>
              <a:spcBef>
                <a:spcPct val="10000"/>
              </a:spcBef>
              <a:buClr>
                <a:schemeClr val="tx2"/>
              </a:buClr>
              <a:defRPr/>
            </a:pPr>
            <a:r>
              <a:rPr lang="en-US" sz="2200" b="1" smtClean="0">
                <a:solidFill>
                  <a:schemeClr val="tx2">
                    <a:lumMod val="50000"/>
                  </a:schemeClr>
                </a:solidFill>
              </a:rPr>
              <a:t>Public Universities-low selectivity</a:t>
            </a:r>
            <a:endParaRPr lang="en-US" sz="2200" b="1" dirty="0">
              <a:solidFill>
                <a:schemeClr val="tx2">
                  <a:lumMod val="50000"/>
                </a:schemeClr>
              </a:solidFill>
            </a:endParaRPr>
          </a:p>
          <a:p>
            <a:pPr algn="ctr" eaLnBrk="1" hangingPunct="1">
              <a:lnSpc>
                <a:spcPct val="80000"/>
              </a:lnSpc>
              <a:spcBef>
                <a:spcPct val="10000"/>
              </a:spcBef>
              <a:buClr>
                <a:schemeClr val="tx2"/>
              </a:buClr>
              <a:defRPr/>
            </a:pPr>
            <a:r>
              <a:rPr lang="en-US" sz="1800" b="1" smtClean="0">
                <a:solidFill>
                  <a:schemeClr val="tx2">
                    <a:lumMod val="50000"/>
                  </a:schemeClr>
                </a:solidFill>
              </a:rPr>
              <a:t>N=9,406</a:t>
            </a:r>
            <a:endParaRPr lang="en-US" sz="1800" b="1" dirty="0">
              <a:solidFill>
                <a:schemeClr val="tx2">
                  <a:lumMod val="50000"/>
                </a:schemeClr>
              </a:solidFill>
            </a:endParaRPr>
          </a:p>
        </p:txBody>
      </p:sp>
      <p:pic>
        <p:nvPicPr>
          <p:cNvPr id="8198" name="Picture 6"/>
          <p:cNvPicPr>
            <a:picLocks noChangeAspect="1" noChangeArrowheads="1"/>
          </p:cNvPicPr>
          <p:nvPr/>
        </p:nvPicPr>
        <p:blipFill>
          <a:blip r:embed="rId4" cstate="print"/>
          <a:srcRect/>
          <a:stretch>
            <a:fillRect/>
          </a:stretch>
        </p:blipFill>
        <p:spPr bwMode="auto">
          <a:xfrm>
            <a:off x="3671888" y="444500"/>
            <a:ext cx="1966912" cy="1612900"/>
          </a:xfrm>
          <a:prstGeom prst="rect">
            <a:avLst/>
          </a:prstGeom>
          <a:noFill/>
          <a:ln w="12700">
            <a:solidFill>
              <a:schemeClr val="tx2">
                <a:lumMod val="50000"/>
              </a:schemeClr>
            </a:solidFill>
            <a:miter lim="800000"/>
            <a:headEnd/>
            <a:tailEnd/>
          </a:ln>
        </p:spPr>
      </p:pic>
      <p:sp>
        <p:nvSpPr>
          <p:cNvPr id="10" name="TextBox 9"/>
          <p:cNvSpPr txBox="1"/>
          <p:nvPr/>
        </p:nvSpPr>
        <p:spPr>
          <a:xfrm>
            <a:off x="0" y="0"/>
            <a:ext cx="990600" cy="1016000"/>
          </a:xfrm>
          <a:prstGeom prst="rect">
            <a:avLst/>
          </a:prstGeom>
          <a:solidFill>
            <a:schemeClr val="tx1">
              <a:lumMod val="20000"/>
              <a:lumOff val="80000"/>
            </a:schemeClr>
          </a:solidFill>
        </p:spPr>
        <p:txBody>
          <a:bodyPr>
            <a:spAutoFit/>
          </a:bodyPr>
          <a:lstStyle/>
          <a:p>
            <a:pPr>
              <a:defRPr/>
            </a:pPr>
            <a:endParaRPr lang="en-US" dirty="0"/>
          </a:p>
          <a:p>
            <a:pPr>
              <a:defRPr/>
            </a:pPr>
            <a:endParaRPr lang="en-US" dirty="0"/>
          </a:p>
          <a:p>
            <a:pPr>
              <a:defRPr/>
            </a:pPr>
            <a:endParaRPr lang="en-US" dirty="0"/>
          </a:p>
        </p:txBody>
      </p:sp>
      <p:sp>
        <p:nvSpPr>
          <p:cNvPr id="11" name="TextBox 10"/>
          <p:cNvSpPr txBox="1"/>
          <p:nvPr/>
        </p:nvSpPr>
        <p:spPr>
          <a:xfrm>
            <a:off x="6934200" y="6400800"/>
            <a:ext cx="1600200" cy="400050"/>
          </a:xfrm>
          <a:prstGeom prst="rect">
            <a:avLst/>
          </a:prstGeom>
          <a:solidFill>
            <a:schemeClr val="tx1">
              <a:lumMod val="20000"/>
              <a:lumOff val="80000"/>
            </a:schemeClr>
          </a:solidFill>
        </p:spPr>
        <p:txBody>
          <a:bodyPr>
            <a:spAutoFit/>
          </a:bodyPr>
          <a:lstStyle/>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 y="228600"/>
            <a:ext cx="9140825" cy="762000"/>
          </a:xfrm>
          <a:noFill/>
        </p:spPr>
        <p:txBody>
          <a:bodyPr/>
          <a:lstStyle/>
          <a:p>
            <a:pPr eaLnBrk="1" hangingPunct="1"/>
            <a:r>
              <a:rPr lang="en-US" dirty="0" smtClean="0">
                <a:solidFill>
                  <a:schemeClr val="accent1">
                    <a:lumMod val="50000"/>
                  </a:schemeClr>
                </a:solidFill>
              </a:rPr>
              <a:t/>
            </a:r>
            <a:br>
              <a:rPr lang="en-US" dirty="0" smtClean="0">
                <a:solidFill>
                  <a:schemeClr val="accent1">
                    <a:lumMod val="50000"/>
                  </a:schemeClr>
                </a:solidFill>
              </a:rPr>
            </a:br>
            <a:r>
              <a:rPr lang="en-US" dirty="0" smtClean="0">
                <a:solidFill>
                  <a:schemeClr val="tx1">
                    <a:lumMod val="50000"/>
                  </a:schemeClr>
                </a:solidFill>
              </a:rPr>
              <a:t> College Admissions Decisions</a:t>
            </a:r>
            <a:r>
              <a:rPr lang="en-US" sz="2160" dirty="0" smtClean="0">
                <a:solidFill>
                  <a:schemeClr val="accent5">
                    <a:lumMod val="75000"/>
                  </a:schemeClr>
                </a:solidFill>
              </a:rPr>
              <a:t> </a:t>
            </a:r>
            <a:br>
              <a:rPr lang="en-US" sz="2160" dirty="0" smtClean="0">
                <a:solidFill>
                  <a:schemeClr val="accent5">
                    <a:lumMod val="75000"/>
                  </a:schemeClr>
                </a:solidFill>
              </a:rPr>
            </a:br>
            <a:endParaRPr lang="en-US" sz="2160" dirty="0" smtClean="0">
              <a:solidFill>
                <a:schemeClr val="accent5">
                  <a:lumMod val="75000"/>
                </a:schemeClr>
              </a:solidFill>
            </a:endParaRPr>
          </a:p>
        </p:txBody>
      </p:sp>
      <p:graphicFrame>
        <p:nvGraphicFramePr>
          <p:cNvPr id="7" name="College Adminission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pPr>
                <a:spcBef>
                  <a:spcPct val="0"/>
                </a:spcBef>
                <a:buClrTx/>
                <a:buFontTx/>
                <a:buNone/>
              </a:pPr>
              <a:t>10</a:t>
            </a:fld>
            <a:endParaRPr lang="en-US" sz="1200" dirty="0"/>
          </a:p>
        </p:txBody>
      </p:sp>
      <p:graphicFrame>
        <p:nvGraphicFramePr>
          <p:cNvPr id="9" name="Number of applications"/>
          <p:cNvGraphicFramePr>
            <a:graphicFrameLocks noGrp="1"/>
          </p:cNvGraphicFramePr>
          <p:nvPr>
            <p:ph sz="half" idx="4294967295"/>
            <p:extLst>
              <p:ext uri="{D42A27DB-BD31-4B8C-83A1-F6EECF244321}">
                <p14:modId xmlns:p14="http://schemas.microsoft.com/office/powerpoint/2010/main" val="83989889"/>
              </p:ext>
            </p:extLst>
          </p:nvPr>
        </p:nvGraphicFramePr>
        <p:xfrm>
          <a:off x="0" y="1828800"/>
          <a:ext cx="91440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228600" y="1219200"/>
            <a:ext cx="8763000" cy="757130"/>
          </a:xfrm>
          <a:prstGeom prst="rect">
            <a:avLst/>
          </a:prstGeom>
          <a:noFill/>
        </p:spPr>
        <p:txBody>
          <a:bodyPr wrap="square" rtlCol="0">
            <a:spAutoFit/>
          </a:bodyPr>
          <a:lstStyle/>
          <a:p>
            <a:pPr algn="ctr"/>
            <a:r>
              <a:rPr lang="en-US" sz="2160" b="1" kern="0" dirty="0">
                <a:solidFill>
                  <a:srgbClr val="BDC0D2">
                    <a:lumMod val="75000"/>
                  </a:srgbClr>
                </a:solidFill>
                <a:latin typeface="Garamond"/>
                <a:ea typeface="+mj-ea"/>
                <a:cs typeface="+mj-cs"/>
              </a:rPr>
              <a:t>To how many colleges </a:t>
            </a:r>
            <a:r>
              <a:rPr lang="en-US" sz="2160" b="1" i="1" u="sng" kern="0" dirty="0">
                <a:solidFill>
                  <a:srgbClr val="BDC0D2">
                    <a:lumMod val="75000"/>
                  </a:srgbClr>
                </a:solidFill>
                <a:latin typeface="Garamond"/>
                <a:ea typeface="+mj-ea"/>
                <a:cs typeface="+mj-cs"/>
              </a:rPr>
              <a:t>other than this one</a:t>
            </a:r>
            <a:r>
              <a:rPr lang="en-US" sz="2160" b="1" kern="0" dirty="0">
                <a:solidFill>
                  <a:srgbClr val="BDC0D2">
                    <a:lumMod val="75000"/>
                  </a:srgbClr>
                </a:solidFill>
                <a:latin typeface="Garamond"/>
                <a:ea typeface="+mj-ea"/>
                <a:cs typeface="+mj-cs"/>
              </a:rPr>
              <a:t> did you </a:t>
            </a:r>
            <a:br>
              <a:rPr lang="en-US" sz="2160" b="1" kern="0" dirty="0">
                <a:solidFill>
                  <a:srgbClr val="BDC0D2">
                    <a:lumMod val="75000"/>
                  </a:srgbClr>
                </a:solidFill>
                <a:latin typeface="Garamond"/>
                <a:ea typeface="+mj-ea"/>
                <a:cs typeface="+mj-cs"/>
              </a:rPr>
            </a:br>
            <a:r>
              <a:rPr lang="en-US" sz="2160" b="1" kern="0" dirty="0">
                <a:solidFill>
                  <a:srgbClr val="BDC0D2">
                    <a:lumMod val="75000"/>
                  </a:srgbClr>
                </a:solidFill>
                <a:latin typeface="Garamond"/>
                <a:ea typeface="+mj-ea"/>
                <a:cs typeface="+mj-cs"/>
              </a:rPr>
              <a:t>apply for admission this year?</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nvPr>
        </p:nvSpPr>
        <p:spPr>
          <a:xfrm>
            <a:off x="914400" y="152400"/>
            <a:ext cx="8001000" cy="838200"/>
          </a:xfrm>
        </p:spPr>
        <p:txBody>
          <a:bodyPr/>
          <a:lstStyle/>
          <a:p>
            <a:pPr eaLnBrk="1" hangingPunct="1">
              <a:defRPr/>
            </a:pPr>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College Acceptance</a:t>
            </a:r>
            <a:br>
              <a:rPr lang="en-US" dirty="0" smtClean="0">
                <a:solidFill>
                  <a:schemeClr val="tx1">
                    <a:lumMod val="50000"/>
                  </a:schemeClr>
                </a:solidFill>
              </a:rPr>
            </a:br>
            <a:r>
              <a:rPr lang="en-US" sz="1600" dirty="0" smtClean="0">
                <a:solidFill>
                  <a:schemeClr val="tx1">
                    <a:lumMod val="50000"/>
                  </a:schemeClr>
                </a:solidFill>
              </a:rPr>
              <a:t/>
            </a:r>
            <a:br>
              <a:rPr lang="en-US" sz="1600" dirty="0" smtClean="0">
                <a:solidFill>
                  <a:schemeClr val="tx1">
                    <a:lumMod val="50000"/>
                  </a:schemeClr>
                </a:solidFill>
              </a:rPr>
            </a:br>
            <a:endParaRPr lang="en-US" sz="1600" dirty="0" smtClean="0">
              <a:solidFill>
                <a:schemeClr val="tx1"/>
              </a:solidFill>
            </a:endParaRP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pPr>
                <a:defRPr/>
              </a:pPr>
              <a:t>11</a:t>
            </a:fld>
            <a:endParaRPr lang="en-US" dirty="0"/>
          </a:p>
        </p:txBody>
      </p:sp>
      <p:graphicFrame>
        <p:nvGraphicFramePr>
          <p:cNvPr id="7" name="Accepted by first choice"/>
          <p:cNvGraphicFramePr/>
          <p:nvPr>
            <p:extLst>
              <p:ext uri="{D42A27DB-BD31-4B8C-83A1-F6EECF244321}">
                <p14:modId xmlns:p14="http://schemas.microsoft.com/office/powerpoint/2010/main" val="966351158"/>
              </p:ext>
            </p:extLst>
          </p:nvPr>
        </p:nvGraphicFramePr>
        <p:xfrm>
          <a:off x="228600" y="1676400"/>
          <a:ext cx="3429000" cy="4724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First choice"/>
          <p:cNvGraphicFramePr/>
          <p:nvPr>
            <p:extLst>
              <p:ext uri="{D42A27DB-BD31-4B8C-83A1-F6EECF244321}">
                <p14:modId xmlns:p14="http://schemas.microsoft.com/office/powerpoint/2010/main" val="3217160827"/>
              </p:ext>
            </p:extLst>
          </p:nvPr>
        </p:nvGraphicFramePr>
        <p:xfrm>
          <a:off x="3276600" y="1066800"/>
          <a:ext cx="5867400" cy="54864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4800600" y="762000"/>
            <a:ext cx="3657600" cy="424732"/>
          </a:xfrm>
          <a:prstGeom prst="rect">
            <a:avLst/>
          </a:prstGeom>
          <a:noFill/>
        </p:spPr>
        <p:txBody>
          <a:bodyPr wrap="square" rtlCol="0">
            <a:spAutoFit/>
          </a:bodyPr>
          <a:lstStyle/>
          <a:p>
            <a:r>
              <a:rPr lang="en-US" b="1" dirty="0" smtClean="0">
                <a:solidFill>
                  <a:schemeClr val="accent5">
                    <a:lumMod val="75000"/>
                  </a:schemeClr>
                </a:solidFill>
              </a:rPr>
              <a:t>Is this </a:t>
            </a:r>
            <a:r>
              <a:rPr lang="en-US" sz="2160" b="1" dirty="0" smtClean="0">
                <a:solidFill>
                  <a:schemeClr val="accent5">
                    <a:lumMod val="75000"/>
                  </a:schemeClr>
                </a:solidFill>
              </a:rPr>
              <a:t>college</a:t>
            </a:r>
            <a:r>
              <a:rPr lang="en-US" b="1" dirty="0" smtClean="0">
                <a:solidFill>
                  <a:schemeClr val="accent5">
                    <a:lumMod val="75000"/>
                  </a:schemeClr>
                </a:solidFill>
              </a:rPr>
              <a:t> your …</a:t>
            </a:r>
            <a:endParaRPr lang="en-US" b="1"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2799901648"/>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609601"/>
          </a:xfrm>
        </p:spPr>
        <p:txBody>
          <a:bodyPr/>
          <a:lstStyle/>
          <a:p>
            <a:r>
              <a:rPr lang="en-US" dirty="0" smtClean="0">
                <a:solidFill>
                  <a:schemeClr val="tx1">
                    <a:lumMod val="50000"/>
                  </a:schemeClr>
                </a:solidFill>
              </a:rPr>
              <a:t>College Choice</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12</a:t>
            </a:fld>
            <a:endParaRPr lang="en-US" dirty="0"/>
          </a:p>
        </p:txBody>
      </p:sp>
      <p:sp>
        <p:nvSpPr>
          <p:cNvPr id="5" name="Rectangle 6"/>
          <p:cNvSpPr>
            <a:spLocks noChangeArrowheads="1"/>
          </p:cNvSpPr>
          <p:nvPr/>
        </p:nvSpPr>
        <p:spPr bwMode="auto">
          <a:xfrm>
            <a:off x="2514600" y="6211669"/>
            <a:ext cx="4724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Comparison </a:t>
            </a:r>
            <a:r>
              <a:rPr lang="en-US" sz="1200" b="1" dirty="0">
                <a:solidFill>
                  <a:schemeClr val="tx1">
                    <a:lumMod val="75000"/>
                  </a:schemeClr>
                </a:solidFill>
              </a:rPr>
              <a:t>Group</a:t>
            </a:r>
          </a:p>
          <a:p>
            <a:pPr>
              <a:defRPr/>
            </a:pPr>
            <a:r>
              <a:rPr lang="en-US" sz="1200" b="1" dirty="0"/>
              <a:t>     </a:t>
            </a:r>
            <a:r>
              <a:rPr lang="en-US" sz="1200" dirty="0" smtClean="0"/>
              <a:t>Very Important                  Very Important</a:t>
            </a:r>
            <a:endParaRPr lang="en-US" sz="1200" dirty="0"/>
          </a:p>
          <a:p>
            <a:pPr>
              <a:defRPr/>
            </a:pPr>
            <a:r>
              <a:rPr lang="en-US" sz="1200" dirty="0"/>
              <a:t>     </a:t>
            </a:r>
            <a:r>
              <a:rPr lang="en-US" sz="1200" dirty="0" smtClean="0"/>
              <a:t>Somewhat Important         Somewhat Important</a:t>
            </a:r>
            <a:endParaRPr lang="en-US" sz="1200" dirty="0"/>
          </a:p>
        </p:txBody>
      </p:sp>
      <p:sp>
        <p:nvSpPr>
          <p:cNvPr id="12" name="Rectangle 11"/>
          <p:cNvSpPr/>
          <p:nvPr/>
        </p:nvSpPr>
        <p:spPr bwMode="auto">
          <a:xfrm>
            <a:off x="2667000" y="66294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3" name="Rectangle 12"/>
          <p:cNvSpPr/>
          <p:nvPr/>
        </p:nvSpPr>
        <p:spPr bwMode="auto">
          <a:xfrm>
            <a:off x="2667000" y="64770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4267200" y="64770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267200" y="66294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3" name="TextBox 2"/>
          <p:cNvSpPr txBox="1"/>
          <p:nvPr/>
        </p:nvSpPr>
        <p:spPr>
          <a:xfrm>
            <a:off x="1447800" y="990600"/>
            <a:ext cx="6553200" cy="757130"/>
          </a:xfrm>
          <a:prstGeom prst="rect">
            <a:avLst/>
          </a:prstGeom>
          <a:noFill/>
        </p:spPr>
        <p:txBody>
          <a:bodyPr wrap="square" rtlCol="0">
            <a:spAutoFit/>
          </a:bodyPr>
          <a:lstStyle/>
          <a:p>
            <a:pPr algn="ctr"/>
            <a:r>
              <a:rPr lang="en-US" sz="2160" b="1" kern="0" dirty="0">
                <a:solidFill>
                  <a:srgbClr val="BDC0D2">
                    <a:lumMod val="75000"/>
                  </a:srgbClr>
                </a:solidFill>
                <a:latin typeface="Garamond"/>
                <a:ea typeface="+mj-ea"/>
                <a:cs typeface="+mj-cs"/>
              </a:rPr>
              <a:t>In deciding to </a:t>
            </a:r>
            <a:r>
              <a:rPr lang="en-US" sz="2160" b="1" i="1" u="sng" kern="0" dirty="0">
                <a:solidFill>
                  <a:srgbClr val="BDC0D2">
                    <a:lumMod val="75000"/>
                  </a:srgbClr>
                </a:solidFill>
                <a:latin typeface="Garamond"/>
                <a:ea typeface="+mj-ea"/>
                <a:cs typeface="+mj-cs"/>
              </a:rPr>
              <a:t>go to college</a:t>
            </a:r>
            <a:r>
              <a:rPr lang="en-US" sz="2160" b="1" kern="0" dirty="0">
                <a:solidFill>
                  <a:srgbClr val="BDC0D2">
                    <a:lumMod val="75000"/>
                  </a:srgbClr>
                </a:solidFill>
                <a:latin typeface="Garamond"/>
                <a:ea typeface="+mj-ea"/>
                <a:cs typeface="+mj-cs"/>
              </a:rPr>
              <a:t>, how important to </a:t>
            </a:r>
            <a:br>
              <a:rPr lang="en-US" sz="2160" b="1" kern="0" dirty="0">
                <a:solidFill>
                  <a:srgbClr val="BDC0D2">
                    <a:lumMod val="75000"/>
                  </a:srgbClr>
                </a:solidFill>
                <a:latin typeface="Garamond"/>
                <a:ea typeface="+mj-ea"/>
                <a:cs typeface="+mj-cs"/>
              </a:rPr>
            </a:br>
            <a:r>
              <a:rPr lang="en-US" sz="2160" b="1" kern="0" dirty="0">
                <a:solidFill>
                  <a:srgbClr val="BDC0D2">
                    <a:lumMod val="75000"/>
                  </a:srgbClr>
                </a:solidFill>
                <a:latin typeface="Garamond"/>
                <a:ea typeface="+mj-ea"/>
                <a:cs typeface="+mj-cs"/>
              </a:rPr>
              <a:t>you was each of the following reasons?</a:t>
            </a: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149304007"/>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533401"/>
          </a:xfrm>
        </p:spPr>
        <p:txBody>
          <a:bodyPr/>
          <a:lstStyle/>
          <a:p>
            <a:r>
              <a:rPr lang="en-US" dirty="0" smtClean="0">
                <a:solidFill>
                  <a:schemeClr val="tx1">
                    <a:lumMod val="50000"/>
                  </a:schemeClr>
                </a:solidFill>
              </a:rPr>
              <a:t>College Choice</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13</a:t>
            </a:fld>
            <a:endParaRPr lang="en-US" dirty="0"/>
          </a:p>
        </p:txBody>
      </p:sp>
      <p:sp>
        <p:nvSpPr>
          <p:cNvPr id="5" name="Rectangle 6"/>
          <p:cNvSpPr>
            <a:spLocks noChangeArrowheads="1"/>
          </p:cNvSpPr>
          <p:nvPr/>
        </p:nvSpPr>
        <p:spPr bwMode="auto">
          <a:xfrm>
            <a:off x="2438400" y="6019800"/>
            <a:ext cx="45720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Comparison </a:t>
            </a:r>
            <a:r>
              <a:rPr lang="en-US" sz="1200" b="1" dirty="0">
                <a:solidFill>
                  <a:schemeClr val="tx1">
                    <a:lumMod val="75000"/>
                  </a:schemeClr>
                </a:solidFill>
              </a:rPr>
              <a:t>Group</a:t>
            </a:r>
          </a:p>
          <a:p>
            <a:pPr>
              <a:defRPr/>
            </a:pPr>
            <a:r>
              <a:rPr lang="en-US" sz="1200" b="1" dirty="0"/>
              <a:t>     </a:t>
            </a:r>
            <a:r>
              <a:rPr lang="en-US" sz="1200" dirty="0" smtClean="0"/>
              <a:t>Very Important                  Very Important</a:t>
            </a:r>
            <a:endParaRPr lang="en-US" sz="1200" dirty="0"/>
          </a:p>
          <a:p>
            <a:pPr>
              <a:defRPr/>
            </a:pPr>
            <a:r>
              <a:rPr lang="en-US" sz="1200" dirty="0"/>
              <a:t>     </a:t>
            </a:r>
            <a:r>
              <a:rPr lang="en-US" sz="1200" dirty="0" smtClean="0"/>
              <a:t>Somewhat Important         Somewhat Important</a:t>
            </a:r>
            <a:endParaRPr lang="en-US" sz="1200" dirty="0"/>
          </a:p>
        </p:txBody>
      </p:sp>
      <p:sp>
        <p:nvSpPr>
          <p:cNvPr id="12" name="Rectangle 11"/>
          <p:cNvSpPr/>
          <p:nvPr/>
        </p:nvSpPr>
        <p:spPr bwMode="auto">
          <a:xfrm>
            <a:off x="4191000" y="63246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3" name="Rectangle 12"/>
          <p:cNvSpPr/>
          <p:nvPr/>
        </p:nvSpPr>
        <p:spPr bwMode="auto">
          <a:xfrm>
            <a:off x="2590800" y="63246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2590800" y="64770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191000" y="64770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3" name="TextBox 2"/>
          <p:cNvSpPr txBox="1"/>
          <p:nvPr/>
        </p:nvSpPr>
        <p:spPr>
          <a:xfrm>
            <a:off x="457200" y="990600"/>
            <a:ext cx="8305800" cy="757130"/>
          </a:xfrm>
          <a:prstGeom prst="rect">
            <a:avLst/>
          </a:prstGeom>
          <a:noFill/>
        </p:spPr>
        <p:txBody>
          <a:bodyPr wrap="square" rtlCol="0">
            <a:spAutoFit/>
          </a:bodyPr>
          <a:lstStyle/>
          <a:p>
            <a:pPr algn="ctr"/>
            <a:r>
              <a:rPr lang="en-US" sz="2160" b="1" kern="0" dirty="0">
                <a:solidFill>
                  <a:srgbClr val="BDC0D2">
                    <a:lumMod val="75000"/>
                  </a:srgbClr>
                </a:solidFill>
                <a:latin typeface="Garamond"/>
                <a:ea typeface="+mj-ea"/>
                <a:cs typeface="+mj-cs"/>
              </a:rPr>
              <a:t>In deciding to </a:t>
            </a:r>
            <a:r>
              <a:rPr lang="en-US" sz="2160" b="1" i="1" u="sng" kern="0" dirty="0">
                <a:solidFill>
                  <a:srgbClr val="BDC0D2">
                    <a:lumMod val="75000"/>
                  </a:srgbClr>
                </a:solidFill>
                <a:latin typeface="Garamond"/>
                <a:ea typeface="+mj-ea"/>
                <a:cs typeface="+mj-cs"/>
              </a:rPr>
              <a:t>go to college</a:t>
            </a:r>
            <a:r>
              <a:rPr lang="en-US" sz="2160" b="1" kern="0" dirty="0">
                <a:solidFill>
                  <a:srgbClr val="BDC0D2">
                    <a:lumMod val="75000"/>
                  </a:srgbClr>
                </a:solidFill>
                <a:latin typeface="Garamond"/>
                <a:ea typeface="+mj-ea"/>
                <a:cs typeface="+mj-cs"/>
              </a:rPr>
              <a:t>, how important to </a:t>
            </a:r>
            <a:br>
              <a:rPr lang="en-US" sz="2160" b="1" kern="0" dirty="0">
                <a:solidFill>
                  <a:srgbClr val="BDC0D2">
                    <a:lumMod val="75000"/>
                  </a:srgbClr>
                </a:solidFill>
                <a:latin typeface="Garamond"/>
                <a:ea typeface="+mj-ea"/>
                <a:cs typeface="+mj-cs"/>
              </a:rPr>
            </a:br>
            <a:r>
              <a:rPr lang="en-US" sz="2160" b="1" kern="0" dirty="0">
                <a:solidFill>
                  <a:srgbClr val="BDC0D2">
                    <a:lumMod val="75000"/>
                  </a:srgbClr>
                </a:solidFill>
                <a:latin typeface="Garamond"/>
                <a:ea typeface="+mj-ea"/>
                <a:cs typeface="+mj-cs"/>
              </a:rPr>
              <a:t>you was each of the following reasons?</a:t>
            </a:r>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346741242"/>
              </p:ext>
            </p:extLst>
          </p:nvPr>
        </p:nvGraphicFramePr>
        <p:xfrm>
          <a:off x="152400" y="1295400"/>
          <a:ext cx="874491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 College Choice</a:t>
            </a:r>
            <a:br>
              <a:rPr lang="en-US" dirty="0" smtClean="0">
                <a:solidFill>
                  <a:schemeClr val="tx1">
                    <a:lumMod val="50000"/>
                  </a:schemeClr>
                </a:solidFill>
              </a:rPr>
            </a:br>
            <a:r>
              <a:rPr lang="en-US" sz="2160" dirty="0" smtClean="0">
                <a:solidFill>
                  <a:schemeClr val="accent5">
                    <a:lumMod val="75000"/>
                  </a:schemeClr>
                </a:solidFill>
              </a:rPr>
              <a:t>How important was each reason in your decision to attend </a:t>
            </a:r>
            <a:r>
              <a:rPr lang="en-US" sz="2160" i="1" u="sng" dirty="0">
                <a:solidFill>
                  <a:schemeClr val="accent5">
                    <a:lumMod val="75000"/>
                  </a:schemeClr>
                </a:solidFill>
              </a:rPr>
              <a:t>this college</a:t>
            </a:r>
            <a:r>
              <a:rPr lang="en-US" sz="2160" dirty="0" smtClean="0">
                <a:solidFill>
                  <a:schemeClr val="accent5">
                    <a:lumMod val="75000"/>
                  </a:schemeClr>
                </a:solidFill>
              </a:rPr>
              <a:t>?</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14</a:t>
            </a:fld>
            <a:endParaRPr lang="en-US" dirty="0"/>
          </a:p>
        </p:txBody>
      </p:sp>
      <p:sp>
        <p:nvSpPr>
          <p:cNvPr id="5" name="Rectangle 6"/>
          <p:cNvSpPr>
            <a:spLocks noChangeArrowheads="1"/>
          </p:cNvSpPr>
          <p:nvPr/>
        </p:nvSpPr>
        <p:spPr bwMode="auto">
          <a:xfrm>
            <a:off x="2667000" y="6019800"/>
            <a:ext cx="4343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Comparison </a:t>
            </a:r>
            <a:r>
              <a:rPr lang="en-US" sz="1200" b="1" dirty="0">
                <a:solidFill>
                  <a:schemeClr val="tx1">
                    <a:lumMod val="75000"/>
                  </a:schemeClr>
                </a:solidFill>
              </a:rPr>
              <a:t>Group</a:t>
            </a:r>
          </a:p>
          <a:p>
            <a:pPr>
              <a:defRPr/>
            </a:pPr>
            <a:r>
              <a:rPr lang="en-US" sz="1200" b="1" dirty="0"/>
              <a:t>     </a:t>
            </a:r>
            <a:r>
              <a:rPr lang="en-US" sz="1200" dirty="0" smtClean="0"/>
              <a:t>Very Important                  Very Important</a:t>
            </a:r>
            <a:endParaRPr lang="en-US" sz="1200" dirty="0"/>
          </a:p>
          <a:p>
            <a:pPr>
              <a:defRPr/>
            </a:pPr>
            <a:r>
              <a:rPr lang="en-US" sz="1200" dirty="0"/>
              <a:t>     </a:t>
            </a:r>
            <a:r>
              <a:rPr lang="en-US" sz="1200" dirty="0" smtClean="0"/>
              <a:t>Somewhat Important         Somewhat Important</a:t>
            </a:r>
            <a:endParaRPr lang="en-US" sz="1200" dirty="0"/>
          </a:p>
        </p:txBody>
      </p:sp>
      <p:sp>
        <p:nvSpPr>
          <p:cNvPr id="12" name="Rectangle 11"/>
          <p:cNvSpPr/>
          <p:nvPr/>
        </p:nvSpPr>
        <p:spPr bwMode="auto">
          <a:xfrm>
            <a:off x="2819400" y="63246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3" name="Rectangle 12"/>
          <p:cNvSpPr/>
          <p:nvPr/>
        </p:nvSpPr>
        <p:spPr bwMode="auto">
          <a:xfrm>
            <a:off x="2819400" y="64770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4419600" y="63246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419600" y="64770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689884340"/>
              </p:ext>
            </p:extLst>
          </p:nvPr>
        </p:nvGraphicFramePr>
        <p:xfrm>
          <a:off x="152400" y="14478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College Choice</a:t>
            </a:r>
            <a:br>
              <a:rPr lang="en-US" dirty="0" smtClean="0">
                <a:solidFill>
                  <a:schemeClr val="tx1">
                    <a:lumMod val="50000"/>
                  </a:schemeClr>
                </a:solidFill>
              </a:rPr>
            </a:br>
            <a:r>
              <a:rPr lang="en-US" sz="2160" dirty="0" smtClean="0">
                <a:solidFill>
                  <a:schemeClr val="accent5">
                    <a:lumMod val="75000"/>
                  </a:schemeClr>
                </a:solidFill>
              </a:rPr>
              <a:t>How important was each reason in your decision </a:t>
            </a:r>
            <a:r>
              <a:rPr lang="en-US" sz="2160" dirty="0">
                <a:solidFill>
                  <a:schemeClr val="accent5">
                    <a:lumMod val="75000"/>
                  </a:schemeClr>
                </a:solidFill>
              </a:rPr>
              <a:t>to attend </a:t>
            </a:r>
            <a:r>
              <a:rPr lang="en-US" sz="2160" i="1" u="sng" dirty="0">
                <a:solidFill>
                  <a:schemeClr val="accent5">
                    <a:lumMod val="75000"/>
                  </a:schemeClr>
                </a:solidFill>
              </a:rPr>
              <a:t>this college</a:t>
            </a:r>
            <a:r>
              <a:rPr lang="en-US" sz="2160" dirty="0" smtClean="0">
                <a:solidFill>
                  <a:schemeClr val="accent5">
                    <a:lumMod val="75000"/>
                  </a:schemeClr>
                </a:solidFill>
              </a:rPr>
              <a:t>?</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15</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Comparison </a:t>
            </a:r>
            <a:r>
              <a:rPr lang="en-US" sz="1200" b="1" dirty="0">
                <a:solidFill>
                  <a:schemeClr val="tx1">
                    <a:lumMod val="75000"/>
                  </a:schemeClr>
                </a:solidFill>
              </a:rPr>
              <a:t>Group</a:t>
            </a:r>
          </a:p>
          <a:p>
            <a:pPr>
              <a:defRPr/>
            </a:pPr>
            <a:r>
              <a:rPr lang="en-US" sz="1200" b="1" dirty="0"/>
              <a:t>     </a:t>
            </a:r>
            <a:r>
              <a:rPr lang="en-US" sz="1200" dirty="0" smtClean="0"/>
              <a:t>Very Important       	 Very Important</a:t>
            </a:r>
            <a:endParaRPr lang="en-US" sz="1200" dirty="0"/>
          </a:p>
          <a:p>
            <a:pPr>
              <a:defRPr/>
            </a:pPr>
            <a:r>
              <a:rPr lang="en-US" sz="1200" dirty="0"/>
              <a:t>     </a:t>
            </a:r>
            <a:r>
              <a:rPr lang="en-US" sz="1200" dirty="0" smtClean="0"/>
              <a:t>Somewhat Important           Somewhat Important</a:t>
            </a:r>
            <a:endParaRPr lang="en-US" sz="1200" dirty="0"/>
          </a:p>
        </p:txBody>
      </p:sp>
      <p:sp>
        <p:nvSpPr>
          <p:cNvPr id="12" name="Rectangle 11"/>
          <p:cNvSpPr/>
          <p:nvPr/>
        </p:nvSpPr>
        <p:spPr bwMode="auto">
          <a:xfrm>
            <a:off x="3200400" y="64008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3" name="Rectangle 12"/>
          <p:cNvSpPr/>
          <p:nvPr/>
        </p:nvSpPr>
        <p:spPr bwMode="auto">
          <a:xfrm>
            <a:off x="3200400" y="65532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4876800" y="64008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64022971"/>
              </p:ext>
            </p:extLst>
          </p:nvPr>
        </p:nvGraphicFramePr>
        <p:xfrm>
          <a:off x="152400" y="1524000"/>
          <a:ext cx="8744919"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1143001"/>
          </a:xfrm>
        </p:spPr>
        <p:txBody>
          <a:bodyPr/>
          <a:lstStyle/>
          <a:p>
            <a:r>
              <a:rPr lang="en-US" dirty="0" smtClean="0">
                <a:solidFill>
                  <a:schemeClr val="tx1">
                    <a:lumMod val="50000"/>
                  </a:schemeClr>
                </a:solidFill>
              </a:rPr>
              <a:t>College Choice</a:t>
            </a:r>
            <a:br>
              <a:rPr lang="en-US" dirty="0" smtClean="0">
                <a:solidFill>
                  <a:schemeClr val="tx1">
                    <a:lumMod val="50000"/>
                  </a:schemeClr>
                </a:solidFill>
              </a:rPr>
            </a:br>
            <a:r>
              <a:rPr lang="en-US" sz="2160" dirty="0" smtClean="0">
                <a:solidFill>
                  <a:schemeClr val="accent5">
                    <a:lumMod val="75000"/>
                  </a:schemeClr>
                </a:solidFill>
              </a:rPr>
              <a:t>How important was each reason in your decision </a:t>
            </a:r>
            <a:r>
              <a:rPr lang="en-US" sz="2160" dirty="0">
                <a:solidFill>
                  <a:schemeClr val="accent5">
                    <a:lumMod val="75000"/>
                  </a:schemeClr>
                </a:solidFill>
              </a:rPr>
              <a:t>to attend </a:t>
            </a:r>
            <a:r>
              <a:rPr lang="en-US" sz="2160" i="1" u="sng" dirty="0">
                <a:solidFill>
                  <a:schemeClr val="accent5">
                    <a:lumMod val="75000"/>
                  </a:schemeClr>
                </a:solidFill>
              </a:rPr>
              <a:t>this college</a:t>
            </a:r>
            <a:r>
              <a:rPr lang="en-US" sz="2160" dirty="0" smtClean="0">
                <a:solidFill>
                  <a:schemeClr val="accent5">
                    <a:lumMod val="75000"/>
                  </a:schemeClr>
                </a:solidFill>
              </a:rPr>
              <a:t>?</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16</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Comparison </a:t>
            </a:r>
            <a:r>
              <a:rPr lang="en-US" sz="1200" b="1" dirty="0">
                <a:solidFill>
                  <a:schemeClr val="tx1">
                    <a:lumMod val="75000"/>
                  </a:schemeClr>
                </a:solidFill>
              </a:rPr>
              <a:t>Group</a:t>
            </a:r>
          </a:p>
          <a:p>
            <a:pPr>
              <a:defRPr/>
            </a:pPr>
            <a:r>
              <a:rPr lang="en-US" sz="1200" b="1" dirty="0"/>
              <a:t>     </a:t>
            </a:r>
            <a:r>
              <a:rPr lang="en-US" sz="1200" dirty="0" smtClean="0"/>
              <a:t>Very Important       	 Very Important</a:t>
            </a:r>
            <a:endParaRPr lang="en-US" sz="1200" dirty="0"/>
          </a:p>
          <a:p>
            <a:pPr>
              <a:defRPr/>
            </a:pPr>
            <a:r>
              <a:rPr lang="en-US" sz="1200" dirty="0"/>
              <a:t>     </a:t>
            </a:r>
            <a:r>
              <a:rPr lang="en-US" sz="1200" dirty="0" smtClean="0"/>
              <a:t>Somewhat Important           Somewhat Important</a:t>
            </a:r>
            <a:endParaRPr lang="en-US" sz="1200" dirty="0"/>
          </a:p>
        </p:txBody>
      </p:sp>
      <p:sp>
        <p:nvSpPr>
          <p:cNvPr id="13" name="Rectangle 12"/>
          <p:cNvSpPr/>
          <p:nvPr/>
        </p:nvSpPr>
        <p:spPr bwMode="auto">
          <a:xfrm>
            <a:off x="3200400" y="64008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876800" y="64008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6" name="Rectangle 15"/>
          <p:cNvSpPr/>
          <p:nvPr/>
        </p:nvSpPr>
        <p:spPr bwMode="auto">
          <a:xfrm>
            <a:off x="4876800" y="65532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a:xfrm>
            <a:off x="685800" y="2530475"/>
            <a:ext cx="7772400" cy="1736725"/>
          </a:xfrm>
        </p:spPr>
        <p:txBody>
          <a:bodyPr/>
          <a:lstStyle/>
          <a:p>
            <a:pPr>
              <a:defRPr/>
            </a:pPr>
            <a:r>
              <a:rPr lang="en-US" dirty="0" smtClean="0">
                <a:solidFill>
                  <a:schemeClr val="tx2">
                    <a:lumMod val="50000"/>
                  </a:schemeClr>
                </a:solidFill>
              </a:rPr>
              <a:t>Financing College</a:t>
            </a:r>
            <a:endParaRPr lang="en-US" dirty="0">
              <a:solidFill>
                <a:schemeClr val="tx2">
                  <a:lumMod val="50000"/>
                </a:schemeClr>
              </a:solidFill>
            </a:endParaRPr>
          </a:p>
        </p:txBody>
      </p:sp>
      <p:sp>
        <p:nvSpPr>
          <p:cNvPr id="34819" name="Subtitle 6"/>
          <p:cNvSpPr>
            <a:spLocks noGrp="1"/>
          </p:cNvSpPr>
          <p:nvPr>
            <p:ph type="subTitle" sz="quarter" idx="1"/>
          </p:nvPr>
        </p:nvSpPr>
        <p:spPr>
          <a:xfrm>
            <a:off x="1371600" y="4648200"/>
            <a:ext cx="6400800" cy="1752600"/>
          </a:xfrm>
        </p:spPr>
        <p:txBody>
          <a:bodyPr/>
          <a:lstStyle/>
          <a:p>
            <a:r>
              <a:rPr lang="en-US" dirty="0" smtClean="0"/>
              <a:t>Economic factors play an important role in students’ decisions about college.</a:t>
            </a:r>
          </a:p>
          <a:p>
            <a:endParaRPr lang="en-US" sz="1600" dirty="0" smtClean="0"/>
          </a:p>
        </p:txBody>
      </p:sp>
      <p:pic>
        <p:nvPicPr>
          <p:cNvPr id="2050" name="Picture 2" descr="C:\Documents and Settings\abates\Desktop\$$.jpg"/>
          <p:cNvPicPr>
            <a:picLocks noChangeAspect="1" noChangeArrowheads="1"/>
          </p:cNvPicPr>
          <p:nvPr/>
        </p:nvPicPr>
        <p:blipFill>
          <a:blip r:embed="rId3" cstate="print"/>
          <a:srcRect/>
          <a:stretch>
            <a:fillRect/>
          </a:stretch>
        </p:blipFill>
        <p:spPr bwMode="auto">
          <a:xfrm>
            <a:off x="3505200" y="2133600"/>
            <a:ext cx="2159620" cy="1066800"/>
          </a:xfrm>
          <a:prstGeom prst="rect">
            <a:avLst/>
          </a:prstGeom>
          <a:noFill/>
          <a:ln>
            <a:solidFill>
              <a:schemeClr val="bg1"/>
            </a:solid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7"/>
          <p:cNvSpPr>
            <a:spLocks noGrp="1" noChangeArrowheads="1"/>
          </p:cNvSpPr>
          <p:nvPr>
            <p:ph type="title"/>
          </p:nvPr>
        </p:nvSpPr>
        <p:spPr>
          <a:xfrm>
            <a:off x="0" y="227012"/>
            <a:ext cx="9140825" cy="1373187"/>
          </a:xfrm>
        </p:spPr>
        <p:txBody>
          <a:bodyPr/>
          <a:lstStyle/>
          <a:p>
            <a:pPr>
              <a:defRPr/>
            </a:pPr>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Financing College</a:t>
            </a:r>
            <a:br>
              <a:rPr lang="en-US" dirty="0" smtClean="0">
                <a:solidFill>
                  <a:schemeClr val="tx1">
                    <a:lumMod val="50000"/>
                  </a:schemeClr>
                </a:solidFill>
              </a:rPr>
            </a:br>
            <a:r>
              <a:rPr lang="en-US" sz="2160" dirty="0" smtClean="0">
                <a:solidFill>
                  <a:schemeClr val="accent5">
                    <a:lumMod val="75000"/>
                  </a:schemeClr>
                </a:solidFill>
              </a:rPr>
              <a:t>The percentage of students with at least some funds </a:t>
            </a:r>
            <a:br>
              <a:rPr lang="en-US" sz="2160" dirty="0" smtClean="0">
                <a:solidFill>
                  <a:schemeClr val="accent5">
                    <a:lumMod val="75000"/>
                  </a:schemeClr>
                </a:solidFill>
              </a:rPr>
            </a:br>
            <a:r>
              <a:rPr lang="en-US" sz="2160" dirty="0" smtClean="0">
                <a:solidFill>
                  <a:schemeClr val="accent5">
                    <a:lumMod val="75000"/>
                  </a:schemeClr>
                </a:solidFill>
              </a:rPr>
              <a:t>from these various sources.</a:t>
            </a:r>
          </a:p>
        </p:txBody>
      </p:sp>
      <p:sp>
        <p:nvSpPr>
          <p:cNvPr id="5125" name="Slide Number Placeholder 5"/>
          <p:cNvSpPr>
            <a:spLocks noGrp="1"/>
          </p:cNvSpPr>
          <p:nvPr>
            <p:ph type="sldNum" sz="quarter" idx="11"/>
          </p:nvPr>
        </p:nvSpPr>
        <p:spPr>
          <a:xfrm>
            <a:off x="6248400" y="6400800"/>
            <a:ext cx="2895600" cy="457200"/>
          </a:xfrm>
          <a:noFill/>
        </p:spPr>
        <p:txBody>
          <a:bodyPr/>
          <a:lstStyle/>
          <a:p>
            <a:pPr algn="r"/>
            <a:fld id="{4895A860-341E-44B3-A9D4-CFB648B6E51D}" type="slidenum">
              <a:rPr lang="en-US" smtClean="0"/>
              <a:pPr algn="r"/>
              <a:t>18</a:t>
            </a:fld>
            <a:endParaRPr lang="en-US" dirty="0" smtClean="0"/>
          </a:p>
        </p:txBody>
      </p:sp>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4194857499"/>
              </p:ext>
            </p:extLst>
          </p:nvPr>
        </p:nvGraphicFramePr>
        <p:xfrm>
          <a:off x="152400" y="1600200"/>
          <a:ext cx="8839200" cy="5029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Financing College</a:t>
            </a:r>
            <a:br>
              <a:rPr lang="en-US" dirty="0" smtClean="0">
                <a:solidFill>
                  <a:schemeClr val="tx1">
                    <a:lumMod val="50000"/>
                  </a:schemeClr>
                </a:solidFill>
              </a:rPr>
            </a:br>
            <a:r>
              <a:rPr lang="en-US" sz="2160" b="0" kern="1200" dirty="0">
                <a:solidFill>
                  <a:schemeClr val="tx1"/>
                </a:solidFill>
              </a:rPr>
              <a:t>Did you receive any of the following forms of financial aid?</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19</a:t>
            </a:fld>
            <a:endParaRPr lang="en-US" dirty="0"/>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2264873554"/>
              </p:ext>
            </p:extLst>
          </p:nvPr>
        </p:nvGraphicFramePr>
        <p:xfrm>
          <a:off x="304800" y="15240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4165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smtClean="0">
                <a:solidFill>
                  <a:schemeClr val="tx1">
                    <a:lumMod val="75000"/>
                  </a:schemeClr>
                </a:solidFill>
              </a:rPr>
              <a:t>The First Year is Important…</a:t>
            </a:r>
          </a:p>
        </p:txBody>
      </p:sp>
      <p:sp>
        <p:nvSpPr>
          <p:cNvPr id="34819" name="Content Placeholder 2"/>
          <p:cNvSpPr>
            <a:spLocks noGrp="1"/>
          </p:cNvSpPr>
          <p:nvPr>
            <p:ph idx="1"/>
          </p:nvPr>
        </p:nvSpPr>
        <p:spPr>
          <a:xfrm>
            <a:off x="304800" y="1752600"/>
            <a:ext cx="8534400" cy="4648200"/>
          </a:xfrm>
        </p:spPr>
        <p:txBody>
          <a:bodyPr/>
          <a:lstStyle/>
          <a:p>
            <a:pPr marL="0" indent="0">
              <a:buFontTx/>
              <a:buNone/>
              <a:defRPr/>
            </a:pPr>
            <a:r>
              <a:rPr lang="en-US" dirty="0" smtClean="0">
                <a:solidFill>
                  <a:schemeClr val="tx2">
                    <a:lumMod val="50000"/>
                  </a:schemeClr>
                </a:solidFill>
              </a:rPr>
              <a:t>The CIRP Freshman Survey (TFS) collects important information on what your incoming students are like before they experience college.  Key sections of the survey examine:</a:t>
            </a:r>
          </a:p>
          <a:p>
            <a:pPr>
              <a:defRPr/>
            </a:pPr>
            <a:endParaRPr lang="en-US" sz="1400" dirty="0" smtClean="0">
              <a:solidFill>
                <a:schemeClr val="tx2">
                  <a:lumMod val="50000"/>
                </a:schemeClr>
              </a:solidFill>
            </a:endParaRPr>
          </a:p>
          <a:p>
            <a:pPr lvl="1">
              <a:defRPr/>
            </a:pPr>
            <a:r>
              <a:rPr lang="en-US" sz="2400" dirty="0" smtClean="0">
                <a:solidFill>
                  <a:schemeClr val="tx2">
                    <a:lumMod val="75000"/>
                  </a:schemeClr>
                </a:solidFill>
              </a:rPr>
              <a:t>College admissions decisions</a:t>
            </a:r>
          </a:p>
          <a:p>
            <a:pPr lvl="1">
              <a:defRPr/>
            </a:pPr>
            <a:r>
              <a:rPr lang="en-US" sz="2400" dirty="0" smtClean="0">
                <a:solidFill>
                  <a:schemeClr val="tx2">
                    <a:lumMod val="75000"/>
                  </a:schemeClr>
                </a:solidFill>
              </a:rPr>
              <a:t>Financing college</a:t>
            </a:r>
          </a:p>
          <a:p>
            <a:pPr lvl="1">
              <a:defRPr/>
            </a:pPr>
            <a:r>
              <a:rPr lang="en-US" sz="2400" dirty="0" smtClean="0">
                <a:solidFill>
                  <a:schemeClr val="tx2">
                    <a:lumMod val="75000"/>
                  </a:schemeClr>
                </a:solidFill>
              </a:rPr>
              <a:t>High school experiences and behaviors</a:t>
            </a:r>
          </a:p>
          <a:p>
            <a:pPr lvl="1">
              <a:defRPr/>
            </a:pPr>
            <a:r>
              <a:rPr lang="en-US" sz="2400" dirty="0" smtClean="0">
                <a:solidFill>
                  <a:schemeClr val="tx2">
                    <a:lumMod val="75000"/>
                  </a:schemeClr>
                </a:solidFill>
              </a:rPr>
              <a:t>Knowledge, skills and abilities</a:t>
            </a:r>
          </a:p>
          <a:p>
            <a:pPr lvl="1">
              <a:defRPr/>
            </a:pPr>
            <a:r>
              <a:rPr lang="en-US" sz="2400" dirty="0" smtClean="0">
                <a:solidFill>
                  <a:schemeClr val="tx2">
                    <a:lumMod val="75000"/>
                  </a:schemeClr>
                </a:solidFill>
              </a:rPr>
              <a:t>Expectations for college-major and career</a:t>
            </a:r>
          </a:p>
          <a:p>
            <a:pPr lvl="1">
              <a:defRPr/>
            </a:pPr>
            <a:r>
              <a:rPr lang="en-US" sz="2400" dirty="0" smtClean="0">
                <a:solidFill>
                  <a:schemeClr val="tx2">
                    <a:lumMod val="75000"/>
                  </a:schemeClr>
                </a:solidFill>
              </a:rPr>
              <a:t>Expectations for college life</a:t>
            </a:r>
          </a:p>
          <a:p>
            <a:pPr>
              <a:buFontTx/>
              <a:buNone/>
              <a:defRPr/>
            </a:pPr>
            <a:endParaRPr lang="en-US" dirty="0" smtClean="0">
              <a:solidFill>
                <a:schemeClr val="tx1"/>
              </a:solidFill>
            </a:endParaRPr>
          </a:p>
        </p:txBody>
      </p:sp>
      <p:sp>
        <p:nvSpPr>
          <p:cNvPr id="29700" name="Slide Number Placeholder 3"/>
          <p:cNvSpPr>
            <a:spLocks noGrp="1"/>
          </p:cNvSpPr>
          <p:nvPr>
            <p:ph type="sldNum" sz="quarter" idx="10"/>
          </p:nvPr>
        </p:nvSpPr>
        <p:spPr>
          <a:noFill/>
        </p:spPr>
        <p:txBody>
          <a:bodyPr/>
          <a:lstStyle/>
          <a:p>
            <a:fld id="{156DE3EA-87C8-41C4-BA5F-B2C8DF433AA1}" type="slidenum">
              <a:rPr lang="en-US" smtClean="0"/>
              <a:pPr/>
              <a:t>2</a:t>
            </a:fld>
            <a:endParaRPr lang="en-US" dirty="0" smtClean="0"/>
          </a:p>
        </p:txBody>
      </p:sp>
      <p:sp>
        <p:nvSpPr>
          <p:cNvPr id="11" name="TextBox 10"/>
          <p:cNvSpPr txBox="1"/>
          <p:nvPr/>
        </p:nvSpPr>
        <p:spPr>
          <a:xfrm>
            <a:off x="0" y="0"/>
            <a:ext cx="9144000" cy="1046440"/>
          </a:xfrm>
          <a:prstGeom prst="rect">
            <a:avLst/>
          </a:prstGeom>
          <a:solidFill>
            <a:schemeClr val="tx2">
              <a:lumMod val="50000"/>
            </a:schemeClr>
          </a:solidFill>
        </p:spPr>
        <p:txBody>
          <a:bodyPr>
            <a:spAutoFit/>
          </a:bodyPr>
          <a:lstStyle/>
          <a:p>
            <a:pPr>
              <a:defRPr/>
            </a:pPr>
            <a:endParaRPr lang="en-US" sz="1000" dirty="0">
              <a:solidFill>
                <a:schemeClr val="bg2"/>
              </a:solidFill>
              <a:latin typeface="+mj-lt"/>
            </a:endParaRPr>
          </a:p>
          <a:p>
            <a:pPr>
              <a:defRPr/>
            </a:pPr>
            <a:r>
              <a:rPr lang="en-US" sz="3600" dirty="0" smtClean="0">
                <a:solidFill>
                  <a:schemeClr val="bg2"/>
                </a:solidFill>
                <a:latin typeface="+mj-lt"/>
              </a:rPr>
              <a:t>INCOMING FIRST YEAR STUDENTS</a:t>
            </a:r>
          </a:p>
          <a:p>
            <a:pPr>
              <a:defRPr/>
            </a:pPr>
            <a:endParaRPr lang="en-US" sz="1600" dirty="0">
              <a:solidFill>
                <a:schemeClr val="bg2"/>
              </a:solidFill>
            </a:endParaRPr>
          </a:p>
        </p:txBody>
      </p:sp>
      <p:cxnSp>
        <p:nvCxnSpPr>
          <p:cNvPr id="29703" name="Straight Connector 11"/>
          <p:cNvCxnSpPr>
            <a:cxnSpLocks noChangeShapeType="1"/>
          </p:cNvCxnSpPr>
          <p:nvPr/>
        </p:nvCxnSpPr>
        <p:spPr bwMode="auto">
          <a:xfrm>
            <a:off x="152400" y="838200"/>
            <a:ext cx="8686800" cy="0"/>
          </a:xfrm>
          <a:prstGeom prst="line">
            <a:avLst/>
          </a:prstGeom>
          <a:noFill/>
          <a:ln w="15875" algn="ctr">
            <a:solidFill>
              <a:schemeClr val="bg2"/>
            </a:solidFill>
            <a:round/>
            <a:headEnd/>
            <a:tailEnd/>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Financing College</a:t>
            </a:r>
            <a:br>
              <a:rPr lang="en-US" dirty="0" smtClean="0">
                <a:solidFill>
                  <a:schemeClr val="tx1">
                    <a:lumMod val="50000"/>
                  </a:schemeClr>
                </a:solidFill>
              </a:rPr>
            </a:br>
            <a:r>
              <a:rPr lang="en-US" sz="2160" dirty="0" smtClean="0">
                <a:solidFill>
                  <a:schemeClr val="accent5">
                    <a:lumMod val="75000"/>
                  </a:schemeClr>
                </a:solidFill>
              </a:rPr>
              <a:t>Do you have any concern about your ability</a:t>
            </a:r>
            <a:br>
              <a:rPr lang="en-US" sz="2160" dirty="0" smtClean="0">
                <a:solidFill>
                  <a:schemeClr val="accent5">
                    <a:lumMod val="75000"/>
                  </a:schemeClr>
                </a:solidFill>
              </a:rPr>
            </a:br>
            <a:r>
              <a:rPr lang="en-US" sz="2160" dirty="0" smtClean="0">
                <a:solidFill>
                  <a:schemeClr val="accent5">
                    <a:lumMod val="75000"/>
                  </a:schemeClr>
                </a:solidFill>
              </a:rPr>
              <a:t> to finance your college education?</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20</a:t>
            </a:fld>
            <a:endParaRPr lang="en-US" dirty="0"/>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2651531732"/>
              </p:ext>
            </p:extLst>
          </p:nvPr>
        </p:nvGraphicFramePr>
        <p:xfrm>
          <a:off x="304800" y="16764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a:xfrm>
            <a:off x="685800" y="2454275"/>
            <a:ext cx="7772400" cy="1736725"/>
          </a:xfrm>
        </p:spPr>
        <p:txBody>
          <a:bodyPr/>
          <a:lstStyle/>
          <a:p>
            <a:pPr>
              <a:defRPr/>
            </a:pPr>
            <a:r>
              <a:rPr lang="en-US" dirty="0" smtClean="0">
                <a:solidFill>
                  <a:schemeClr val="tx2">
                    <a:lumMod val="50000"/>
                  </a:schemeClr>
                </a:solidFill>
              </a:rPr>
              <a:t>High School Experiences</a:t>
            </a:r>
            <a:endParaRPr lang="en-US" dirty="0">
              <a:solidFill>
                <a:schemeClr val="tx2">
                  <a:lumMod val="50000"/>
                </a:schemeClr>
              </a:solidFill>
            </a:endParaRPr>
          </a:p>
        </p:txBody>
      </p:sp>
      <p:sp>
        <p:nvSpPr>
          <p:cNvPr id="38915" name="Subtitle 6"/>
          <p:cNvSpPr>
            <a:spLocks noGrp="1"/>
          </p:cNvSpPr>
          <p:nvPr>
            <p:ph type="subTitle" sz="quarter" idx="1"/>
          </p:nvPr>
        </p:nvSpPr>
        <p:spPr>
          <a:xfrm>
            <a:off x="1371600" y="4648200"/>
            <a:ext cx="6172200" cy="1752600"/>
          </a:xfrm>
        </p:spPr>
        <p:txBody>
          <a:bodyPr/>
          <a:lstStyle/>
          <a:p>
            <a:r>
              <a:rPr lang="en-US" dirty="0" smtClean="0"/>
              <a:t>Understanding students’ established behaviors in high school helps foster skills, knowledge and abilities in the curriculum and co-curriculum.</a:t>
            </a:r>
          </a:p>
        </p:txBody>
      </p:sp>
      <p:pic>
        <p:nvPicPr>
          <p:cNvPr id="83972" name="Picture 4"/>
          <p:cNvPicPr>
            <a:picLocks noChangeAspect="1" noChangeArrowheads="1"/>
          </p:cNvPicPr>
          <p:nvPr/>
        </p:nvPicPr>
        <p:blipFill>
          <a:blip r:embed="rId3" cstate="print"/>
          <a:srcRect/>
          <a:stretch>
            <a:fillRect/>
          </a:stretch>
        </p:blipFill>
        <p:spPr bwMode="auto">
          <a:xfrm>
            <a:off x="1924050" y="1997075"/>
            <a:ext cx="5391150" cy="1050925"/>
          </a:xfrm>
          <a:prstGeom prst="rect">
            <a:avLst/>
          </a:prstGeom>
          <a:noFill/>
          <a:ln w="12700">
            <a:solidFill>
              <a:schemeClr val="tx2">
                <a:lumMod val="50000"/>
              </a:schemeClr>
            </a:solid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High School Experiences</a:t>
            </a:r>
            <a:br>
              <a:rPr lang="en-US" dirty="0" smtClean="0">
                <a:solidFill>
                  <a:schemeClr val="tx1">
                    <a:lumMod val="50000"/>
                  </a:schemeClr>
                </a:solidFill>
              </a:rPr>
            </a:br>
            <a:r>
              <a:rPr lang="en-US" sz="2160" dirty="0" smtClean="0">
                <a:solidFill>
                  <a:schemeClr val="accent5">
                    <a:lumMod val="75000"/>
                  </a:schemeClr>
                </a:solidFill>
              </a:rPr>
              <a:t>Please mark which of the following courses you have completed?</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22</a:t>
            </a:fld>
            <a:endParaRPr lang="en-US" dirty="0"/>
          </a:p>
        </p:txBody>
      </p:sp>
      <p:graphicFrame>
        <p:nvGraphicFramePr>
          <p:cNvPr id="5" name="Course completion"/>
          <p:cNvGraphicFramePr>
            <a:graphicFrameLocks noGrp="1"/>
          </p:cNvGraphicFramePr>
          <p:nvPr>
            <p:ph idx="1"/>
            <p:extLst>
              <p:ext uri="{D42A27DB-BD31-4B8C-83A1-F6EECF244321}">
                <p14:modId xmlns:p14="http://schemas.microsoft.com/office/powerpoint/2010/main" val="2835770974"/>
              </p:ext>
            </p:extLst>
          </p:nvPr>
        </p:nvGraphicFramePr>
        <p:xfrm>
          <a:off x="0" y="1447800"/>
          <a:ext cx="9144000" cy="5105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9140825" cy="611187"/>
          </a:xfrm>
        </p:spPr>
        <p:txBody>
          <a:bodyPr/>
          <a:lstStyle/>
          <a:p>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High School Experiences</a:t>
            </a:r>
            <a:br>
              <a:rPr lang="en-US" dirty="0" smtClean="0">
                <a:solidFill>
                  <a:schemeClr val="tx1">
                    <a:lumMod val="50000"/>
                  </a:schemeClr>
                </a:solidFill>
              </a:rPr>
            </a:br>
            <a:endParaRPr lang="en-US" sz="2160" dirty="0"/>
          </a:p>
        </p:txBody>
      </p:sp>
      <p:graphicFrame>
        <p:nvGraphicFramePr>
          <p:cNvPr id="5" name="Had remedial"/>
          <p:cNvGraphicFramePr>
            <a:graphicFrameLocks noGrp="1"/>
          </p:cNvGraphicFramePr>
          <p:nvPr>
            <p:ph idx="1"/>
            <p:extLst>
              <p:ext uri="{D42A27DB-BD31-4B8C-83A1-F6EECF244321}">
                <p14:modId xmlns:p14="http://schemas.microsoft.com/office/powerpoint/2010/main" val="3705540625"/>
              </p:ext>
            </p:extLst>
          </p:nvPr>
        </p:nvGraphicFramePr>
        <p:xfrm>
          <a:off x="152400" y="1600200"/>
          <a:ext cx="8839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23</a:t>
            </a:fld>
            <a:endParaRPr lang="en-US" dirty="0"/>
          </a:p>
        </p:txBody>
      </p:sp>
      <p:sp>
        <p:nvSpPr>
          <p:cNvPr id="3" name="TextBox 2"/>
          <p:cNvSpPr txBox="1"/>
          <p:nvPr/>
        </p:nvSpPr>
        <p:spPr>
          <a:xfrm>
            <a:off x="1219200" y="924448"/>
            <a:ext cx="6629400" cy="707886"/>
          </a:xfrm>
          <a:prstGeom prst="rect">
            <a:avLst/>
          </a:prstGeom>
          <a:noFill/>
        </p:spPr>
        <p:txBody>
          <a:bodyPr wrap="square" rtlCol="0">
            <a:spAutoFit/>
          </a:bodyPr>
          <a:lstStyle/>
          <a:p>
            <a:pPr algn="ctr"/>
            <a:r>
              <a:rPr lang="en-US" b="1" dirty="0"/>
              <a:t>Have you </a:t>
            </a:r>
            <a:r>
              <a:rPr lang="en-US" b="1" i="1" u="sng" dirty="0" smtClean="0"/>
              <a:t>had</a:t>
            </a:r>
            <a:r>
              <a:rPr lang="en-US" b="1" dirty="0" smtClean="0"/>
              <a:t> any special tutoring or remedial work in any of the following subjects?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9140825" cy="611187"/>
          </a:xfrm>
        </p:spPr>
        <p:txBody>
          <a:bodyPr/>
          <a:lstStyle/>
          <a:p>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High School Experiences</a:t>
            </a:r>
            <a:br>
              <a:rPr lang="en-US" dirty="0" smtClean="0">
                <a:solidFill>
                  <a:schemeClr val="tx1">
                    <a:lumMod val="50000"/>
                  </a:schemeClr>
                </a:solidFill>
              </a:rPr>
            </a:br>
            <a:endParaRPr lang="en-US" sz="2160" dirty="0"/>
          </a:p>
        </p:txBody>
      </p:sp>
      <p:graphicFrame>
        <p:nvGraphicFramePr>
          <p:cNvPr id="5" name="will need remedial"/>
          <p:cNvGraphicFramePr>
            <a:graphicFrameLocks noGrp="1"/>
          </p:cNvGraphicFramePr>
          <p:nvPr>
            <p:ph idx="1"/>
            <p:extLst>
              <p:ext uri="{D42A27DB-BD31-4B8C-83A1-F6EECF244321}">
                <p14:modId xmlns:p14="http://schemas.microsoft.com/office/powerpoint/2010/main" val="2621992321"/>
              </p:ext>
            </p:extLst>
          </p:nvPr>
        </p:nvGraphicFramePr>
        <p:xfrm>
          <a:off x="152400" y="1600200"/>
          <a:ext cx="8839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24</a:t>
            </a:fld>
            <a:endParaRPr lang="en-US" dirty="0"/>
          </a:p>
        </p:txBody>
      </p:sp>
      <p:sp>
        <p:nvSpPr>
          <p:cNvPr id="3" name="TextBox 2"/>
          <p:cNvSpPr txBox="1"/>
          <p:nvPr/>
        </p:nvSpPr>
        <p:spPr>
          <a:xfrm>
            <a:off x="1219200" y="924448"/>
            <a:ext cx="6629400" cy="707886"/>
          </a:xfrm>
          <a:prstGeom prst="rect">
            <a:avLst/>
          </a:prstGeom>
          <a:noFill/>
        </p:spPr>
        <p:txBody>
          <a:bodyPr wrap="square" rtlCol="0">
            <a:spAutoFit/>
          </a:bodyPr>
          <a:lstStyle/>
          <a:p>
            <a:pPr algn="ctr"/>
            <a:r>
              <a:rPr lang="en-US" b="1" dirty="0" smtClean="0"/>
              <a:t>Do you feel you </a:t>
            </a:r>
            <a:r>
              <a:rPr lang="en-US" b="1" i="1" u="sng" dirty="0" smtClean="0"/>
              <a:t>will need</a:t>
            </a:r>
            <a:r>
              <a:rPr lang="en-US" b="1" dirty="0" smtClean="0"/>
              <a:t> any special tutoring or remedial work in any of the following subjects?</a:t>
            </a:r>
            <a:endParaRPr lang="en-US" dirty="0"/>
          </a:p>
        </p:txBody>
      </p:sp>
    </p:spTree>
    <p:extLst>
      <p:ext uri="{BB962C8B-B14F-4D97-AF65-F5344CB8AC3E}">
        <p14:creationId xmlns:p14="http://schemas.microsoft.com/office/powerpoint/2010/main" val="5160917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203371-9CB2-4A90-9261-771DC74F61A0}" type="slidenum">
              <a:rPr lang="en-US" smtClean="0"/>
              <a:pPr>
                <a:defRPr/>
              </a:pPr>
              <a:t>25</a:t>
            </a:fld>
            <a:endParaRPr lang="en-US" dirty="0"/>
          </a:p>
        </p:txBody>
      </p:sp>
      <p:sp>
        <p:nvSpPr>
          <p:cNvPr id="13" name="Rectangle 12"/>
          <p:cNvSpPr>
            <a:spLocks noChangeArrowheads="1"/>
          </p:cNvSpPr>
          <p:nvPr/>
        </p:nvSpPr>
        <p:spPr bwMode="auto">
          <a:xfrm>
            <a:off x="1522846" y="6248400"/>
            <a:ext cx="2629887" cy="276999"/>
          </a:xfrm>
          <a:prstGeom prst="rect">
            <a:avLst/>
          </a:prstGeom>
          <a:noFill/>
          <a:ln w="9525">
            <a:noFill/>
            <a:miter lim="800000"/>
            <a:headEnd/>
            <a:tailEnd/>
          </a:ln>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dirty="0" smtClean="0">
                <a:solidFill>
                  <a:srgbClr val="7680AC">
                    <a:lumMod val="75000"/>
                  </a:srgbClr>
                </a:solidFill>
              </a:rPr>
              <a:t> </a:t>
            </a:r>
            <a:r>
              <a:rPr lang="en-US" sz="1200" dirty="0">
                <a:solidFill>
                  <a:schemeClr val="tx2"/>
                </a:solidFill>
              </a:rPr>
              <a:t>Your </a:t>
            </a:r>
            <a:r>
              <a:rPr lang="en-US" sz="1200" dirty="0" smtClean="0">
                <a:solidFill>
                  <a:schemeClr val="tx2"/>
                </a:solidFill>
              </a:rPr>
              <a:t>Institution       Comparison </a:t>
            </a:r>
            <a:r>
              <a:rPr lang="en-US" sz="1200" dirty="0">
                <a:solidFill>
                  <a:schemeClr val="tx2"/>
                </a:solidFill>
              </a:rPr>
              <a:t>Group</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138106348"/>
              </p:ext>
            </p:extLst>
          </p:nvPr>
        </p:nvGraphicFramePr>
        <p:xfrm>
          <a:off x="0" y="1600200"/>
          <a:ext cx="63246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7173" name="Rectangle 2"/>
          <p:cNvSpPr>
            <a:spLocks noGrp="1" noChangeArrowheads="1"/>
          </p:cNvSpPr>
          <p:nvPr>
            <p:ph type="title" idx="4294967295"/>
          </p:nvPr>
        </p:nvSpPr>
        <p:spPr>
          <a:xfrm>
            <a:off x="990600" y="152400"/>
            <a:ext cx="8001000" cy="1219200"/>
          </a:xfrm>
        </p:spPr>
        <p:txBody>
          <a:bodyPr/>
          <a:lstStyle/>
          <a:p>
            <a:pPr eaLnBrk="1" hangingPunct="1">
              <a:defRPr/>
            </a:pPr>
            <a:r>
              <a:rPr lang="en-US" dirty="0" smtClean="0">
                <a:solidFill>
                  <a:schemeClr val="tx1">
                    <a:lumMod val="50000"/>
                  </a:schemeClr>
                </a:solidFill>
              </a:rPr>
              <a:t>Habits of Mind</a:t>
            </a:r>
            <a:br>
              <a:rPr lang="en-US" dirty="0" smtClean="0">
                <a:solidFill>
                  <a:schemeClr val="tx1">
                    <a:lumMod val="50000"/>
                  </a:schemeClr>
                </a:solidFill>
              </a:rPr>
            </a:br>
            <a:r>
              <a:rPr lang="en-US" sz="1600" dirty="0" smtClean="0">
                <a:solidFill>
                  <a:schemeClr val="tx1">
                    <a:lumMod val="50000"/>
                  </a:schemeClr>
                </a:solidFill>
              </a:rPr>
              <a:t/>
            </a:r>
            <a:br>
              <a:rPr lang="en-US" sz="1600" dirty="0" smtClean="0">
                <a:solidFill>
                  <a:schemeClr val="tx1">
                    <a:lumMod val="50000"/>
                  </a:schemeClr>
                </a:solidFill>
              </a:rPr>
            </a:br>
            <a:r>
              <a:rPr lang="en-US" sz="1600" i="1" dirty="0" smtClean="0">
                <a:solidFill>
                  <a:schemeClr val="tx1"/>
                </a:solidFill>
              </a:rPr>
              <a:t> </a:t>
            </a:r>
            <a:r>
              <a:rPr lang="en-US" sz="1600" i="1" dirty="0" smtClean="0"/>
              <a:t>Habits of Mind </a:t>
            </a:r>
            <a:r>
              <a:rPr lang="en-US" sz="1600" dirty="0" smtClean="0"/>
              <a:t>is a unified measure of the behaviors and traits associated with academic success. These learning behaviors are seen as the foundation for lifelong learning.</a:t>
            </a:r>
            <a:endParaRPr lang="en-US" sz="1600" dirty="0" smtClean="0">
              <a:solidFill>
                <a:schemeClr val="tx1"/>
              </a:solidFill>
            </a:endParaRPr>
          </a:p>
        </p:txBody>
      </p:sp>
      <p:sp>
        <p:nvSpPr>
          <p:cNvPr id="7176" name="TextBox 1"/>
          <p:cNvSpPr txBox="1">
            <a:spLocks noChangeArrowheads="1"/>
          </p:cNvSpPr>
          <p:nvPr/>
        </p:nvSpPr>
        <p:spPr bwMode="auto">
          <a:xfrm>
            <a:off x="5791200" y="1828800"/>
            <a:ext cx="2971800" cy="3505200"/>
          </a:xfrm>
          <a:prstGeom prst="rect">
            <a:avLst/>
          </a:prstGeom>
          <a:noFill/>
          <a:ln w="9525">
            <a:noFill/>
            <a:miter lim="800000"/>
            <a:headEnd/>
            <a:tailEnd/>
          </a:ln>
        </p:spPr>
        <p:txBody>
          <a:bodyPr/>
          <a:lstStyle/>
          <a:p>
            <a:pPr algn="ctr">
              <a:defRPr/>
            </a:pPr>
            <a:r>
              <a:rPr lang="en-US" sz="1200" u="sng" dirty="0">
                <a:solidFill>
                  <a:schemeClr val="tx2">
                    <a:lumMod val="75000"/>
                  </a:schemeClr>
                </a:solidFill>
              </a:rPr>
              <a:t>Construct Items</a:t>
            </a:r>
          </a:p>
          <a:p>
            <a:pPr>
              <a:defRPr/>
            </a:pPr>
            <a:endParaRPr lang="en-US" sz="1200" u="sng" dirty="0">
              <a:solidFill>
                <a:schemeClr val="tx2">
                  <a:lumMod val="75000"/>
                </a:schemeClr>
              </a:solidFill>
            </a:endParaRPr>
          </a:p>
          <a:p>
            <a:pPr>
              <a:buFont typeface="Arial" charset="0"/>
              <a:buChar char="•"/>
              <a:defRPr/>
            </a:pPr>
            <a:r>
              <a:rPr lang="en-US" sz="1200" dirty="0">
                <a:solidFill>
                  <a:schemeClr val="tx2">
                    <a:lumMod val="75000"/>
                  </a:schemeClr>
                </a:solidFill>
              </a:rPr>
              <a:t> Support your opinion with logical argument</a:t>
            </a:r>
          </a:p>
          <a:p>
            <a:pPr>
              <a:buFont typeface="Arial" charset="0"/>
              <a:buChar char="•"/>
              <a:defRPr/>
            </a:pPr>
            <a:r>
              <a:rPr lang="en-US" sz="1200" dirty="0">
                <a:solidFill>
                  <a:schemeClr val="tx2">
                    <a:lumMod val="75000"/>
                  </a:schemeClr>
                </a:solidFill>
              </a:rPr>
              <a:t> Seek solutions to problems and explain them</a:t>
            </a:r>
          </a:p>
          <a:p>
            <a:pPr>
              <a:defRPr/>
            </a:pPr>
            <a:r>
              <a:rPr lang="en-US" sz="1200" dirty="0">
                <a:solidFill>
                  <a:schemeClr val="tx2">
                    <a:lumMod val="75000"/>
                  </a:schemeClr>
                </a:solidFill>
              </a:rPr>
              <a:t>  to others</a:t>
            </a:r>
          </a:p>
          <a:p>
            <a:pPr>
              <a:buFont typeface="Arial" charset="0"/>
              <a:buChar char="•"/>
              <a:defRPr/>
            </a:pPr>
            <a:r>
              <a:rPr lang="en-US" sz="1200" dirty="0">
                <a:solidFill>
                  <a:schemeClr val="tx2">
                    <a:lumMod val="75000"/>
                  </a:schemeClr>
                </a:solidFill>
              </a:rPr>
              <a:t> Seek alternative solutions to a problem</a:t>
            </a:r>
          </a:p>
          <a:p>
            <a:pPr>
              <a:buFont typeface="Arial" charset="0"/>
              <a:buChar char="•"/>
              <a:defRPr/>
            </a:pPr>
            <a:r>
              <a:rPr lang="en-US" sz="1200" dirty="0">
                <a:solidFill>
                  <a:schemeClr val="tx2">
                    <a:lumMod val="75000"/>
                  </a:schemeClr>
                </a:solidFill>
              </a:rPr>
              <a:t> Evaluate the quality or reliability of</a:t>
            </a:r>
          </a:p>
          <a:p>
            <a:pPr>
              <a:defRPr/>
            </a:pPr>
            <a:r>
              <a:rPr lang="en-US" sz="1200" dirty="0">
                <a:solidFill>
                  <a:schemeClr val="tx2">
                    <a:lumMod val="75000"/>
                  </a:schemeClr>
                </a:solidFill>
              </a:rPr>
              <a:t>  information you received</a:t>
            </a:r>
          </a:p>
          <a:p>
            <a:pPr>
              <a:buFont typeface="Arial" charset="0"/>
              <a:buChar char="•"/>
              <a:defRPr/>
            </a:pPr>
            <a:r>
              <a:rPr lang="en-US" sz="1200" dirty="0">
                <a:solidFill>
                  <a:schemeClr val="tx2">
                    <a:lumMod val="75000"/>
                  </a:schemeClr>
                </a:solidFill>
              </a:rPr>
              <a:t> Ask questions in class</a:t>
            </a:r>
          </a:p>
          <a:p>
            <a:pPr>
              <a:buFont typeface="Arial" charset="0"/>
              <a:buChar char="•"/>
              <a:defRPr/>
            </a:pPr>
            <a:r>
              <a:rPr lang="en-US" sz="1200" dirty="0">
                <a:solidFill>
                  <a:schemeClr val="tx2">
                    <a:lumMod val="75000"/>
                  </a:schemeClr>
                </a:solidFill>
              </a:rPr>
              <a:t> Take a risk because you felt you had more to</a:t>
            </a:r>
          </a:p>
          <a:p>
            <a:pPr>
              <a:defRPr/>
            </a:pPr>
            <a:r>
              <a:rPr lang="en-US" sz="1200" dirty="0">
                <a:solidFill>
                  <a:schemeClr val="tx2">
                    <a:lumMod val="75000"/>
                  </a:schemeClr>
                </a:solidFill>
              </a:rPr>
              <a:t>  gain</a:t>
            </a:r>
          </a:p>
          <a:p>
            <a:pPr>
              <a:buFont typeface="Arial" charset="0"/>
              <a:buChar char="•"/>
              <a:defRPr/>
            </a:pPr>
            <a:r>
              <a:rPr lang="en-US" sz="1200" dirty="0">
                <a:solidFill>
                  <a:schemeClr val="tx2">
                    <a:lumMod val="75000"/>
                  </a:schemeClr>
                </a:solidFill>
              </a:rPr>
              <a:t> Seek feedback on academic work </a:t>
            </a:r>
          </a:p>
          <a:p>
            <a:pPr>
              <a:buFont typeface="Arial" charset="0"/>
              <a:buChar char="•"/>
              <a:defRPr/>
            </a:pPr>
            <a:r>
              <a:rPr lang="en-US" sz="1200" dirty="0">
                <a:solidFill>
                  <a:schemeClr val="tx2">
                    <a:lumMod val="75000"/>
                  </a:schemeClr>
                </a:solidFill>
              </a:rPr>
              <a:t> Explore topics on your own, even though it</a:t>
            </a:r>
          </a:p>
          <a:p>
            <a:pPr>
              <a:defRPr/>
            </a:pPr>
            <a:r>
              <a:rPr lang="en-US" sz="1200" dirty="0">
                <a:solidFill>
                  <a:schemeClr val="tx2">
                    <a:lumMod val="75000"/>
                  </a:schemeClr>
                </a:solidFill>
              </a:rPr>
              <a:t>  was not required for a class</a:t>
            </a:r>
          </a:p>
          <a:p>
            <a:pPr>
              <a:buFont typeface="Arial" charset="0"/>
              <a:buChar char="•"/>
              <a:defRPr/>
            </a:pPr>
            <a:r>
              <a:rPr lang="en-US" sz="1200" dirty="0">
                <a:solidFill>
                  <a:schemeClr val="tx2">
                    <a:lumMod val="75000"/>
                  </a:schemeClr>
                </a:solidFill>
              </a:rPr>
              <a:t> Accept mistakes as part of the learning</a:t>
            </a:r>
          </a:p>
          <a:p>
            <a:pPr>
              <a:defRPr/>
            </a:pPr>
            <a:r>
              <a:rPr lang="en-US" sz="1200" dirty="0">
                <a:solidFill>
                  <a:schemeClr val="tx2">
                    <a:lumMod val="75000"/>
                  </a:schemeClr>
                </a:solidFill>
              </a:rPr>
              <a:t>  process</a:t>
            </a:r>
          </a:p>
          <a:p>
            <a:pPr>
              <a:buFont typeface="Arial" charset="0"/>
              <a:buChar char="•"/>
              <a:defRPr/>
            </a:pPr>
            <a:r>
              <a:rPr lang="en-US" sz="1200" dirty="0">
                <a:solidFill>
                  <a:schemeClr val="tx2">
                    <a:lumMod val="75000"/>
                  </a:schemeClr>
                </a:solidFill>
              </a:rPr>
              <a:t> Revise your papers to improve your writing</a:t>
            </a:r>
          </a:p>
          <a:p>
            <a:pPr>
              <a:buFont typeface="Arial" charset="0"/>
              <a:buChar char="•"/>
              <a:defRPr/>
            </a:pPr>
            <a:r>
              <a:rPr lang="en-US" sz="1200" dirty="0">
                <a:solidFill>
                  <a:schemeClr val="tx2">
                    <a:lumMod val="75000"/>
                  </a:schemeClr>
                </a:solidFill>
              </a:rPr>
              <a:t> Look up scientific research articles and</a:t>
            </a:r>
          </a:p>
          <a:p>
            <a:pPr>
              <a:defRPr/>
            </a:pPr>
            <a:r>
              <a:rPr lang="en-US" sz="1200" dirty="0">
                <a:solidFill>
                  <a:schemeClr val="tx2">
                    <a:lumMod val="75000"/>
                  </a:schemeClr>
                </a:solidFill>
              </a:rPr>
              <a:t>  resources</a:t>
            </a:r>
          </a:p>
          <a:p>
            <a:pPr>
              <a:defRPr/>
            </a:pPr>
            <a:endParaRPr lang="en-US" sz="1200" dirty="0">
              <a:solidFill>
                <a:schemeClr val="tx2">
                  <a:lumMod val="75000"/>
                </a:schemeClr>
              </a:solidFill>
            </a:endParaRPr>
          </a:p>
          <a:p>
            <a:pPr>
              <a:buFont typeface="Arial" charset="0"/>
              <a:buChar char="•"/>
              <a:defRPr/>
            </a:pPr>
            <a:endParaRPr lang="en-US" sz="1200" dirty="0">
              <a:solidFill>
                <a:schemeClr val="tx2">
                  <a:lumMod val="75000"/>
                </a:schemeClr>
              </a:solidFill>
            </a:endParaRPr>
          </a:p>
        </p:txBody>
      </p:sp>
      <p:sp>
        <p:nvSpPr>
          <p:cNvPr id="15" name="Rectangle 14"/>
          <p:cNvSpPr/>
          <p:nvPr/>
        </p:nvSpPr>
        <p:spPr bwMode="auto">
          <a:xfrm>
            <a:off x="1524000" y="63246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6" name="Rectangle 15"/>
          <p:cNvSpPr/>
          <p:nvPr/>
        </p:nvSpPr>
        <p:spPr bwMode="auto">
          <a:xfrm>
            <a:off x="2743200" y="63246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108538783"/>
              </p:ext>
            </p:extLst>
          </p:nvPr>
        </p:nvGraphicFramePr>
        <p:xfrm>
          <a:off x="152400" y="1676400"/>
          <a:ext cx="5715000" cy="48006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5943600" y="2514600"/>
            <a:ext cx="2819400" cy="2362200"/>
          </a:xfrm>
          <a:prstGeom prst="rect">
            <a:avLst/>
          </a:prstGeom>
          <a:noFill/>
          <a:ln w="9525">
            <a:noFill/>
            <a:miter lim="800000"/>
            <a:headEnd/>
            <a:tailEnd/>
          </a:ln>
        </p:spPr>
        <p:txBody>
          <a:bodyPr/>
          <a:lstStyle/>
          <a:p>
            <a:pPr algn="ctr">
              <a:defRPr/>
            </a:pPr>
            <a:r>
              <a:rPr lang="en-US" sz="1200" u="sng" dirty="0">
                <a:solidFill>
                  <a:schemeClr val="tx2">
                    <a:lumMod val="75000"/>
                  </a:schemeClr>
                </a:solidFill>
              </a:rPr>
              <a:t>Construct Items</a:t>
            </a:r>
          </a:p>
          <a:p>
            <a:pPr>
              <a:defRPr/>
            </a:pPr>
            <a:endParaRPr lang="en-US" sz="1200" u="sng" dirty="0">
              <a:solidFill>
                <a:schemeClr val="tx2">
                  <a:lumMod val="75000"/>
                </a:schemeClr>
              </a:solidFill>
            </a:endParaRPr>
          </a:p>
          <a:p>
            <a:pPr>
              <a:buFont typeface="Arial" charset="0"/>
              <a:buChar char="•"/>
              <a:defRPr/>
            </a:pPr>
            <a:r>
              <a:rPr lang="en-US" sz="1200" dirty="0">
                <a:solidFill>
                  <a:schemeClr val="tx1">
                    <a:lumMod val="75000"/>
                  </a:schemeClr>
                </a:solidFill>
              </a:rPr>
              <a:t>  Tolerance of others with different beliefs</a:t>
            </a:r>
          </a:p>
          <a:p>
            <a:pPr>
              <a:buFont typeface="Arial" charset="0"/>
              <a:buChar char="•"/>
              <a:defRPr/>
            </a:pPr>
            <a:r>
              <a:rPr lang="en-US" sz="1200" dirty="0">
                <a:solidFill>
                  <a:schemeClr val="tx1">
                    <a:lumMod val="75000"/>
                  </a:schemeClr>
                </a:solidFill>
              </a:rPr>
              <a:t> Ability to work cooperatively with diverse</a:t>
            </a:r>
          </a:p>
          <a:p>
            <a:pPr>
              <a:defRPr/>
            </a:pPr>
            <a:r>
              <a:rPr lang="en-US" sz="1200" dirty="0">
                <a:solidFill>
                  <a:schemeClr val="tx1">
                    <a:lumMod val="75000"/>
                  </a:schemeClr>
                </a:solidFill>
              </a:rPr>
              <a:t>   people</a:t>
            </a:r>
          </a:p>
          <a:p>
            <a:pPr>
              <a:buFont typeface="Arial" charset="0"/>
              <a:buChar char="•"/>
              <a:defRPr/>
            </a:pPr>
            <a:r>
              <a:rPr lang="en-US" sz="1200" dirty="0">
                <a:solidFill>
                  <a:schemeClr val="tx1">
                    <a:lumMod val="75000"/>
                  </a:schemeClr>
                </a:solidFill>
              </a:rPr>
              <a:t> Ability to discuss and negotiate</a:t>
            </a:r>
          </a:p>
          <a:p>
            <a:pPr>
              <a:defRPr/>
            </a:pPr>
            <a:r>
              <a:rPr lang="en-US" sz="1200" dirty="0">
                <a:solidFill>
                  <a:schemeClr val="tx1">
                    <a:lumMod val="75000"/>
                  </a:schemeClr>
                </a:solidFill>
              </a:rPr>
              <a:t>   controversial issues</a:t>
            </a:r>
          </a:p>
          <a:p>
            <a:pPr>
              <a:buFont typeface="Arial" charset="0"/>
              <a:buChar char="•"/>
              <a:defRPr/>
            </a:pPr>
            <a:r>
              <a:rPr lang="en-US" sz="1200" dirty="0">
                <a:solidFill>
                  <a:schemeClr val="tx1">
                    <a:lumMod val="75000"/>
                  </a:schemeClr>
                </a:solidFill>
              </a:rPr>
              <a:t> Openness to having my views challenged</a:t>
            </a:r>
          </a:p>
          <a:p>
            <a:pPr>
              <a:buFont typeface="Arial" charset="0"/>
              <a:buChar char="•"/>
              <a:defRPr/>
            </a:pPr>
            <a:r>
              <a:rPr lang="en-US" sz="1200" dirty="0">
                <a:solidFill>
                  <a:schemeClr val="tx1">
                    <a:lumMod val="75000"/>
                  </a:schemeClr>
                </a:solidFill>
              </a:rPr>
              <a:t> Ability to see the world from someone</a:t>
            </a:r>
          </a:p>
          <a:p>
            <a:pPr>
              <a:defRPr/>
            </a:pPr>
            <a:r>
              <a:rPr lang="en-US" sz="1200" dirty="0">
                <a:solidFill>
                  <a:schemeClr val="tx1">
                    <a:lumMod val="75000"/>
                  </a:schemeClr>
                </a:solidFill>
              </a:rPr>
              <a:t>   else's perspective</a:t>
            </a:r>
          </a:p>
          <a:p>
            <a:pPr>
              <a:defRPr/>
            </a:pPr>
            <a:endParaRPr lang="en-US" sz="1200" dirty="0">
              <a:solidFill>
                <a:schemeClr val="tx2">
                  <a:lumMod val="75000"/>
                </a:schemeClr>
              </a:solidFill>
            </a:endParaRPr>
          </a:p>
        </p:txBody>
      </p:sp>
      <p:sp>
        <p:nvSpPr>
          <p:cNvPr id="14"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tx1">
                    <a:lumMod val="50000"/>
                  </a:schemeClr>
                </a:solidFill>
                <a:latin typeface="+mj-lt"/>
                <a:ea typeface="+mj-ea"/>
                <a:cs typeface="+mj-cs"/>
              </a:rPr>
              <a:t>Pluralistic Orientation</a:t>
            </a:r>
            <a:r>
              <a:rPr lang="en-US" sz="2800" b="1" kern="0" dirty="0">
                <a:solidFill>
                  <a:srgbClr val="7680AC"/>
                </a:solidFill>
                <a:latin typeface="+mj-lt"/>
                <a:ea typeface="+mj-ea"/>
                <a:cs typeface="+mj-cs"/>
              </a:rPr>
              <a:t/>
            </a:r>
            <a:br>
              <a:rPr lang="en-US" sz="2800" b="1" kern="0" dirty="0">
                <a:solidFill>
                  <a:srgbClr val="7680AC"/>
                </a:solidFill>
                <a:latin typeface="+mj-lt"/>
                <a:ea typeface="+mj-ea"/>
                <a:cs typeface="+mj-cs"/>
              </a:rPr>
            </a:br>
            <a:r>
              <a:rPr lang="en-US" sz="1600" b="1" kern="0" dirty="0">
                <a:solidFill>
                  <a:srgbClr val="7680AC"/>
                </a:solidFill>
                <a:latin typeface="+mj-lt"/>
                <a:ea typeface="+mj-ea"/>
                <a:cs typeface="+mj-cs"/>
              </a:rPr>
              <a:t/>
            </a:r>
            <a:br>
              <a:rPr lang="en-US" sz="1600" b="1" kern="0" dirty="0">
                <a:solidFill>
                  <a:srgbClr val="7680AC"/>
                </a:solidFill>
                <a:latin typeface="+mj-lt"/>
                <a:ea typeface="+mj-ea"/>
                <a:cs typeface="+mj-cs"/>
              </a:rPr>
            </a:br>
            <a:r>
              <a:rPr lang="en-US" sz="1600" b="1" i="1" kern="0" dirty="0">
                <a:solidFill>
                  <a:srgbClr val="7680AC"/>
                </a:solidFill>
                <a:latin typeface="+mj-lt"/>
                <a:ea typeface="+mj-ea"/>
                <a:cs typeface="+mj-cs"/>
              </a:rPr>
              <a:t>Pluralistic Orientation </a:t>
            </a:r>
            <a:r>
              <a:rPr lang="en-US" sz="1600" b="1" kern="0" dirty="0">
                <a:solidFill>
                  <a:srgbClr val="7680AC"/>
                </a:solidFill>
                <a:latin typeface="+mj-lt"/>
                <a:ea typeface="+mj-ea"/>
                <a:cs typeface="+mj-cs"/>
              </a:rPr>
              <a:t>measures skills and dispositions appropriate for </a:t>
            </a:r>
            <a:br>
              <a:rPr lang="en-US" sz="1600" b="1" kern="0" dirty="0">
                <a:solidFill>
                  <a:srgbClr val="7680AC"/>
                </a:solidFill>
                <a:latin typeface="+mj-lt"/>
                <a:ea typeface="+mj-ea"/>
                <a:cs typeface="+mj-cs"/>
              </a:rPr>
            </a:br>
            <a:r>
              <a:rPr lang="en-US" sz="1600" b="1" kern="0" dirty="0">
                <a:solidFill>
                  <a:srgbClr val="7680AC"/>
                </a:solidFill>
                <a:latin typeface="+mj-lt"/>
                <a:ea typeface="+mj-ea"/>
                <a:cs typeface="+mj-cs"/>
              </a:rPr>
              <a:t>living and working in a diverse society.</a:t>
            </a:r>
            <a:endParaRPr lang="en-US" sz="1600" b="1" kern="0" dirty="0">
              <a:latin typeface="+mj-lt"/>
              <a:ea typeface="+mj-ea"/>
              <a:cs typeface="+mj-cs"/>
            </a:endParaRPr>
          </a:p>
        </p:txBody>
      </p:sp>
      <p:sp>
        <p:nvSpPr>
          <p:cNvPr id="2" name="Slide Number Placeholder 1"/>
          <p:cNvSpPr>
            <a:spLocks noGrp="1"/>
          </p:cNvSpPr>
          <p:nvPr>
            <p:ph type="sldNum" sz="quarter" idx="10"/>
          </p:nvPr>
        </p:nvSpPr>
        <p:spPr/>
        <p:txBody>
          <a:bodyPr/>
          <a:lstStyle/>
          <a:p>
            <a:pPr>
              <a:defRPr/>
            </a:pPr>
            <a:fld id="{7F203371-9CB2-4A90-9261-771DC74F61A0}"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203371-9CB2-4A90-9261-771DC74F61A0}" type="slidenum">
              <a:rPr lang="en-US" smtClean="0"/>
              <a:pPr>
                <a:defRPr/>
              </a:pPr>
              <a:t>27</a:t>
            </a:fld>
            <a:endParaRPr lang="en-US" dirty="0"/>
          </a:p>
        </p:txBody>
      </p:sp>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396137425"/>
              </p:ext>
            </p:extLst>
          </p:nvPr>
        </p:nvGraphicFramePr>
        <p:xfrm>
          <a:off x="533400" y="1600200"/>
          <a:ext cx="56388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72200" y="3048000"/>
            <a:ext cx="2590800" cy="1600200"/>
          </a:xfrm>
          <a:prstGeom prst="rect">
            <a:avLst/>
          </a:prstGeom>
          <a:noFill/>
          <a:ln w="9525">
            <a:noFill/>
            <a:miter lim="800000"/>
            <a:headEnd/>
            <a:tailEnd/>
          </a:ln>
        </p:spPr>
        <p:txBody>
          <a:bodyPr/>
          <a:lstStyle/>
          <a:p>
            <a:pPr algn="ctr">
              <a:defRPr/>
            </a:pPr>
            <a:r>
              <a:rPr lang="en-US" sz="1200" u="sng" dirty="0">
                <a:solidFill>
                  <a:schemeClr val="tx2">
                    <a:lumMod val="75000"/>
                  </a:schemeClr>
                </a:solidFill>
              </a:rPr>
              <a:t>Construct Items</a:t>
            </a:r>
          </a:p>
          <a:p>
            <a:pPr>
              <a:defRPr/>
            </a:pPr>
            <a:endParaRPr lang="en-US" sz="1200" u="sng" dirty="0">
              <a:solidFill>
                <a:schemeClr val="tx2">
                  <a:lumMod val="75000"/>
                </a:schemeClr>
              </a:solidFill>
            </a:endParaRPr>
          </a:p>
          <a:p>
            <a:pPr>
              <a:buFont typeface="Arial" charset="0"/>
              <a:buChar char="•"/>
              <a:defRPr/>
            </a:pPr>
            <a:r>
              <a:rPr lang="en-US" sz="1200" dirty="0">
                <a:solidFill>
                  <a:schemeClr val="tx1">
                    <a:lumMod val="75000"/>
                  </a:schemeClr>
                </a:solidFill>
              </a:rPr>
              <a:t> Self-rated academic ability</a:t>
            </a:r>
          </a:p>
          <a:p>
            <a:pPr algn="just">
              <a:buFont typeface="Arial" charset="0"/>
              <a:buChar char="•"/>
              <a:defRPr/>
            </a:pPr>
            <a:r>
              <a:rPr lang="en-US" sz="1200" dirty="0">
                <a:solidFill>
                  <a:schemeClr val="tx1">
                    <a:lumMod val="75000"/>
                  </a:schemeClr>
                </a:solidFill>
              </a:rPr>
              <a:t> Self-rated mathematical ability</a:t>
            </a:r>
          </a:p>
          <a:p>
            <a:pPr algn="just">
              <a:buFont typeface="Arial" charset="0"/>
              <a:buChar char="•"/>
              <a:defRPr/>
            </a:pPr>
            <a:r>
              <a:rPr lang="en-US" sz="1200" dirty="0">
                <a:solidFill>
                  <a:schemeClr val="tx1">
                    <a:lumMod val="75000"/>
                  </a:schemeClr>
                </a:solidFill>
              </a:rPr>
              <a:t> Self-rated self-confidence (intellectual)</a:t>
            </a:r>
          </a:p>
          <a:p>
            <a:pPr algn="just">
              <a:buFont typeface="Arial" charset="0"/>
              <a:buChar char="•"/>
              <a:defRPr/>
            </a:pPr>
            <a:r>
              <a:rPr lang="en-US" sz="1200" dirty="0">
                <a:solidFill>
                  <a:schemeClr val="tx1">
                    <a:lumMod val="75000"/>
                  </a:schemeClr>
                </a:solidFill>
              </a:rPr>
              <a:t> Self-rated drive to achieve</a:t>
            </a:r>
            <a:endParaRPr lang="en-US" sz="1200" dirty="0">
              <a:solidFill>
                <a:schemeClr val="tx2">
                  <a:lumMod val="75000"/>
                </a:schemeClr>
              </a:solidFill>
            </a:endParaRPr>
          </a:p>
        </p:txBody>
      </p:sp>
      <p:sp>
        <p:nvSpPr>
          <p:cNvPr id="10" name="Rectangle 2"/>
          <p:cNvSpPr txBox="1">
            <a:spLocks noChangeArrowheads="1"/>
          </p:cNvSpPr>
          <p:nvPr/>
        </p:nvSpPr>
        <p:spPr bwMode="auto">
          <a:xfrm>
            <a:off x="914400" y="152400"/>
            <a:ext cx="8001000" cy="14478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tx1">
                    <a:lumMod val="50000"/>
                  </a:schemeClr>
                </a:solidFill>
                <a:latin typeface="+mj-lt"/>
                <a:ea typeface="+mj-ea"/>
                <a:cs typeface="+mj-cs"/>
              </a:rPr>
              <a:t>Academic Self-Concept</a:t>
            </a:r>
            <a:r>
              <a:rPr lang="en-US" sz="2800" b="1" kern="0" dirty="0">
                <a:solidFill>
                  <a:srgbClr val="7680AC"/>
                </a:solidFill>
                <a:latin typeface="+mj-lt"/>
                <a:ea typeface="+mj-ea"/>
                <a:cs typeface="+mj-cs"/>
              </a:rPr>
              <a:t/>
            </a:r>
            <a:br>
              <a:rPr lang="en-US" sz="2800" b="1" kern="0" dirty="0">
                <a:solidFill>
                  <a:srgbClr val="7680AC"/>
                </a:solidFill>
                <a:latin typeface="+mj-lt"/>
                <a:ea typeface="+mj-ea"/>
                <a:cs typeface="+mj-cs"/>
              </a:rPr>
            </a:br>
            <a:r>
              <a:rPr lang="en-US" sz="1600" b="1" i="1" kern="0" dirty="0">
                <a:latin typeface="+mj-lt"/>
                <a:ea typeface="+mj-ea"/>
                <a:cs typeface="+mj-cs"/>
              </a:rPr>
              <a:t> </a:t>
            </a:r>
            <a:br>
              <a:rPr lang="en-US" sz="1600" b="1" i="1" kern="0" dirty="0">
                <a:latin typeface="+mj-lt"/>
                <a:ea typeface="+mj-ea"/>
                <a:cs typeface="+mj-cs"/>
              </a:rPr>
            </a:br>
            <a:r>
              <a:rPr lang="en-US" sz="1600" b="1" kern="0" dirty="0">
                <a:latin typeface="+mj-lt"/>
                <a:ea typeface="+mj-ea"/>
                <a:cs typeface="+mj-cs"/>
              </a:rPr>
              <a:t>Self-awareness and confidence in academic environments help students learn </a:t>
            </a:r>
            <a:r>
              <a:rPr lang="en-US" sz="1600" b="1" kern="0" dirty="0" smtClean="0">
                <a:latin typeface="+mj-lt"/>
                <a:ea typeface="+mj-ea"/>
                <a:cs typeface="+mj-cs"/>
              </a:rPr>
              <a:t>by encouraging </a:t>
            </a:r>
            <a:r>
              <a:rPr lang="en-US" sz="1600" b="1" kern="0" dirty="0">
                <a:latin typeface="+mj-lt"/>
                <a:ea typeface="+mj-ea"/>
                <a:cs typeface="+mj-cs"/>
              </a:rPr>
              <a:t>their intellectual inquiry. </a:t>
            </a:r>
            <a:r>
              <a:rPr lang="en-US" sz="1600" b="1" i="1" kern="0" dirty="0">
                <a:solidFill>
                  <a:srgbClr val="7680AC"/>
                </a:solidFill>
                <a:latin typeface="+mj-lt"/>
                <a:ea typeface="+mj-ea"/>
                <a:cs typeface="+mj-cs"/>
              </a:rPr>
              <a:t>Academic Self-Concept </a:t>
            </a:r>
            <a:r>
              <a:rPr lang="en-US" sz="1600" b="1" kern="0" dirty="0">
                <a:solidFill>
                  <a:srgbClr val="7680AC"/>
                </a:solidFill>
                <a:latin typeface="+mj-lt"/>
                <a:ea typeface="+mj-ea"/>
                <a:cs typeface="+mj-cs"/>
              </a:rPr>
              <a:t>is a unified measure </a:t>
            </a:r>
            <a:endParaRPr lang="en-US" sz="1600" b="1" kern="0" dirty="0" smtClean="0">
              <a:solidFill>
                <a:srgbClr val="7680AC"/>
              </a:solidFill>
              <a:latin typeface="+mj-lt"/>
              <a:ea typeface="+mj-ea"/>
              <a:cs typeface="+mj-cs"/>
            </a:endParaRPr>
          </a:p>
          <a:p>
            <a:pPr algn="ctr" eaLnBrk="1" hangingPunct="1">
              <a:defRPr/>
            </a:pPr>
            <a:r>
              <a:rPr lang="en-US" sz="1600" b="1" kern="0" dirty="0" smtClean="0">
                <a:solidFill>
                  <a:srgbClr val="7680AC"/>
                </a:solidFill>
                <a:latin typeface="+mj-lt"/>
                <a:ea typeface="+mj-ea"/>
                <a:cs typeface="+mj-cs"/>
              </a:rPr>
              <a:t>of </a:t>
            </a:r>
            <a:r>
              <a:rPr lang="en-US" sz="1600" b="1" kern="0" dirty="0">
                <a:solidFill>
                  <a:srgbClr val="7680AC"/>
                </a:solidFill>
                <a:latin typeface="+mj-lt"/>
                <a:ea typeface="+mj-ea"/>
                <a:cs typeface="+mj-cs"/>
              </a:rPr>
              <a:t>students’ beliefs about their abilities and confidence in academic environments.</a:t>
            </a:r>
            <a:endParaRPr lang="en-US" sz="1600" b="1" kern="0" dirty="0">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914400" y="150813"/>
            <a:ext cx="8001000" cy="1449387"/>
          </a:xfrm>
        </p:spPr>
        <p:txBody>
          <a:bodyPr/>
          <a:lstStyle/>
          <a:p>
            <a:pPr eaLnBrk="1" hangingPunct="1">
              <a:defRPr/>
            </a:pPr>
            <a:r>
              <a:rPr lang="en-US" sz="1600" dirty="0" smtClean="0">
                <a:solidFill>
                  <a:schemeClr val="tx1">
                    <a:lumMod val="50000"/>
                  </a:schemeClr>
                </a:solidFill>
              </a:rPr>
              <a:t> </a:t>
            </a:r>
            <a:r>
              <a:rPr lang="en-US" dirty="0" smtClean="0">
                <a:solidFill>
                  <a:schemeClr val="tx1">
                    <a:lumMod val="50000"/>
                  </a:schemeClr>
                </a:solidFill>
              </a:rPr>
              <a:t>Civic Engagement</a:t>
            </a:r>
            <a:r>
              <a:rPr lang="en-US" sz="1600" dirty="0" smtClean="0"/>
              <a:t/>
            </a:r>
            <a:br>
              <a:rPr lang="en-US" sz="1600" dirty="0" smtClean="0"/>
            </a:br>
            <a:r>
              <a:rPr lang="en-US" sz="1600" dirty="0" smtClean="0"/>
              <a:t/>
            </a:r>
            <a:br>
              <a:rPr lang="en-US" sz="1600" dirty="0" smtClean="0"/>
            </a:br>
            <a:r>
              <a:rPr lang="en-US" sz="1600" dirty="0" smtClean="0">
                <a:solidFill>
                  <a:schemeClr val="tx1"/>
                </a:solidFill>
              </a:rPr>
              <a:t>Engaged citizens are a critical element in the functioning of our democratic society. </a:t>
            </a:r>
            <a:br>
              <a:rPr lang="en-US" sz="1600" dirty="0" smtClean="0">
                <a:solidFill>
                  <a:schemeClr val="tx1"/>
                </a:solidFill>
              </a:rPr>
            </a:br>
            <a:r>
              <a:rPr lang="en-US" sz="1600" i="1" dirty="0" smtClean="0"/>
              <a:t>Civic Engagement </a:t>
            </a:r>
            <a:r>
              <a:rPr lang="en-US" sz="1600" dirty="0" smtClean="0"/>
              <a:t>measures the extent to which students are motivated and </a:t>
            </a:r>
            <a:br>
              <a:rPr lang="en-US" sz="1600" dirty="0" smtClean="0"/>
            </a:br>
            <a:r>
              <a:rPr lang="en-US" sz="1600" dirty="0" smtClean="0"/>
              <a:t>involved in civic, electoral and political activities.</a:t>
            </a:r>
            <a:endParaRPr lang="en-US" sz="1600" dirty="0" smtClean="0">
              <a:solidFill>
                <a:schemeClr val="tx1"/>
              </a:solidFill>
            </a:endParaRP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4174520273"/>
              </p:ext>
            </p:extLst>
          </p:nvPr>
        </p:nvGraphicFramePr>
        <p:xfrm>
          <a:off x="152400" y="149860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a:spLocks noChangeArrowheads="1"/>
          </p:cNvSpPr>
          <p:nvPr/>
        </p:nvSpPr>
        <p:spPr bwMode="auto">
          <a:xfrm>
            <a:off x="1701914" y="6019800"/>
            <a:ext cx="2668359" cy="276999"/>
          </a:xfrm>
          <a:prstGeom prst="rect">
            <a:avLst/>
          </a:prstGeom>
          <a:noFill/>
          <a:ln w="9525">
            <a:noFill/>
            <a:miter lim="800000"/>
            <a:headEnd/>
            <a:tailEnd/>
          </a:ln>
        </p:spPr>
        <p:txBody>
          <a:bodyPr wrap="none">
            <a:spAutoFit/>
          </a:bodyPr>
          <a:lstStyle/>
          <a:p>
            <a:pPr algn="ctr">
              <a:defRPr/>
            </a:pPr>
            <a:r>
              <a:rPr lang="en-US" sz="1200" dirty="0" smtClean="0">
                <a:solidFill>
                  <a:schemeClr val="tx2">
                    <a:lumMod val="75000"/>
                  </a:schemeClr>
                </a:solidFill>
              </a:rPr>
              <a:t>  Your </a:t>
            </a:r>
            <a:r>
              <a:rPr lang="en-US" sz="1200" dirty="0">
                <a:solidFill>
                  <a:schemeClr val="tx2">
                    <a:lumMod val="75000"/>
                  </a:schemeClr>
                </a:solidFill>
              </a:rPr>
              <a:t>Institution       Comparison Group</a:t>
            </a: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pPr>
                <a:defRPr/>
              </a:pPr>
              <a:t>28</a:t>
            </a:fld>
            <a:endParaRPr lang="en-US" dirty="0"/>
          </a:p>
        </p:txBody>
      </p:sp>
      <p:sp>
        <p:nvSpPr>
          <p:cNvPr id="13" name="Rectangle 12"/>
          <p:cNvSpPr/>
          <p:nvPr/>
        </p:nvSpPr>
        <p:spPr bwMode="auto">
          <a:xfrm>
            <a:off x="1752600" y="60960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2971800" y="60960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3"/>
          <p:cNvSpPr>
            <a:spLocks noGrp="1"/>
          </p:cNvSpPr>
          <p:nvPr>
            <p:ph type="sldNum" sz="quarter" idx="10"/>
          </p:nvPr>
        </p:nvSpPr>
        <p:spPr>
          <a:xfrm>
            <a:off x="8686800" y="6397625"/>
            <a:ext cx="457200" cy="457200"/>
          </a:xfrm>
          <a:noFill/>
        </p:spPr>
        <p:txBody>
          <a:bodyPr/>
          <a:lstStyle/>
          <a:p>
            <a:fld id="{20A2124B-91A7-4EB7-A1A8-F76ECD7C477A}" type="slidenum">
              <a:rPr lang="en-US" smtClean="0"/>
              <a:pPr/>
              <a:t>29</a:t>
            </a:fld>
            <a:endParaRPr lang="en-US" dirty="0" smtClean="0"/>
          </a:p>
        </p:txBody>
      </p:sp>
      <p:sp>
        <p:nvSpPr>
          <p:cNvPr id="22533" name="Rectangle 2"/>
          <p:cNvSpPr>
            <a:spLocks noGrp="1" noChangeArrowheads="1"/>
          </p:cNvSpPr>
          <p:nvPr>
            <p:ph type="title"/>
          </p:nvPr>
        </p:nvSpPr>
        <p:spPr>
          <a:xfrm>
            <a:off x="914400" y="152400"/>
            <a:ext cx="7924800" cy="1524000"/>
          </a:xfrm>
        </p:spPr>
        <p:txBody>
          <a:bodyPr/>
          <a:lstStyle/>
          <a:p>
            <a:pPr eaLnBrk="1" hangingPunct="1">
              <a:defRPr/>
            </a:pPr>
            <a:r>
              <a:rPr lang="en-US" dirty="0" smtClean="0">
                <a:solidFill>
                  <a:schemeClr val="tx1">
                    <a:lumMod val="50000"/>
                  </a:schemeClr>
                </a:solidFill>
              </a:rPr>
              <a:t>Health and Wellness</a:t>
            </a:r>
            <a:br>
              <a:rPr lang="en-US" dirty="0" smtClean="0">
                <a:solidFill>
                  <a:schemeClr val="tx1">
                    <a:lumMod val="50000"/>
                  </a:schemeClr>
                </a:solidFill>
              </a:rPr>
            </a:br>
            <a:r>
              <a:rPr lang="en-US" sz="1600" dirty="0" smtClean="0">
                <a:solidFill>
                  <a:schemeClr val="tx1">
                    <a:lumMod val="50000"/>
                  </a:schemeClr>
                </a:solidFill>
              </a:rPr>
              <a:t/>
            </a:r>
            <a:br>
              <a:rPr lang="en-US" sz="1600" dirty="0" smtClean="0">
                <a:solidFill>
                  <a:schemeClr val="tx1">
                    <a:lumMod val="50000"/>
                  </a:schemeClr>
                </a:solidFill>
              </a:rPr>
            </a:br>
            <a:r>
              <a:rPr lang="en-US" sz="1600" dirty="0" smtClean="0"/>
              <a:t>Students’ physical and emotional well-being can affect many important aspects of the student experience including academic performance and persistence. These items gauge student behaviors, attitudes and experiences related to health and wellness.</a:t>
            </a:r>
            <a:endParaRPr lang="en-US" sz="1600" dirty="0" smtClean="0">
              <a:solidFill>
                <a:schemeClr val="tx1"/>
              </a:solidFill>
            </a:endParaRP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1694744372"/>
              </p:ext>
            </p:extLst>
          </p:nvPr>
        </p:nvGraphicFramePr>
        <p:xfrm>
          <a:off x="101600" y="1600200"/>
          <a:ext cx="8737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66800" y="5562600"/>
            <a:ext cx="3429000" cy="307777"/>
          </a:xfrm>
          <a:prstGeom prst="rect">
            <a:avLst/>
          </a:prstGeom>
          <a:noFill/>
          <a:ln w="9525">
            <a:noFill/>
            <a:miter lim="800000"/>
            <a:headEnd/>
            <a:tailEnd/>
          </a:ln>
        </p:spPr>
        <p:txBody>
          <a:bodyPr wrap="square">
            <a:spAutoFit/>
          </a:bodyPr>
          <a:lstStyle/>
          <a:p>
            <a:pPr algn="ctr">
              <a:defRPr/>
            </a:pPr>
            <a:r>
              <a:rPr lang="en-US" sz="1400" dirty="0">
                <a:solidFill>
                  <a:schemeClr val="tx2"/>
                </a:solidFill>
              </a:rPr>
              <a:t>Felt overwhelmed by all you had to do</a:t>
            </a:r>
          </a:p>
        </p:txBody>
      </p:sp>
      <p:sp>
        <p:nvSpPr>
          <p:cNvPr id="22537" name="TextBox 13"/>
          <p:cNvSpPr txBox="1">
            <a:spLocks noChangeArrowheads="1"/>
          </p:cNvSpPr>
          <p:nvPr/>
        </p:nvSpPr>
        <p:spPr bwMode="auto">
          <a:xfrm>
            <a:off x="5943600" y="5562600"/>
            <a:ext cx="1981200" cy="307975"/>
          </a:xfrm>
          <a:prstGeom prst="rect">
            <a:avLst/>
          </a:prstGeom>
          <a:noFill/>
          <a:ln w="9525">
            <a:noFill/>
            <a:miter lim="800000"/>
            <a:headEnd/>
            <a:tailEnd/>
          </a:ln>
        </p:spPr>
        <p:txBody>
          <a:bodyPr wrap="square">
            <a:spAutoFit/>
          </a:bodyPr>
          <a:lstStyle/>
          <a:p>
            <a:pPr algn="ctr">
              <a:defRPr/>
            </a:pPr>
            <a:r>
              <a:rPr lang="en-US" sz="1400" dirty="0">
                <a:solidFill>
                  <a:schemeClr val="tx2"/>
                </a:solidFill>
              </a:rPr>
              <a:t>Felt depressed</a:t>
            </a:r>
          </a:p>
        </p:txBody>
      </p:sp>
      <p:sp>
        <p:nvSpPr>
          <p:cNvPr id="14" name="Rectangle 6"/>
          <p:cNvSpPr>
            <a:spLocks noChangeArrowheads="1"/>
          </p:cNvSpPr>
          <p:nvPr/>
        </p:nvSpPr>
        <p:spPr bwMode="auto">
          <a:xfrm>
            <a:off x="3276600" y="5943600"/>
            <a:ext cx="2895600" cy="646113"/>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Comparison Group</a:t>
            </a:r>
          </a:p>
          <a:p>
            <a:pPr>
              <a:defRPr/>
            </a:pPr>
            <a:r>
              <a:rPr lang="en-US" sz="1200" b="1" dirty="0"/>
              <a:t>     </a:t>
            </a:r>
            <a:r>
              <a:rPr lang="en-US" sz="1200" dirty="0"/>
              <a:t>Frequently                  </a:t>
            </a:r>
            <a:r>
              <a:rPr lang="en-US" sz="1200" dirty="0" smtClean="0"/>
              <a:t>  Frequently</a:t>
            </a:r>
            <a:endParaRPr lang="en-US" sz="1200" dirty="0"/>
          </a:p>
          <a:p>
            <a:pPr>
              <a:defRPr/>
            </a:pPr>
            <a:r>
              <a:rPr lang="en-US" sz="1200" dirty="0"/>
              <a:t>     Occasionally               </a:t>
            </a:r>
            <a:r>
              <a:rPr lang="en-US" sz="1200" dirty="0" smtClean="0"/>
              <a:t>  Occasionally</a:t>
            </a:r>
            <a:endParaRPr lang="en-US" sz="1200" dirty="0"/>
          </a:p>
        </p:txBody>
      </p:sp>
      <p:sp>
        <p:nvSpPr>
          <p:cNvPr id="17" name="Rectangle 16"/>
          <p:cNvSpPr/>
          <p:nvPr/>
        </p:nvSpPr>
        <p:spPr bwMode="auto">
          <a:xfrm>
            <a:off x="3429000" y="64008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21" name="Rectangle 20"/>
          <p:cNvSpPr/>
          <p:nvPr/>
        </p:nvSpPr>
        <p:spPr bwMode="auto">
          <a:xfrm>
            <a:off x="3429000" y="62484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22" name="Rectangle 21"/>
          <p:cNvSpPr/>
          <p:nvPr/>
        </p:nvSpPr>
        <p:spPr bwMode="auto">
          <a:xfrm>
            <a:off x="4800600" y="64008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23" name="Rectangle 22"/>
          <p:cNvSpPr/>
          <p:nvPr/>
        </p:nvSpPr>
        <p:spPr bwMode="auto">
          <a:xfrm>
            <a:off x="4800600" y="62484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p:txBody>
          <a:bodyPr/>
          <a:lstStyle/>
          <a:p>
            <a:pPr eaLnBrk="1" hangingPunct="1">
              <a:defRPr/>
            </a:pPr>
            <a:r>
              <a:rPr lang="en-US" dirty="0" smtClean="0">
                <a:solidFill>
                  <a:schemeClr val="tx2">
                    <a:lumMod val="50000"/>
                  </a:schemeClr>
                </a:solidFill>
              </a:rPr>
              <a:t>Table of Contents</a:t>
            </a:r>
          </a:p>
        </p:txBody>
      </p:sp>
      <p:sp>
        <p:nvSpPr>
          <p:cNvPr id="8" name="Content Placeholder 7"/>
          <p:cNvSpPr>
            <a:spLocks noGrp="1"/>
          </p:cNvSpPr>
          <p:nvPr>
            <p:ph idx="1"/>
          </p:nvPr>
        </p:nvSpPr>
        <p:spPr>
          <a:xfrm>
            <a:off x="1371600" y="1295400"/>
            <a:ext cx="7162800" cy="4724400"/>
          </a:xfrm>
        </p:spPr>
        <p:txBody>
          <a:bodyPr numCol="2"/>
          <a:lstStyle/>
          <a:p>
            <a:pPr eaLnBrk="1" hangingPunct="1">
              <a:spcBef>
                <a:spcPts val="400"/>
              </a:spcBef>
              <a:buClr>
                <a:srgbClr val="7680AC"/>
              </a:buClr>
              <a:buNone/>
              <a:defRPr/>
            </a:pPr>
            <a:r>
              <a:rPr lang="en-US" sz="1600" u="sng" dirty="0" smtClean="0">
                <a:solidFill>
                  <a:schemeClr val="tx2">
                    <a:lumMod val="50000"/>
                  </a:schemeClr>
                </a:solidFill>
              </a:rPr>
              <a:t>Demographics</a:t>
            </a:r>
          </a:p>
          <a:p>
            <a:pPr eaLnBrk="1" hangingPunct="1">
              <a:spcBef>
                <a:spcPts val="400"/>
              </a:spcBef>
              <a:buClr>
                <a:srgbClr val="7680AC"/>
              </a:buClr>
              <a:buNone/>
              <a:defRPr/>
            </a:pPr>
            <a:r>
              <a:rPr lang="en-US" sz="1600" b="0" dirty="0" smtClean="0">
                <a:solidFill>
                  <a:schemeClr val="tx2">
                    <a:lumMod val="50000"/>
                  </a:schemeClr>
                </a:solidFill>
              </a:rPr>
              <a:t>   </a:t>
            </a:r>
            <a:r>
              <a:rPr lang="en-US" sz="1400" dirty="0" smtClean="0">
                <a:solidFill>
                  <a:srgbClr val="767FAC"/>
                </a:solidFill>
              </a:rPr>
              <a:t>Sex and Race/Ethnicity</a:t>
            </a:r>
          </a:p>
          <a:p>
            <a:pPr eaLnBrk="1" hangingPunct="1">
              <a:spcBef>
                <a:spcPts val="400"/>
              </a:spcBef>
              <a:buClr>
                <a:srgbClr val="7680AC"/>
              </a:buClr>
              <a:buNone/>
              <a:defRPr/>
            </a:pPr>
            <a:r>
              <a:rPr lang="en-US" sz="1400" dirty="0" smtClean="0">
                <a:solidFill>
                  <a:srgbClr val="767FAC"/>
                </a:solidFill>
              </a:rPr>
              <a:t>   Distance from Home</a:t>
            </a:r>
          </a:p>
          <a:p>
            <a:pPr eaLnBrk="1" hangingPunct="1">
              <a:spcBef>
                <a:spcPts val="400"/>
              </a:spcBef>
              <a:buClr>
                <a:srgbClr val="7680AC"/>
              </a:buClr>
              <a:buNone/>
              <a:defRPr/>
            </a:pPr>
            <a:r>
              <a:rPr lang="en-US" sz="1400" dirty="0" smtClean="0">
                <a:solidFill>
                  <a:srgbClr val="767FAC"/>
                </a:solidFill>
              </a:rPr>
              <a:t>   Type of High School</a:t>
            </a:r>
          </a:p>
          <a:p>
            <a:pPr eaLnBrk="1" hangingPunct="1">
              <a:spcBef>
                <a:spcPts val="400"/>
              </a:spcBef>
              <a:buClr>
                <a:srgbClr val="7680AC"/>
              </a:buClr>
              <a:buNone/>
              <a:defRPr/>
            </a:pPr>
            <a:r>
              <a:rPr lang="en-US" sz="1400" dirty="0" smtClean="0">
                <a:solidFill>
                  <a:srgbClr val="767FAC"/>
                </a:solidFill>
              </a:rPr>
              <a:t>   </a:t>
            </a:r>
            <a:endParaRPr lang="en-US" sz="1800" dirty="0" smtClean="0">
              <a:solidFill>
                <a:schemeClr val="tx2">
                  <a:lumMod val="50000"/>
                </a:schemeClr>
              </a:solidFill>
            </a:endParaRPr>
          </a:p>
          <a:p>
            <a:pPr eaLnBrk="1" hangingPunct="1">
              <a:spcBef>
                <a:spcPts val="400"/>
              </a:spcBef>
              <a:buClr>
                <a:srgbClr val="7680AC"/>
              </a:buClr>
              <a:buNone/>
              <a:defRPr/>
            </a:pPr>
            <a:r>
              <a:rPr lang="en-US" sz="1600" u="sng" dirty="0" smtClean="0">
                <a:solidFill>
                  <a:schemeClr val="tx2">
                    <a:lumMod val="50000"/>
                  </a:schemeClr>
                </a:solidFill>
              </a:rPr>
              <a:t>College Admissions Decisions</a:t>
            </a:r>
          </a:p>
          <a:p>
            <a:pPr eaLnBrk="1" hangingPunct="1">
              <a:spcBef>
                <a:spcPts val="400"/>
              </a:spcBef>
              <a:buClr>
                <a:srgbClr val="7680AC"/>
              </a:buClr>
              <a:buNone/>
              <a:defRPr/>
            </a:pPr>
            <a:r>
              <a:rPr lang="en-US" sz="1600" b="0" dirty="0" smtClean="0">
                <a:solidFill>
                  <a:schemeClr val="tx2">
                    <a:lumMod val="50000"/>
                  </a:schemeClr>
                </a:solidFill>
              </a:rPr>
              <a:t>   </a:t>
            </a:r>
            <a:r>
              <a:rPr lang="en-US" sz="1400" dirty="0" smtClean="0">
                <a:solidFill>
                  <a:srgbClr val="767FAC"/>
                </a:solidFill>
              </a:rPr>
              <a:t>College Applications</a:t>
            </a:r>
          </a:p>
          <a:p>
            <a:pPr eaLnBrk="1" hangingPunct="1">
              <a:spcBef>
                <a:spcPts val="400"/>
              </a:spcBef>
              <a:buClr>
                <a:srgbClr val="7680AC"/>
              </a:buClr>
              <a:buNone/>
              <a:defRPr/>
            </a:pPr>
            <a:r>
              <a:rPr lang="en-US" sz="1400" dirty="0" smtClean="0">
                <a:solidFill>
                  <a:srgbClr val="767FAC"/>
                </a:solidFill>
              </a:rPr>
              <a:t>   Accepted/Attending First Choice</a:t>
            </a:r>
          </a:p>
          <a:p>
            <a:pPr eaLnBrk="1" hangingPunct="1">
              <a:spcBef>
                <a:spcPts val="400"/>
              </a:spcBef>
              <a:buClr>
                <a:srgbClr val="7680AC"/>
              </a:buClr>
              <a:buNone/>
              <a:defRPr/>
            </a:pPr>
            <a:r>
              <a:rPr lang="en-US" sz="1400" dirty="0" smtClean="0">
                <a:solidFill>
                  <a:srgbClr val="767FAC"/>
                </a:solidFill>
              </a:rPr>
              <a:t>   Reasons for Attending College</a:t>
            </a:r>
          </a:p>
          <a:p>
            <a:pPr eaLnBrk="1" hangingPunct="1">
              <a:spcBef>
                <a:spcPts val="400"/>
              </a:spcBef>
              <a:buClr>
                <a:srgbClr val="7680AC"/>
              </a:buClr>
              <a:buNone/>
              <a:defRPr/>
            </a:pPr>
            <a:r>
              <a:rPr lang="en-US" sz="1400" dirty="0" smtClean="0">
                <a:solidFill>
                  <a:srgbClr val="767FAC"/>
                </a:solidFill>
              </a:rPr>
              <a:t>   Reasons for Attending </a:t>
            </a:r>
            <a:r>
              <a:rPr lang="en-US" sz="1400" i="1" u="sng" dirty="0" smtClean="0">
                <a:solidFill>
                  <a:srgbClr val="767FAC"/>
                </a:solidFill>
              </a:rPr>
              <a:t>This</a:t>
            </a:r>
            <a:r>
              <a:rPr lang="en-US" sz="1400" dirty="0" smtClean="0">
                <a:solidFill>
                  <a:srgbClr val="767FAC"/>
                </a:solidFill>
              </a:rPr>
              <a:t> College</a:t>
            </a:r>
          </a:p>
          <a:p>
            <a:pPr lvl="1" eaLnBrk="1" hangingPunct="1">
              <a:spcBef>
                <a:spcPts val="400"/>
              </a:spcBef>
              <a:buClr>
                <a:srgbClr val="7680AC"/>
              </a:buClr>
              <a:buNone/>
              <a:defRPr/>
            </a:pPr>
            <a:endParaRPr lang="en-US" sz="1800" dirty="0" smtClean="0">
              <a:solidFill>
                <a:schemeClr val="tx2">
                  <a:lumMod val="50000"/>
                </a:schemeClr>
              </a:solidFill>
            </a:endParaRPr>
          </a:p>
          <a:p>
            <a:pPr eaLnBrk="1" hangingPunct="1">
              <a:spcBef>
                <a:spcPts val="400"/>
              </a:spcBef>
              <a:buClr>
                <a:srgbClr val="7680AC"/>
              </a:buClr>
              <a:buNone/>
              <a:defRPr/>
            </a:pPr>
            <a:r>
              <a:rPr lang="en-US" sz="1600" u="sng" dirty="0" smtClean="0">
                <a:solidFill>
                  <a:schemeClr val="tx2">
                    <a:lumMod val="50000"/>
                  </a:schemeClr>
                </a:solidFill>
              </a:rPr>
              <a:t>Financing College</a:t>
            </a:r>
          </a:p>
          <a:p>
            <a:pPr eaLnBrk="1" hangingPunct="1">
              <a:spcBef>
                <a:spcPts val="400"/>
              </a:spcBef>
              <a:buClr>
                <a:srgbClr val="7680AC"/>
              </a:buClr>
              <a:buNone/>
              <a:defRPr/>
            </a:pPr>
            <a:r>
              <a:rPr lang="en-US" sz="1600" b="0" dirty="0" smtClean="0">
                <a:solidFill>
                  <a:schemeClr val="tx2">
                    <a:lumMod val="50000"/>
                  </a:schemeClr>
                </a:solidFill>
              </a:rPr>
              <a:t>   </a:t>
            </a:r>
            <a:r>
              <a:rPr lang="en-US" sz="1400" dirty="0" smtClean="0">
                <a:solidFill>
                  <a:srgbClr val="767FAC"/>
                </a:solidFill>
              </a:rPr>
              <a:t>Economic Situation</a:t>
            </a:r>
          </a:p>
          <a:p>
            <a:pPr eaLnBrk="1" hangingPunct="1">
              <a:spcBef>
                <a:spcPts val="400"/>
              </a:spcBef>
              <a:buClr>
                <a:srgbClr val="7680AC"/>
              </a:buClr>
              <a:buNone/>
              <a:defRPr/>
            </a:pPr>
            <a:r>
              <a:rPr lang="en-US" sz="1400" dirty="0" smtClean="0">
                <a:solidFill>
                  <a:srgbClr val="767FAC"/>
                </a:solidFill>
              </a:rPr>
              <a:t>   Educational Expenses</a:t>
            </a:r>
          </a:p>
          <a:p>
            <a:pPr eaLnBrk="1" hangingPunct="1">
              <a:spcBef>
                <a:spcPts val="400"/>
              </a:spcBef>
              <a:buClr>
                <a:srgbClr val="7680AC"/>
              </a:buClr>
              <a:buNone/>
              <a:defRPr/>
            </a:pPr>
            <a:r>
              <a:rPr lang="en-US" sz="1400" dirty="0" smtClean="0">
                <a:solidFill>
                  <a:srgbClr val="767FAC"/>
                </a:solidFill>
              </a:rPr>
              <a:t>   Ability to Finance Education </a:t>
            </a:r>
          </a:p>
          <a:p>
            <a:pPr eaLnBrk="1" hangingPunct="1">
              <a:spcBef>
                <a:spcPts val="400"/>
              </a:spcBef>
              <a:buClr>
                <a:srgbClr val="7680AC"/>
              </a:buClr>
              <a:buNone/>
              <a:defRPr/>
            </a:pPr>
            <a:endParaRPr lang="en-US" sz="1400" u="sng" dirty="0" smtClean="0">
              <a:solidFill>
                <a:schemeClr val="tx2">
                  <a:lumMod val="50000"/>
                </a:schemeClr>
              </a:solidFill>
            </a:endParaRPr>
          </a:p>
          <a:p>
            <a:pPr eaLnBrk="1" hangingPunct="1">
              <a:spcBef>
                <a:spcPts val="400"/>
              </a:spcBef>
              <a:buClr>
                <a:srgbClr val="7680AC"/>
              </a:buClr>
              <a:buNone/>
              <a:defRPr/>
            </a:pPr>
            <a:endParaRPr lang="en-US" sz="1400" u="sng" dirty="0" smtClean="0">
              <a:solidFill>
                <a:schemeClr val="tx2">
                  <a:lumMod val="50000"/>
                </a:schemeClr>
              </a:solidFill>
            </a:endParaRPr>
          </a:p>
          <a:p>
            <a:pPr eaLnBrk="1" hangingPunct="1">
              <a:spcBef>
                <a:spcPts val="400"/>
              </a:spcBef>
              <a:buClr>
                <a:srgbClr val="7680AC"/>
              </a:buClr>
              <a:buNone/>
              <a:defRPr/>
            </a:pPr>
            <a:r>
              <a:rPr lang="en-US" sz="1600" u="sng" dirty="0" smtClean="0">
                <a:solidFill>
                  <a:schemeClr val="tx2">
                    <a:lumMod val="50000"/>
                  </a:schemeClr>
                </a:solidFill>
              </a:rPr>
              <a:t>High School Experience</a:t>
            </a:r>
          </a:p>
          <a:p>
            <a:pPr eaLnBrk="1" hangingPunct="1">
              <a:spcBef>
                <a:spcPts val="400"/>
              </a:spcBef>
              <a:buClr>
                <a:srgbClr val="7680AC"/>
              </a:buClr>
              <a:buNone/>
              <a:defRPr/>
            </a:pPr>
            <a:r>
              <a:rPr lang="en-US" sz="1400" b="0" dirty="0" smtClean="0">
                <a:solidFill>
                  <a:schemeClr val="tx2">
                    <a:lumMod val="50000"/>
                  </a:schemeClr>
                </a:solidFill>
              </a:rPr>
              <a:t>   </a:t>
            </a:r>
            <a:r>
              <a:rPr lang="en-US" sz="1400" dirty="0" smtClean="0">
                <a:solidFill>
                  <a:srgbClr val="767FAC"/>
                </a:solidFill>
              </a:rPr>
              <a:t>Academic Preparation</a:t>
            </a:r>
          </a:p>
          <a:p>
            <a:pPr eaLnBrk="1" hangingPunct="1">
              <a:spcBef>
                <a:spcPts val="400"/>
              </a:spcBef>
              <a:buClr>
                <a:srgbClr val="7680AC"/>
              </a:buClr>
              <a:buNone/>
              <a:defRPr/>
            </a:pPr>
            <a:r>
              <a:rPr lang="en-US" sz="1400" dirty="0" smtClean="0">
                <a:solidFill>
                  <a:srgbClr val="767FAC"/>
                </a:solidFill>
              </a:rPr>
              <a:t>   Habits of Mind Construct</a:t>
            </a:r>
          </a:p>
          <a:p>
            <a:pPr eaLnBrk="1" hangingPunct="1">
              <a:spcBef>
                <a:spcPts val="400"/>
              </a:spcBef>
              <a:buClr>
                <a:srgbClr val="7680AC"/>
              </a:buClr>
              <a:buNone/>
              <a:defRPr/>
            </a:pPr>
            <a:r>
              <a:rPr lang="en-US" sz="1400" dirty="0" smtClean="0">
                <a:solidFill>
                  <a:srgbClr val="767FAC"/>
                </a:solidFill>
              </a:rPr>
              <a:t>   Pluralistic Orientation</a:t>
            </a:r>
          </a:p>
          <a:p>
            <a:pPr eaLnBrk="1" hangingPunct="1">
              <a:spcBef>
                <a:spcPts val="400"/>
              </a:spcBef>
              <a:buClr>
                <a:srgbClr val="7680AC"/>
              </a:buClr>
              <a:buNone/>
              <a:defRPr/>
            </a:pPr>
            <a:r>
              <a:rPr lang="en-US" sz="1400" dirty="0" smtClean="0">
                <a:solidFill>
                  <a:srgbClr val="767FAC"/>
                </a:solidFill>
              </a:rPr>
              <a:t>   Academic Self-Concept</a:t>
            </a:r>
          </a:p>
          <a:p>
            <a:pPr eaLnBrk="1" hangingPunct="1">
              <a:spcBef>
                <a:spcPts val="400"/>
              </a:spcBef>
              <a:buClr>
                <a:srgbClr val="7680AC"/>
              </a:buClr>
              <a:buNone/>
              <a:defRPr/>
            </a:pPr>
            <a:r>
              <a:rPr lang="en-US" sz="1400" dirty="0" smtClean="0">
                <a:solidFill>
                  <a:srgbClr val="767FAC"/>
                </a:solidFill>
              </a:rPr>
              <a:t>   Civic Engagement</a:t>
            </a:r>
          </a:p>
          <a:p>
            <a:pPr eaLnBrk="1" hangingPunct="1">
              <a:spcBef>
                <a:spcPts val="400"/>
              </a:spcBef>
              <a:buClr>
                <a:srgbClr val="7680AC"/>
              </a:buClr>
              <a:buNone/>
              <a:defRPr/>
            </a:pPr>
            <a:r>
              <a:rPr lang="en-US" sz="1400" dirty="0" smtClean="0">
                <a:solidFill>
                  <a:srgbClr val="767FAC"/>
                </a:solidFill>
              </a:rPr>
              <a:t>   Health and Wellness</a:t>
            </a:r>
          </a:p>
          <a:p>
            <a:pPr lvl="1" eaLnBrk="1" hangingPunct="1">
              <a:spcBef>
                <a:spcPts val="400"/>
              </a:spcBef>
              <a:buClr>
                <a:srgbClr val="7680AC"/>
              </a:buClr>
              <a:buNone/>
              <a:defRPr/>
            </a:pPr>
            <a:endParaRPr lang="en-US" sz="1800" dirty="0" smtClean="0">
              <a:solidFill>
                <a:srgbClr val="767FAC"/>
              </a:solidFill>
            </a:endParaRPr>
          </a:p>
          <a:p>
            <a:pPr eaLnBrk="1" hangingPunct="1">
              <a:spcBef>
                <a:spcPct val="30000"/>
              </a:spcBef>
              <a:buClr>
                <a:srgbClr val="7680AC"/>
              </a:buClr>
              <a:buNone/>
              <a:defRPr/>
            </a:pPr>
            <a:r>
              <a:rPr lang="en-US" sz="1600" u="sng" dirty="0" smtClean="0">
                <a:solidFill>
                  <a:schemeClr val="bg1"/>
                </a:solidFill>
              </a:rPr>
              <a:t>Knowledge, Skills and Abilities</a:t>
            </a:r>
          </a:p>
          <a:p>
            <a:pPr eaLnBrk="1" hangingPunct="1">
              <a:spcBef>
                <a:spcPct val="30000"/>
              </a:spcBef>
              <a:buClr>
                <a:srgbClr val="7680AC"/>
              </a:buClr>
              <a:defRPr/>
            </a:pPr>
            <a:endParaRPr lang="en-US" sz="1800" u="sng" dirty="0" smtClean="0">
              <a:solidFill>
                <a:schemeClr val="tx2">
                  <a:lumMod val="50000"/>
                </a:schemeClr>
              </a:solidFill>
            </a:endParaRPr>
          </a:p>
          <a:p>
            <a:pPr eaLnBrk="1" hangingPunct="1">
              <a:spcBef>
                <a:spcPct val="30000"/>
              </a:spcBef>
              <a:buClr>
                <a:srgbClr val="7680AC"/>
              </a:buClr>
              <a:buNone/>
              <a:defRPr/>
            </a:pPr>
            <a:r>
              <a:rPr lang="en-US" sz="1600" u="sng" dirty="0" smtClean="0">
                <a:solidFill>
                  <a:schemeClr val="tx2">
                    <a:lumMod val="50000"/>
                  </a:schemeClr>
                </a:solidFill>
              </a:rPr>
              <a:t>Expectations for College-</a:t>
            </a:r>
          </a:p>
          <a:p>
            <a:pPr eaLnBrk="1" hangingPunct="1">
              <a:spcBef>
                <a:spcPct val="30000"/>
              </a:spcBef>
              <a:buClr>
                <a:srgbClr val="7680AC"/>
              </a:buClr>
              <a:buNone/>
              <a:defRPr/>
            </a:pPr>
            <a:r>
              <a:rPr lang="en-US" sz="1600" u="sng" dirty="0" smtClean="0">
                <a:solidFill>
                  <a:schemeClr val="tx2">
                    <a:lumMod val="50000"/>
                  </a:schemeClr>
                </a:solidFill>
              </a:rPr>
              <a:t>Major and Career</a:t>
            </a:r>
          </a:p>
          <a:p>
            <a:pPr eaLnBrk="1" hangingPunct="1">
              <a:spcBef>
                <a:spcPct val="30000"/>
              </a:spcBef>
              <a:buClr>
                <a:srgbClr val="7680AC"/>
              </a:buClr>
              <a:defRPr/>
            </a:pPr>
            <a:endParaRPr lang="en-US" sz="1800" u="sng" dirty="0" smtClean="0">
              <a:solidFill>
                <a:schemeClr val="tx2">
                  <a:lumMod val="50000"/>
                </a:schemeClr>
              </a:solidFill>
            </a:endParaRPr>
          </a:p>
          <a:p>
            <a:pPr eaLnBrk="1" hangingPunct="1">
              <a:spcBef>
                <a:spcPct val="30000"/>
              </a:spcBef>
              <a:buClr>
                <a:srgbClr val="7680AC"/>
              </a:buClr>
              <a:buNone/>
              <a:defRPr/>
            </a:pPr>
            <a:r>
              <a:rPr lang="en-US" sz="1600" u="sng" dirty="0" smtClean="0">
                <a:solidFill>
                  <a:schemeClr val="tx2">
                    <a:lumMod val="50000"/>
                  </a:schemeClr>
                </a:solidFill>
              </a:rPr>
              <a:t>Expectations for College Life</a:t>
            </a:r>
          </a:p>
          <a:p>
            <a:endParaRPr lang="en-US" dirty="0"/>
          </a:p>
        </p:txBody>
      </p:sp>
      <p:sp>
        <p:nvSpPr>
          <p:cNvPr id="30722" name="Slide Number Placeholder 5"/>
          <p:cNvSpPr>
            <a:spLocks noGrp="1"/>
          </p:cNvSpPr>
          <p:nvPr>
            <p:ph type="sldNum" sz="quarter" idx="10"/>
          </p:nvPr>
        </p:nvSpPr>
        <p:spPr>
          <a:noFill/>
        </p:spPr>
        <p:txBody>
          <a:bodyPr/>
          <a:lstStyle/>
          <a:p>
            <a:fld id="{8CB3E2E7-B9AF-4679-973C-2443AC803ABB}" type="slidenum">
              <a:rPr lang="en-US" smtClean="0"/>
              <a:pPr/>
              <a:t>3</a:t>
            </a:fld>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2378075"/>
            <a:ext cx="7772400" cy="1736725"/>
          </a:xfrm>
        </p:spPr>
        <p:txBody>
          <a:bodyPr/>
          <a:lstStyle/>
          <a:p>
            <a:pPr>
              <a:defRPr/>
            </a:pPr>
            <a:r>
              <a:rPr lang="en-US" dirty="0" smtClean="0">
                <a:solidFill>
                  <a:schemeClr val="tx2">
                    <a:lumMod val="50000"/>
                  </a:schemeClr>
                </a:solidFill>
              </a:rPr>
              <a:t>College Preparation</a:t>
            </a:r>
            <a:endParaRPr lang="en-US" dirty="0">
              <a:solidFill>
                <a:schemeClr val="tx2">
                  <a:lumMod val="50000"/>
                </a:schemeClr>
              </a:solidFill>
            </a:endParaRPr>
          </a:p>
        </p:txBody>
      </p:sp>
      <p:sp>
        <p:nvSpPr>
          <p:cNvPr id="41987" name="Subtitle 4"/>
          <p:cNvSpPr>
            <a:spLocks noGrp="1"/>
          </p:cNvSpPr>
          <p:nvPr>
            <p:ph type="subTitle" sz="quarter" idx="1"/>
          </p:nvPr>
        </p:nvSpPr>
        <p:spPr>
          <a:xfrm>
            <a:off x="1371600" y="4343400"/>
            <a:ext cx="6400800" cy="1752600"/>
          </a:xfrm>
        </p:spPr>
        <p:txBody>
          <a:bodyPr/>
          <a:lstStyle/>
          <a:p>
            <a:pPr>
              <a:spcBef>
                <a:spcPct val="0"/>
              </a:spcBef>
            </a:pPr>
            <a:r>
              <a:rPr lang="en-US" dirty="0" smtClean="0"/>
              <a:t>These items illustrate students’ academic preparation at this institution.</a:t>
            </a:r>
          </a:p>
        </p:txBody>
      </p:sp>
      <p:pic>
        <p:nvPicPr>
          <p:cNvPr id="3074" name="Picture 2" descr="C:\Documents and Settings\abates\Desktop\pen paper.jpg"/>
          <p:cNvPicPr>
            <a:picLocks noChangeAspect="1" noChangeArrowheads="1"/>
          </p:cNvPicPr>
          <p:nvPr/>
        </p:nvPicPr>
        <p:blipFill>
          <a:blip r:embed="rId3" cstate="print"/>
          <a:srcRect/>
          <a:stretch>
            <a:fillRect/>
          </a:stretch>
        </p:blipFill>
        <p:spPr bwMode="auto">
          <a:xfrm>
            <a:off x="3733800" y="1295400"/>
            <a:ext cx="1219200" cy="1934817"/>
          </a:xfrm>
          <a:prstGeom prst="rect">
            <a:avLst/>
          </a:prstGeom>
          <a:noFill/>
          <a:ln>
            <a:solidFill>
              <a:schemeClr val="bg1"/>
            </a:solid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Placement Tests</a:t>
            </a:r>
            <a:br>
              <a:rPr lang="en-US" dirty="0" smtClean="0">
                <a:solidFill>
                  <a:schemeClr val="tx1">
                    <a:lumMod val="50000"/>
                  </a:schemeClr>
                </a:solidFill>
              </a:rPr>
            </a:br>
            <a:r>
              <a:rPr lang="en-US" sz="2160" dirty="0" smtClean="0"/>
              <a:t>At this institution, which course placement tests have you taken in the following subject areas:</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31</a:t>
            </a:fld>
            <a:endParaRPr lang="en-US" dirty="0"/>
          </a:p>
        </p:txBody>
      </p:sp>
      <p:graphicFrame>
        <p:nvGraphicFramePr>
          <p:cNvPr id="5" name="Placement"/>
          <p:cNvGraphicFramePr>
            <a:graphicFrameLocks noGrp="1"/>
          </p:cNvGraphicFramePr>
          <p:nvPr>
            <p:ph idx="1"/>
            <p:extLst>
              <p:ext uri="{D42A27DB-BD31-4B8C-83A1-F6EECF244321}">
                <p14:modId xmlns:p14="http://schemas.microsoft.com/office/powerpoint/2010/main" val="1674677218"/>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20990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smtClean="0">
                <a:solidFill>
                  <a:schemeClr val="tx1">
                    <a:lumMod val="50000"/>
                  </a:schemeClr>
                </a:solidFill>
              </a:rPr>
              <a:t/>
            </a:r>
            <a:br>
              <a:rPr lang="en-US" dirty="0" smtClean="0">
                <a:solidFill>
                  <a:schemeClr val="tx1">
                    <a:lumMod val="50000"/>
                  </a:schemeClr>
                </a:solidFill>
              </a:rPr>
            </a:br>
            <a:r>
              <a:rPr lang="en-US" dirty="0" smtClean="0">
                <a:solidFill>
                  <a:schemeClr val="tx1">
                    <a:lumMod val="50000"/>
                  </a:schemeClr>
                </a:solidFill>
              </a:rPr>
              <a:t>Summer Bridge Program</a:t>
            </a:r>
            <a:br>
              <a:rPr lang="en-US" dirty="0" smtClean="0">
                <a:solidFill>
                  <a:schemeClr val="tx1">
                    <a:lumMod val="50000"/>
                  </a:schemeClr>
                </a:solidFill>
              </a:rPr>
            </a:br>
            <a:r>
              <a:rPr lang="en-US" sz="2160" dirty="0" smtClean="0">
                <a:solidFill>
                  <a:schemeClr val="accent5">
                    <a:lumMod val="75000"/>
                  </a:schemeClr>
                </a:solidFill>
              </a:rPr>
              <a:t>How many weeks this summer did you participate in a bridge program at this institution?</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32</a:t>
            </a:fld>
            <a:endParaRPr lang="en-US" dirty="0"/>
          </a:p>
        </p:txBody>
      </p:sp>
      <p:graphicFrame>
        <p:nvGraphicFramePr>
          <p:cNvPr id="5" name="Placement"/>
          <p:cNvGraphicFramePr>
            <a:graphicFrameLocks noGrp="1"/>
          </p:cNvGraphicFramePr>
          <p:nvPr>
            <p:ph idx="1"/>
            <p:extLst>
              <p:ext uri="{D42A27DB-BD31-4B8C-83A1-F6EECF244321}">
                <p14:modId xmlns:p14="http://schemas.microsoft.com/office/powerpoint/2010/main" val="762166675"/>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1338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2378075"/>
            <a:ext cx="7772400" cy="1736725"/>
          </a:xfrm>
        </p:spPr>
        <p:txBody>
          <a:bodyPr/>
          <a:lstStyle/>
          <a:p>
            <a:pPr>
              <a:defRPr/>
            </a:pPr>
            <a:r>
              <a:rPr lang="en-US" dirty="0" smtClean="0">
                <a:solidFill>
                  <a:schemeClr val="tx2">
                    <a:lumMod val="50000"/>
                  </a:schemeClr>
                </a:solidFill>
              </a:rPr>
              <a:t>Expectations for College:</a:t>
            </a:r>
            <a:br>
              <a:rPr lang="en-US" dirty="0" smtClean="0">
                <a:solidFill>
                  <a:schemeClr val="tx2">
                    <a:lumMod val="50000"/>
                  </a:schemeClr>
                </a:solidFill>
              </a:rPr>
            </a:br>
            <a:r>
              <a:rPr lang="en-US" dirty="0" smtClean="0">
                <a:solidFill>
                  <a:schemeClr val="tx2">
                    <a:lumMod val="50000"/>
                  </a:schemeClr>
                </a:solidFill>
              </a:rPr>
              <a:t>Major and Career</a:t>
            </a:r>
            <a:endParaRPr lang="en-US" dirty="0">
              <a:solidFill>
                <a:schemeClr val="tx2">
                  <a:lumMod val="50000"/>
                </a:schemeClr>
              </a:solidFill>
            </a:endParaRPr>
          </a:p>
        </p:txBody>
      </p:sp>
      <p:sp>
        <p:nvSpPr>
          <p:cNvPr id="41987" name="Subtitle 4"/>
          <p:cNvSpPr>
            <a:spLocks noGrp="1"/>
          </p:cNvSpPr>
          <p:nvPr>
            <p:ph type="subTitle" sz="quarter" idx="1"/>
          </p:nvPr>
        </p:nvSpPr>
        <p:spPr>
          <a:xfrm>
            <a:off x="1371600" y="4343400"/>
            <a:ext cx="6400800" cy="1752600"/>
          </a:xfrm>
        </p:spPr>
        <p:txBody>
          <a:bodyPr/>
          <a:lstStyle/>
          <a:p>
            <a:pPr>
              <a:spcBef>
                <a:spcPct val="0"/>
              </a:spcBef>
            </a:pPr>
            <a:r>
              <a:rPr lang="en-US" dirty="0" smtClean="0"/>
              <a:t>Understanding students’ intended majors and career aspirations helps them plot an intentional and meaningful course of study.</a:t>
            </a:r>
          </a:p>
        </p:txBody>
      </p:sp>
      <p:pic>
        <p:nvPicPr>
          <p:cNvPr id="4098" name="Picture 2" descr="C:\Documents and Settings\abates\Desktop\job guy.jpg"/>
          <p:cNvPicPr>
            <a:picLocks noChangeAspect="1" noChangeArrowheads="1"/>
          </p:cNvPicPr>
          <p:nvPr/>
        </p:nvPicPr>
        <p:blipFill>
          <a:blip r:embed="rId3" cstate="print"/>
          <a:srcRect/>
          <a:stretch>
            <a:fillRect/>
          </a:stretch>
        </p:blipFill>
        <p:spPr bwMode="auto">
          <a:xfrm>
            <a:off x="3810000" y="762000"/>
            <a:ext cx="1066800" cy="1989762"/>
          </a:xfrm>
          <a:prstGeom prst="rect">
            <a:avLst/>
          </a:prstGeom>
          <a:noFill/>
          <a:ln>
            <a:solidFill>
              <a:schemeClr val="bg1"/>
            </a:solidFill>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txBox="1">
            <a:spLocks noGrp="1"/>
          </p:cNvSpPr>
          <p:nvPr/>
        </p:nvSpPr>
        <p:spPr bwMode="auto">
          <a:xfrm>
            <a:off x="8229600" y="6400800"/>
            <a:ext cx="914400" cy="457200"/>
          </a:xfrm>
          <a:prstGeom prst="rect">
            <a:avLst/>
          </a:prstGeom>
          <a:noFill/>
          <a:ln w="9525">
            <a:noFill/>
            <a:miter lim="800000"/>
            <a:headEnd/>
            <a:tailEnd/>
          </a:ln>
        </p:spPr>
        <p:txBody>
          <a:bodyPr anchor="b"/>
          <a:lstStyle/>
          <a:p>
            <a:pPr algn="r" eaLnBrk="1" hangingPunct="1"/>
            <a:fld id="{A34A0EA5-7DC8-4584-8D39-1156B24A08A9}" type="slidenum">
              <a:rPr lang="en-US" sz="1200" u="none"/>
              <a:pPr algn="r" eaLnBrk="1" hangingPunct="1"/>
              <a:t>34</a:t>
            </a:fld>
            <a:endParaRPr lang="en-US" sz="1200" u="none" dirty="0"/>
          </a:p>
        </p:txBody>
      </p:sp>
      <p:sp>
        <p:nvSpPr>
          <p:cNvPr id="50182" name="Rectangle 2"/>
          <p:cNvSpPr>
            <a:spLocks noGrp="1" noChangeArrowheads="1"/>
          </p:cNvSpPr>
          <p:nvPr>
            <p:ph type="title" idx="4294967295"/>
          </p:nvPr>
        </p:nvSpPr>
        <p:spPr/>
        <p:txBody>
          <a:bodyPr/>
          <a:lstStyle/>
          <a:p>
            <a:pPr eaLnBrk="1" hangingPunct="1">
              <a:defRPr/>
            </a:pPr>
            <a:r>
              <a:rPr lang="en-US" sz="1600" dirty="0" smtClean="0">
                <a:solidFill>
                  <a:schemeClr val="tx1"/>
                </a:solidFill>
              </a:rPr>
              <a:t/>
            </a:r>
            <a:br>
              <a:rPr lang="en-US" sz="1600" dirty="0" smtClean="0">
                <a:solidFill>
                  <a:schemeClr val="tx1"/>
                </a:solidFill>
              </a:rPr>
            </a:br>
            <a:r>
              <a:rPr lang="en-US" dirty="0" smtClean="0">
                <a:solidFill>
                  <a:schemeClr val="tx1">
                    <a:lumMod val="50000"/>
                  </a:schemeClr>
                </a:solidFill>
              </a:rPr>
              <a:t>Expectations: Major</a:t>
            </a:r>
            <a:br>
              <a:rPr lang="en-US" dirty="0" smtClean="0">
                <a:solidFill>
                  <a:schemeClr val="tx1">
                    <a:lumMod val="50000"/>
                  </a:schemeClr>
                </a:solidFill>
              </a:rPr>
            </a:br>
            <a:r>
              <a:rPr lang="en-US" sz="2160" dirty="0" smtClean="0">
                <a:solidFill>
                  <a:schemeClr val="accent5">
                    <a:lumMod val="75000"/>
                  </a:schemeClr>
                </a:solidFill>
              </a:rPr>
              <a:t>Please indicate your intended major.</a:t>
            </a:r>
          </a:p>
        </p:txBody>
      </p:sp>
      <p:graphicFrame>
        <p:nvGraphicFramePr>
          <p:cNvPr id="409674" name="Intended major"/>
          <p:cNvGraphicFramePr>
            <a:graphicFrameLocks noGrp="1"/>
          </p:cNvGraphicFramePr>
          <p:nvPr>
            <p:custDataLst>
              <p:tags r:id="rId1"/>
            </p:custDataLst>
          </p:nvPr>
        </p:nvGraphicFramePr>
        <p:xfrm>
          <a:off x="228597" y="1676400"/>
          <a:ext cx="8686802" cy="4142597"/>
        </p:xfrm>
        <a:graphic>
          <a:graphicData uri="http://schemas.openxmlformats.org/drawingml/2006/table">
            <a:tbl>
              <a:tblPr/>
              <a:tblGrid>
                <a:gridCol w="2080255"/>
                <a:gridCol w="831986"/>
                <a:gridCol w="748863"/>
                <a:gridCol w="582448"/>
                <a:gridCol w="2912241"/>
                <a:gridCol w="748863"/>
                <a:gridCol w="782146"/>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chemeClr val="tx1"/>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rgbClr val="002060"/>
                          </a:solidFill>
                          <a:effectLst/>
                          <a:latin typeface="Garamond" pitchFamily="18" charset="0"/>
                        </a:rPr>
                        <a:t>Your</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rgbClr val="002060"/>
                          </a:solidFill>
                          <a:effectLst/>
                          <a:latin typeface="Garamond" pitchFamily="18" charset="0"/>
                        </a:rPr>
                        <a:t> </a:t>
                      </a:r>
                      <a:r>
                        <a:rPr kumimoji="0" lang="en-US" sz="1400" b="1" i="0" u="sng" strike="noStrike" cap="none" normalizeH="0" baseline="0" dirty="0" smtClean="0">
                          <a:ln>
                            <a:noFill/>
                          </a:ln>
                          <a:solidFill>
                            <a:srgbClr val="002060"/>
                          </a:solidFill>
                          <a:effectLst/>
                          <a:latin typeface="Garamond" pitchFamily="18" charset="0"/>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chemeClr val="accent1"/>
                          </a:solidFill>
                          <a:effectLst/>
                          <a:latin typeface="Garamond" pitchFamily="18" charset="0"/>
                        </a:rPr>
                        <a:t>Comp</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smtClean="0">
                          <a:ln>
                            <a:noFill/>
                          </a:ln>
                          <a:solidFill>
                            <a:schemeClr val="accent1"/>
                          </a:solidFill>
                          <a:effectLst/>
                          <a:latin typeface="Garamond" pitchFamily="18" charset="0"/>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smtClean="0">
                        <a:ln>
                          <a:noFill/>
                        </a:ln>
                        <a:solidFill>
                          <a:srgbClr val="FF9900"/>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Garamond" pitchFamily="18" charset="0"/>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rgbClr val="002060"/>
                          </a:solidFill>
                          <a:effectLst/>
                          <a:latin typeface="Garamond" pitchFamily="18" charset="0"/>
                        </a:rPr>
                        <a:t>Your</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smtClean="0">
                          <a:ln>
                            <a:noFill/>
                          </a:ln>
                          <a:solidFill>
                            <a:srgbClr val="002060"/>
                          </a:solidFill>
                          <a:effectLst/>
                          <a:latin typeface="Garamond" pitchFamily="18" charset="0"/>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chemeClr val="accent1"/>
                          </a:solidFill>
                          <a:effectLst/>
                          <a:latin typeface="Garamond" pitchFamily="18" charset="0"/>
                        </a:rPr>
                        <a:t>Comp</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smtClean="0">
                          <a:ln>
                            <a:noFill/>
                          </a:ln>
                          <a:solidFill>
                            <a:schemeClr val="accent1"/>
                          </a:solidFill>
                          <a:effectLst/>
                          <a:latin typeface="Garamond" pitchFamily="18" charset="0"/>
                        </a:rPr>
                        <a:t>Group</a:t>
                      </a:r>
                    </a:p>
                  </a:txBody>
                  <a:tcPr marL="91436" marR="91436" marT="45715" marB="45715" anchor="ctr"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Agriculture</a:t>
                      </a: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0.1%</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1.1%</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Fine Arts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3.0%</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5.3%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Biological &amp; Life Sciences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8.4%</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11.7%</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Mathematics or Computer Science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4.5%</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3.3%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Business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13.0%</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13.0%</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Physical Science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0.9%</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Education</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5.9%</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7.0%</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Social Science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5.2%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6.4%</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Engineering</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14.9%</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13.8%</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Justice and Security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1.9%</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English </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0.9%</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0.9%</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Library Science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0.0%</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0.0%</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Health Professions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24.1%</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18.1%</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Other Non-technical</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2.8%</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History or Political Science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1.6%</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1.8%</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Undecided</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10.7%</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6.6%</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Arts &amp; Humanities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3.7%</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3.9%</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accent1">
                            <a:lumMod val="50000"/>
                          </a:schemeClr>
                        </a:solidFill>
                        <a:effectLst/>
                        <a:latin typeface="Garamond" pitchFamily="18" charset="0"/>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chemeClr val="accent5">
                            <a:lumMod val="75000"/>
                          </a:schemeClr>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schemeClr>
                </a:solidFill>
              </a:rPr>
              <a:t>Expectations: Major</a:t>
            </a:r>
            <a:br>
              <a:rPr lang="en-US" dirty="0" smtClean="0">
                <a:solidFill>
                  <a:schemeClr val="tx1">
                    <a:lumMod val="50000"/>
                  </a:schemeClr>
                </a:solidFill>
              </a:rPr>
            </a:br>
            <a:r>
              <a:rPr lang="en-US" sz="2160" dirty="0" smtClean="0">
                <a:solidFill>
                  <a:schemeClr val="accent5">
                    <a:lumMod val="75000"/>
                  </a:schemeClr>
                </a:solidFill>
              </a:rPr>
              <a:t>Do you consider yourself Pre-Med or Pre-Law?</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35</a:t>
            </a:fld>
            <a:endParaRPr lang="en-US" dirty="0"/>
          </a:p>
        </p:txBody>
      </p:sp>
      <p:graphicFrame>
        <p:nvGraphicFramePr>
          <p:cNvPr id="7" name="Pre med Pre law"/>
          <p:cNvGraphicFramePr>
            <a:graphicFrameLocks noGrp="1"/>
          </p:cNvGraphicFramePr>
          <p:nvPr>
            <p:ph idx="1"/>
            <p:extLst>
              <p:ext uri="{D42A27DB-BD31-4B8C-83A1-F6EECF244321}">
                <p14:modId xmlns:p14="http://schemas.microsoft.com/office/powerpoint/2010/main" val="4261990957"/>
              </p:ext>
            </p:extLst>
          </p:nvPr>
        </p:nvGraphicFramePr>
        <p:xfrm>
          <a:off x="457200" y="1371600"/>
          <a:ext cx="82296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txBox="1">
            <a:spLocks noGrp="1"/>
          </p:cNvSpPr>
          <p:nvPr/>
        </p:nvSpPr>
        <p:spPr bwMode="auto">
          <a:xfrm>
            <a:off x="8229600" y="6400800"/>
            <a:ext cx="914400" cy="457200"/>
          </a:xfrm>
          <a:prstGeom prst="rect">
            <a:avLst/>
          </a:prstGeom>
          <a:noFill/>
          <a:ln w="9525">
            <a:noFill/>
            <a:miter lim="800000"/>
            <a:headEnd/>
            <a:tailEnd/>
          </a:ln>
        </p:spPr>
        <p:txBody>
          <a:bodyPr anchor="b"/>
          <a:lstStyle/>
          <a:p>
            <a:pPr algn="r" eaLnBrk="1" hangingPunct="1"/>
            <a:fld id="{A34A0EA5-7DC8-4584-8D39-1156B24A08A9}" type="slidenum">
              <a:rPr lang="en-US" sz="1200" u="none"/>
              <a:pPr algn="r" eaLnBrk="1" hangingPunct="1"/>
              <a:t>36</a:t>
            </a:fld>
            <a:endParaRPr lang="en-US" sz="1200" u="none" dirty="0"/>
          </a:p>
        </p:txBody>
      </p:sp>
      <p:sp>
        <p:nvSpPr>
          <p:cNvPr id="50182" name="Rectangle 2"/>
          <p:cNvSpPr>
            <a:spLocks noGrp="1" noChangeArrowheads="1"/>
          </p:cNvSpPr>
          <p:nvPr>
            <p:ph type="title" idx="4294967295"/>
          </p:nvPr>
        </p:nvSpPr>
        <p:spPr/>
        <p:txBody>
          <a:bodyPr/>
          <a:lstStyle/>
          <a:p>
            <a:pPr eaLnBrk="1" hangingPunct="1">
              <a:defRPr/>
            </a:pPr>
            <a:r>
              <a:rPr lang="en-US" sz="1600" dirty="0" smtClean="0">
                <a:solidFill>
                  <a:schemeClr val="tx1"/>
                </a:solidFill>
              </a:rPr>
              <a:t/>
            </a:r>
            <a:br>
              <a:rPr lang="en-US" sz="1600" dirty="0" smtClean="0">
                <a:solidFill>
                  <a:schemeClr val="tx1"/>
                </a:solidFill>
              </a:rPr>
            </a:br>
            <a:r>
              <a:rPr lang="en-US" dirty="0" smtClean="0">
                <a:solidFill>
                  <a:schemeClr val="tx1">
                    <a:lumMod val="50000"/>
                  </a:schemeClr>
                </a:solidFill>
              </a:rPr>
              <a:t>Expectations: Career</a:t>
            </a:r>
            <a:br>
              <a:rPr lang="en-US" dirty="0" smtClean="0">
                <a:solidFill>
                  <a:schemeClr val="tx1">
                    <a:lumMod val="50000"/>
                  </a:schemeClr>
                </a:solidFill>
              </a:rPr>
            </a:br>
            <a:r>
              <a:rPr lang="en-US" sz="2160" dirty="0" smtClean="0">
                <a:solidFill>
                  <a:schemeClr val="accent5">
                    <a:lumMod val="75000"/>
                  </a:schemeClr>
                </a:solidFill>
              </a:rPr>
              <a:t>Please indicate your intended career.</a:t>
            </a:r>
          </a:p>
        </p:txBody>
      </p:sp>
      <p:graphicFrame>
        <p:nvGraphicFramePr>
          <p:cNvPr id="409674" name="Intended career"/>
          <p:cNvGraphicFramePr>
            <a:graphicFrameLocks noGrp="1"/>
          </p:cNvGraphicFramePr>
          <p:nvPr>
            <p:custDataLst>
              <p:tags r:id="rId1"/>
            </p:custDataLst>
            <p:extLst>
              <p:ext uri="{D42A27DB-BD31-4B8C-83A1-F6EECF244321}">
                <p14:modId xmlns:p14="http://schemas.microsoft.com/office/powerpoint/2010/main" val="1603426449"/>
              </p:ext>
            </p:extLst>
          </p:nvPr>
        </p:nvGraphicFramePr>
        <p:xfrm>
          <a:off x="152400" y="1371600"/>
          <a:ext cx="8915399" cy="5050708"/>
        </p:xfrm>
        <a:graphic>
          <a:graphicData uri="http://schemas.openxmlformats.org/drawingml/2006/table">
            <a:tbl>
              <a:tblPr/>
              <a:tblGrid>
                <a:gridCol w="2292531"/>
                <a:gridCol w="696348"/>
                <a:gridCol w="768569"/>
                <a:gridCol w="597776"/>
                <a:gridCol w="2988878"/>
                <a:gridCol w="768569"/>
                <a:gridCol w="802728"/>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chemeClr val="tx1"/>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rgbClr val="002060"/>
                          </a:solidFill>
                          <a:effectLst/>
                          <a:latin typeface="Garamond" pitchFamily="18" charset="0"/>
                        </a:rPr>
                        <a:t>Your</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rgbClr val="002060"/>
                          </a:solidFill>
                          <a:effectLst/>
                          <a:latin typeface="Garamond" pitchFamily="18" charset="0"/>
                        </a:rPr>
                        <a:t> </a:t>
                      </a:r>
                      <a:r>
                        <a:rPr kumimoji="0" lang="en-US" sz="1400" b="1" i="0" u="sng" strike="noStrike" cap="none" normalizeH="0" baseline="0" dirty="0" smtClean="0">
                          <a:ln>
                            <a:noFill/>
                          </a:ln>
                          <a:solidFill>
                            <a:srgbClr val="002060"/>
                          </a:solidFill>
                          <a:effectLst/>
                          <a:latin typeface="Garamond" pitchFamily="18" charset="0"/>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chemeClr val="accent1"/>
                          </a:solidFill>
                          <a:effectLst/>
                          <a:latin typeface="Garamond" pitchFamily="18" charset="0"/>
                        </a:rPr>
                        <a:t>Comp</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smtClean="0">
                          <a:ln>
                            <a:noFill/>
                          </a:ln>
                          <a:solidFill>
                            <a:schemeClr val="accent1"/>
                          </a:solidFill>
                          <a:effectLst/>
                          <a:latin typeface="Garamond" pitchFamily="18" charset="0"/>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smtClean="0">
                        <a:ln>
                          <a:noFill/>
                        </a:ln>
                        <a:solidFill>
                          <a:srgbClr val="FF9900"/>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Garamond" pitchFamily="18" charset="0"/>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rgbClr val="002060"/>
                          </a:solidFill>
                          <a:effectLst/>
                          <a:latin typeface="Garamond" pitchFamily="18" charset="0"/>
                        </a:rPr>
                        <a:t>Your</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smtClean="0">
                          <a:ln>
                            <a:noFill/>
                          </a:ln>
                          <a:solidFill>
                            <a:srgbClr val="002060"/>
                          </a:solidFill>
                          <a:effectLst/>
                          <a:latin typeface="Garamond" pitchFamily="18" charset="0"/>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smtClean="0">
                          <a:ln>
                            <a:noFill/>
                          </a:ln>
                          <a:solidFill>
                            <a:schemeClr val="accent1"/>
                          </a:solidFill>
                          <a:effectLst/>
                          <a:latin typeface="Garamond" pitchFamily="18" charset="0"/>
                        </a:rPr>
                        <a:t>Comp</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smtClean="0">
                          <a:ln>
                            <a:noFill/>
                          </a:ln>
                          <a:solidFill>
                            <a:schemeClr val="accent1"/>
                          </a:solidFill>
                          <a:effectLst/>
                          <a:latin typeface="Garamond" pitchFamily="18" charset="0"/>
                        </a:rPr>
                        <a:t>Group</a:t>
                      </a:r>
                    </a:p>
                  </a:txBody>
                  <a:tcPr marL="91436" marR="91436" marT="45715" marB="45715" anchor="ctr"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Agriculture/Natural Resources</a:t>
                      </a: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0.7%</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1.4%</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Health Professional</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11.2%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10.2%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Artist</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5.1%</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7.0%</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Homemaker/Stay-at-Home Parent</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1.0%</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0.9%</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Business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11.7%</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11.8%</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Information Technology Professional</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3.2%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2.8%</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Business (Admin Assistant)</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Lawyer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2.0%</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Clergy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Military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0.8%</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0.9%</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College Faculty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Nurse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7.6%</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5.9%</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Communications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1.8%</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2.0%</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Research Scientist</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1.8%</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3.3%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Doctor (MD or DDS)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10.6%</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11.1%</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Service Industry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0.5%</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0.4%</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Education (elementary/secondary)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5.5%</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6.9%</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Skilled worker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0.2%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0.2%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Engineer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9.1%</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8.2%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Social/Non-Profit Services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4.1%</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2.5%</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Government</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2.2%</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2.3%</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smtClean="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lumMod val="50000"/>
                            </a:schemeClr>
                          </a:solidFill>
                          <a:effectLst/>
                          <a:latin typeface="Garamond" pitchFamily="18" charset="0"/>
                        </a:rPr>
                        <a:t>Other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002060"/>
                          </a:solidFill>
                          <a:effectLst/>
                          <a:latin typeface="Garamond" pitchFamily="18" charset="0"/>
                        </a:rPr>
                        <a:t>8.9%</a:t>
                      </a:r>
                      <a:endParaRPr kumimoji="0" lang="en-US" sz="1400" b="1" i="0" u="none" strike="noStrike" cap="none" normalizeH="0" baseline="0" dirty="0" smtClean="0">
                        <a:ln>
                          <a:noFill/>
                        </a:ln>
                        <a:solidFill>
                          <a:srgbClr val="00206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Garamond" pitchFamily="18" charset="0"/>
                        </a:rPr>
                        <a:t>11.2%</a:t>
                      </a:r>
                      <a:endParaRPr kumimoji="0" lang="en-US" sz="1400" b="1" i="0" u="none" strike="noStrike" cap="none" normalizeH="0" baseline="0" dirty="0" smtClean="0">
                        <a:ln>
                          <a:noFill/>
                        </a:ln>
                        <a:solidFill>
                          <a:schemeClr val="accent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 y="304800"/>
            <a:ext cx="9140825" cy="1143000"/>
          </a:xfrm>
        </p:spPr>
        <p:txBody>
          <a:bodyPr/>
          <a:lstStyle/>
          <a:p>
            <a:r>
              <a:rPr lang="en-US" dirty="0" smtClean="0">
                <a:solidFill>
                  <a:schemeClr val="tx1">
                    <a:lumMod val="50000"/>
                  </a:schemeClr>
                </a:solidFill>
              </a:rPr>
              <a:t>Expectations: Time to Degree</a:t>
            </a:r>
            <a:br>
              <a:rPr lang="en-US" dirty="0" smtClean="0">
                <a:solidFill>
                  <a:schemeClr val="tx1">
                    <a:lumMod val="50000"/>
                  </a:schemeClr>
                </a:solidFill>
              </a:rPr>
            </a:br>
            <a:r>
              <a:rPr lang="en-US" sz="2160" dirty="0" smtClean="0">
                <a:solidFill>
                  <a:schemeClr val="accent5">
                    <a:lumMod val="75000"/>
                  </a:schemeClr>
                </a:solidFill>
              </a:rPr>
              <a:t>How many years do you expect it will take you to graduate from this college?</a:t>
            </a:r>
            <a:endParaRPr lang="en-US" sz="2160" dirty="0">
              <a:solidFill>
                <a:schemeClr val="accent5">
                  <a:lumMod val="75000"/>
                </a:schemeClr>
              </a:solidFill>
            </a:endParaRPr>
          </a:p>
        </p:txBody>
      </p:sp>
      <p:graphicFrame>
        <p:nvGraphicFramePr>
          <p:cNvPr id="5" name="Time to degree"/>
          <p:cNvGraphicFramePr>
            <a:graphicFrameLocks noGrp="1"/>
          </p:cNvGraphicFramePr>
          <p:nvPr>
            <p:ph idx="1"/>
            <p:extLst>
              <p:ext uri="{D42A27DB-BD31-4B8C-83A1-F6EECF244321}">
                <p14:modId xmlns:p14="http://schemas.microsoft.com/office/powerpoint/2010/main" val="641279947"/>
              </p:ext>
            </p:extLst>
          </p:nvPr>
        </p:nvGraphicFramePr>
        <p:xfrm>
          <a:off x="152400" y="1295400"/>
          <a:ext cx="8763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50000"/>
                  </a:schemeClr>
                </a:solidFill>
              </a:rPr>
              <a:t>Expectations: Degree Aspirations</a:t>
            </a:r>
            <a:br>
              <a:rPr lang="en-US" dirty="0" smtClean="0">
                <a:solidFill>
                  <a:schemeClr val="tx1">
                    <a:lumMod val="50000"/>
                  </a:schemeClr>
                </a:solidFill>
              </a:rPr>
            </a:br>
            <a:r>
              <a:rPr lang="en-US" sz="2160" dirty="0" smtClean="0">
                <a:solidFill>
                  <a:schemeClr val="accent5">
                    <a:lumMod val="75000"/>
                  </a:schemeClr>
                </a:solidFill>
              </a:rPr>
              <a:t>What is the highest academic degree that you intend to attain?</a:t>
            </a:r>
            <a:endParaRPr lang="en-US" sz="2160" dirty="0">
              <a:solidFill>
                <a:schemeClr val="accent5">
                  <a:lumMod val="75000"/>
                </a:schemeClr>
              </a:solidFill>
            </a:endParaRPr>
          </a:p>
        </p:txBody>
      </p:sp>
      <p:graphicFrame>
        <p:nvGraphicFramePr>
          <p:cNvPr id="5" name="Degree aspirations"/>
          <p:cNvGraphicFramePr>
            <a:graphicFrameLocks noGrp="1"/>
          </p:cNvGraphicFramePr>
          <p:nvPr>
            <p:ph sz="half" idx="1"/>
            <p:extLst>
              <p:ext uri="{D42A27DB-BD31-4B8C-83A1-F6EECF244321}">
                <p14:modId xmlns:p14="http://schemas.microsoft.com/office/powerpoint/2010/main" val="2701612213"/>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2378075"/>
            <a:ext cx="7772400" cy="1736725"/>
          </a:xfrm>
        </p:spPr>
        <p:txBody>
          <a:bodyPr/>
          <a:lstStyle/>
          <a:p>
            <a:pPr>
              <a:defRPr/>
            </a:pPr>
            <a:r>
              <a:rPr lang="en-US" dirty="0" smtClean="0">
                <a:solidFill>
                  <a:schemeClr val="tx2">
                    <a:lumMod val="50000"/>
                  </a:schemeClr>
                </a:solidFill>
              </a:rPr>
              <a:t>Expectations for College Life</a:t>
            </a:r>
            <a:endParaRPr lang="en-US" dirty="0">
              <a:solidFill>
                <a:schemeClr val="tx2">
                  <a:lumMod val="50000"/>
                </a:schemeClr>
              </a:solidFill>
            </a:endParaRPr>
          </a:p>
        </p:txBody>
      </p:sp>
      <p:sp>
        <p:nvSpPr>
          <p:cNvPr id="41987" name="Subtitle 4"/>
          <p:cNvSpPr>
            <a:spLocks noGrp="1"/>
          </p:cNvSpPr>
          <p:nvPr>
            <p:ph type="subTitle" sz="quarter" idx="1"/>
          </p:nvPr>
        </p:nvSpPr>
        <p:spPr>
          <a:xfrm>
            <a:off x="1371600" y="4343400"/>
            <a:ext cx="6400800" cy="1752600"/>
          </a:xfrm>
        </p:spPr>
        <p:txBody>
          <a:bodyPr/>
          <a:lstStyle/>
          <a:p>
            <a:pPr>
              <a:spcBef>
                <a:spcPct val="0"/>
              </a:spcBef>
            </a:pPr>
            <a:r>
              <a:rPr lang="en-US" dirty="0" smtClean="0"/>
              <a:t>Understanding students’ expectations helps provide opportunities for students to grow intellectually, interpersonally and affectively. </a:t>
            </a:r>
          </a:p>
        </p:txBody>
      </p:sp>
      <p:pic>
        <p:nvPicPr>
          <p:cNvPr id="84994" name="Picture 2"/>
          <p:cNvPicPr>
            <a:picLocks noChangeAspect="1" noChangeArrowheads="1"/>
          </p:cNvPicPr>
          <p:nvPr/>
        </p:nvPicPr>
        <p:blipFill>
          <a:blip r:embed="rId3" cstate="print"/>
          <a:srcRect/>
          <a:stretch>
            <a:fillRect/>
          </a:stretch>
        </p:blipFill>
        <p:spPr bwMode="auto">
          <a:xfrm>
            <a:off x="3886200" y="1847850"/>
            <a:ext cx="1524000" cy="1276350"/>
          </a:xfrm>
          <a:prstGeom prst="rect">
            <a:avLst/>
          </a:prstGeom>
          <a:noFill/>
          <a:ln w="12700">
            <a:solidFill>
              <a:schemeClr val="tx2">
                <a:lumMod val="50000"/>
              </a:schemeClr>
            </a:solid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2">
                    <a:lumMod val="50000"/>
                  </a:schemeClr>
                </a:solidFill>
              </a:rPr>
              <a:t>A Note about CIRP Constructs</a:t>
            </a:r>
            <a:endParaRPr lang="en-US" dirty="0">
              <a:solidFill>
                <a:schemeClr val="tx2">
                  <a:lumMod val="50000"/>
                </a:schemeClr>
              </a:solidFill>
            </a:endParaRPr>
          </a:p>
        </p:txBody>
      </p:sp>
      <p:sp>
        <p:nvSpPr>
          <p:cNvPr id="24579" name="Content Placeholder 6"/>
          <p:cNvSpPr>
            <a:spLocks noGrp="1"/>
          </p:cNvSpPr>
          <p:nvPr>
            <p:ph idx="1"/>
          </p:nvPr>
        </p:nvSpPr>
        <p:spPr>
          <a:xfrm>
            <a:off x="457200" y="1295400"/>
            <a:ext cx="8001000" cy="5029200"/>
          </a:xfrm>
        </p:spPr>
        <p:txBody>
          <a:bodyPr/>
          <a:lstStyle/>
          <a:p>
            <a:pPr>
              <a:buFontTx/>
              <a:buNone/>
              <a:defRPr/>
            </a:pPr>
            <a:r>
              <a:rPr lang="en-US" sz="2200" dirty="0" smtClean="0">
                <a:solidFill>
                  <a:schemeClr val="tx2">
                    <a:lumMod val="50000"/>
                  </a:schemeClr>
                </a:solidFill>
              </a:rPr>
              <a:t>	</a:t>
            </a:r>
          </a:p>
          <a:p>
            <a:pPr>
              <a:buFontTx/>
              <a:buNone/>
              <a:defRPr/>
            </a:pPr>
            <a:r>
              <a:rPr lang="en-US" sz="2200" dirty="0" smtClean="0">
                <a:solidFill>
                  <a:schemeClr val="tx2">
                    <a:lumMod val="50000"/>
                  </a:schemeClr>
                </a:solidFill>
              </a:rPr>
              <a:t>	</a:t>
            </a:r>
            <a:r>
              <a:rPr lang="en-US" sz="2800" dirty="0" smtClean="0">
                <a:solidFill>
                  <a:schemeClr val="tx2">
                    <a:lumMod val="50000"/>
                  </a:schemeClr>
                </a:solidFill>
              </a:rPr>
              <a:t>We use the CIRP Constructs throughout this PowerPoint to help summarize important information about your students from the TFS.  </a:t>
            </a:r>
          </a:p>
          <a:p>
            <a:pPr>
              <a:buFontTx/>
              <a:buNone/>
              <a:defRPr/>
            </a:pPr>
            <a:r>
              <a:rPr lang="en-US" sz="1400" dirty="0" smtClean="0">
                <a:solidFill>
                  <a:schemeClr val="tx2">
                    <a:lumMod val="50000"/>
                  </a:schemeClr>
                </a:solidFill>
              </a:rPr>
              <a:t>	</a:t>
            </a:r>
          </a:p>
          <a:p>
            <a:pPr>
              <a:buFontTx/>
              <a:buNone/>
              <a:defRPr/>
            </a:pPr>
            <a:endParaRPr lang="en-US" sz="1400" dirty="0" smtClean="0">
              <a:solidFill>
                <a:schemeClr val="tx2">
                  <a:lumMod val="50000"/>
                </a:schemeClr>
              </a:solidFill>
            </a:endParaRPr>
          </a:p>
          <a:p>
            <a:pPr>
              <a:buFontTx/>
              <a:buNone/>
              <a:defRPr/>
            </a:pPr>
            <a:r>
              <a:rPr lang="en-US" sz="2200" dirty="0" smtClean="0">
                <a:solidFill>
                  <a:schemeClr val="tx2">
                    <a:lumMod val="50000"/>
                  </a:schemeClr>
                </a:solidFill>
              </a:rPr>
              <a:t>	</a:t>
            </a:r>
            <a:r>
              <a:rPr lang="en-US" sz="2800" dirty="0" smtClean="0">
                <a:solidFill>
                  <a:schemeClr val="tx2">
                    <a:lumMod val="50000"/>
                  </a:schemeClr>
                </a:solidFill>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smtClean="0">
                <a:solidFill>
                  <a:schemeClr val="tx2">
                    <a:lumMod val="50000"/>
                  </a:schemeClr>
                </a:solidFill>
              </a:rPr>
              <a:t>	</a:t>
            </a:r>
            <a:endParaRPr lang="en-US" sz="1000" dirty="0" smtClean="0"/>
          </a:p>
        </p:txBody>
      </p:sp>
      <p:sp>
        <p:nvSpPr>
          <p:cNvPr id="31748" name="Slide Number Placeholder 4"/>
          <p:cNvSpPr>
            <a:spLocks noGrp="1"/>
          </p:cNvSpPr>
          <p:nvPr>
            <p:ph type="sldNum" sz="quarter" idx="10"/>
          </p:nvPr>
        </p:nvSpPr>
        <p:spPr>
          <a:noFill/>
        </p:spPr>
        <p:txBody>
          <a:bodyPr/>
          <a:lstStyle/>
          <a:p>
            <a:fld id="{42A3AC41-22F1-449E-A5B0-5E79274BFCC6}" type="slidenum">
              <a:rPr lang="en-US" smtClean="0"/>
              <a:pPr/>
              <a:t>4</a:t>
            </a:fld>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2046052947"/>
              </p:ext>
            </p:extLst>
          </p:nvPr>
        </p:nvGraphicFramePr>
        <p:xfrm>
          <a:off x="152400" y="13716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Expectations for College Life</a:t>
            </a:r>
            <a:br>
              <a:rPr lang="en-US" dirty="0" smtClean="0">
                <a:solidFill>
                  <a:schemeClr val="tx1">
                    <a:lumMod val="50000"/>
                  </a:schemeClr>
                </a:solidFill>
              </a:rPr>
            </a:br>
            <a:r>
              <a:rPr lang="en-US" sz="2160" dirty="0" smtClean="0">
                <a:solidFill>
                  <a:schemeClr val="accent5">
                    <a:lumMod val="75000"/>
                  </a:schemeClr>
                </a:solidFill>
              </a:rPr>
              <a:t>What is your best guess as to the chances that you will:</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40</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Comparison </a:t>
            </a:r>
            <a:r>
              <a:rPr lang="en-US" sz="1200" b="1" dirty="0">
                <a:solidFill>
                  <a:schemeClr val="tx1">
                    <a:lumMod val="75000"/>
                  </a:schemeClr>
                </a:solidFill>
              </a:rPr>
              <a:t>Group</a:t>
            </a:r>
          </a:p>
          <a:p>
            <a:pPr>
              <a:defRPr/>
            </a:pPr>
            <a:r>
              <a:rPr lang="en-US" sz="1200" b="1" dirty="0"/>
              <a:t>     </a:t>
            </a:r>
            <a:r>
              <a:rPr lang="en-US" sz="1200" b="1" dirty="0" smtClean="0"/>
              <a:t>  </a:t>
            </a:r>
            <a:r>
              <a:rPr lang="en-US" sz="1200" dirty="0" smtClean="0"/>
              <a:t>Very Good Chance      Very Good Chance</a:t>
            </a:r>
            <a:endParaRPr lang="en-US" sz="1200" dirty="0"/>
          </a:p>
          <a:p>
            <a:pPr>
              <a:defRPr/>
            </a:pPr>
            <a:r>
              <a:rPr lang="en-US" sz="1200" dirty="0"/>
              <a:t>     </a:t>
            </a:r>
            <a:r>
              <a:rPr lang="en-US" sz="1200" dirty="0" smtClean="0"/>
              <a:t>  Some Chance               Some Chance</a:t>
            </a:r>
            <a:endParaRPr lang="en-US" sz="1200" dirty="0"/>
          </a:p>
        </p:txBody>
      </p:sp>
      <p:sp>
        <p:nvSpPr>
          <p:cNvPr id="13" name="Rectangle 12"/>
          <p:cNvSpPr/>
          <p:nvPr/>
        </p:nvSpPr>
        <p:spPr bwMode="auto">
          <a:xfrm>
            <a:off x="3276600" y="65532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3276600" y="64008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648200" y="65532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6" name="Rectangle 15"/>
          <p:cNvSpPr/>
          <p:nvPr/>
        </p:nvSpPr>
        <p:spPr bwMode="auto">
          <a:xfrm>
            <a:off x="4648200" y="64008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4037079419"/>
              </p:ext>
            </p:extLst>
          </p:nvPr>
        </p:nvGraphicFramePr>
        <p:xfrm>
          <a:off x="152400" y="1295400"/>
          <a:ext cx="8744919"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Expectations for College Life</a:t>
            </a:r>
            <a:br>
              <a:rPr lang="en-US" dirty="0" smtClean="0">
                <a:solidFill>
                  <a:schemeClr val="tx1">
                    <a:lumMod val="50000"/>
                  </a:schemeClr>
                </a:solidFill>
              </a:rPr>
            </a:br>
            <a:r>
              <a:rPr lang="en-US" sz="2160" dirty="0" smtClean="0">
                <a:solidFill>
                  <a:schemeClr val="accent5">
                    <a:lumMod val="75000"/>
                  </a:schemeClr>
                </a:solidFill>
              </a:rPr>
              <a:t>What is your best guess as to the chances that you will:</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41</a:t>
            </a:fld>
            <a:endParaRPr lang="en-US" dirty="0"/>
          </a:p>
        </p:txBody>
      </p:sp>
      <p:sp>
        <p:nvSpPr>
          <p:cNvPr id="5" name="Rectangle 6"/>
          <p:cNvSpPr>
            <a:spLocks noChangeArrowheads="1"/>
          </p:cNvSpPr>
          <p:nvPr/>
        </p:nvSpPr>
        <p:spPr bwMode="auto">
          <a:xfrm>
            <a:off x="2971800" y="6096000"/>
            <a:ext cx="3581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a:t>
            </a:r>
            <a:r>
              <a:rPr lang="en-US" sz="1200" b="1" dirty="0">
                <a:solidFill>
                  <a:schemeClr val="tx1">
                    <a:lumMod val="75000"/>
                  </a:schemeClr>
                </a:solidFill>
              </a:rPr>
              <a:t>Comparison Group</a:t>
            </a:r>
          </a:p>
          <a:p>
            <a:pPr>
              <a:defRPr/>
            </a:pPr>
            <a:r>
              <a:rPr lang="en-US" sz="1200" b="1" dirty="0"/>
              <a:t>     </a:t>
            </a:r>
            <a:r>
              <a:rPr lang="en-US" sz="1200" b="1" dirty="0" smtClean="0"/>
              <a:t>  </a:t>
            </a:r>
            <a:r>
              <a:rPr lang="en-US" sz="1200" dirty="0" smtClean="0"/>
              <a:t>Very Good Chance          Very Good Chance</a:t>
            </a:r>
            <a:endParaRPr lang="en-US" sz="1200" dirty="0"/>
          </a:p>
          <a:p>
            <a:pPr>
              <a:defRPr/>
            </a:pPr>
            <a:r>
              <a:rPr lang="en-US" sz="1200" dirty="0"/>
              <a:t>     </a:t>
            </a:r>
            <a:r>
              <a:rPr lang="en-US" sz="1200" dirty="0" smtClean="0"/>
              <a:t>  Some Chance                   Some Chance</a:t>
            </a:r>
            <a:endParaRPr lang="en-US" sz="1200" dirty="0"/>
          </a:p>
        </p:txBody>
      </p:sp>
      <p:sp>
        <p:nvSpPr>
          <p:cNvPr id="13" name="Rectangle 12"/>
          <p:cNvSpPr/>
          <p:nvPr/>
        </p:nvSpPr>
        <p:spPr bwMode="auto">
          <a:xfrm>
            <a:off x="3200400" y="64008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724400" y="65532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6" name="Rectangle 15"/>
          <p:cNvSpPr/>
          <p:nvPr/>
        </p:nvSpPr>
        <p:spPr bwMode="auto">
          <a:xfrm>
            <a:off x="4724400" y="64008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446004852"/>
              </p:ext>
            </p:extLst>
          </p:nvPr>
        </p:nvGraphicFramePr>
        <p:xfrm>
          <a:off x="152400" y="14478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smtClean="0">
                <a:solidFill>
                  <a:schemeClr val="tx1">
                    <a:lumMod val="50000"/>
                  </a:schemeClr>
                </a:solidFill>
              </a:rPr>
              <a:t>Expectations for College Life</a:t>
            </a:r>
            <a:br>
              <a:rPr lang="en-US" dirty="0" smtClean="0">
                <a:solidFill>
                  <a:schemeClr val="tx1">
                    <a:lumMod val="50000"/>
                  </a:schemeClr>
                </a:solidFill>
              </a:rPr>
            </a:br>
            <a:r>
              <a:rPr lang="en-US" sz="2160" dirty="0" smtClean="0">
                <a:solidFill>
                  <a:schemeClr val="accent5">
                    <a:lumMod val="75000"/>
                  </a:schemeClr>
                </a:solidFill>
              </a:rPr>
              <a:t>What is your best guess as to the chances that you will:</a:t>
            </a:r>
            <a:endParaRPr lang="en-US" sz="2160" dirty="0">
              <a:solidFill>
                <a:schemeClr val="accent5">
                  <a:lumMod val="75000"/>
                </a:schemeClr>
              </a:solidFill>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pPr>
                <a:defRPr/>
              </a:pPr>
              <a:t>42</a:t>
            </a:fld>
            <a:endParaRPr lang="en-US" dirty="0"/>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smtClean="0">
                <a:solidFill>
                  <a:schemeClr val="tx1">
                    <a:lumMod val="75000"/>
                  </a:schemeClr>
                </a:solidFill>
              </a:rPr>
              <a:t>   Your </a:t>
            </a:r>
            <a:r>
              <a:rPr lang="en-US" sz="1200" b="1" dirty="0">
                <a:solidFill>
                  <a:schemeClr val="tx1">
                    <a:lumMod val="75000"/>
                  </a:schemeClr>
                </a:solidFill>
              </a:rPr>
              <a:t>Institution  </a:t>
            </a:r>
            <a:r>
              <a:rPr lang="en-US" sz="1200" b="1" dirty="0" smtClean="0">
                <a:solidFill>
                  <a:schemeClr val="tx1">
                    <a:lumMod val="75000"/>
                  </a:schemeClr>
                </a:solidFill>
              </a:rPr>
              <a:t>             </a:t>
            </a:r>
            <a:r>
              <a:rPr lang="en-US" sz="1200" b="1" dirty="0">
                <a:solidFill>
                  <a:schemeClr val="tx1">
                    <a:lumMod val="75000"/>
                  </a:schemeClr>
                </a:solidFill>
              </a:rPr>
              <a:t>Comparison Group</a:t>
            </a:r>
          </a:p>
          <a:p>
            <a:pPr>
              <a:defRPr/>
            </a:pPr>
            <a:r>
              <a:rPr lang="en-US" sz="1200" b="1" dirty="0"/>
              <a:t>     </a:t>
            </a:r>
            <a:r>
              <a:rPr lang="en-US" sz="1200" dirty="0" smtClean="0"/>
              <a:t>  Very Good Chance	 Very Good Chance</a:t>
            </a:r>
            <a:endParaRPr lang="en-US" sz="1200" dirty="0"/>
          </a:p>
          <a:p>
            <a:pPr>
              <a:defRPr/>
            </a:pPr>
            <a:r>
              <a:rPr lang="en-US" sz="1200" dirty="0"/>
              <a:t>     </a:t>
            </a:r>
            <a:r>
              <a:rPr lang="en-US" sz="1200" dirty="0" smtClean="0"/>
              <a:t>  Some Chance          	 Some Chance</a:t>
            </a:r>
            <a:endParaRPr lang="en-US" sz="1200" dirty="0"/>
          </a:p>
        </p:txBody>
      </p:sp>
      <p:sp>
        <p:nvSpPr>
          <p:cNvPr id="13" name="Rectangle 12"/>
          <p:cNvSpPr/>
          <p:nvPr/>
        </p:nvSpPr>
        <p:spPr bwMode="auto">
          <a:xfrm>
            <a:off x="3276600" y="64008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4" name="Rectangle 13"/>
          <p:cNvSpPr/>
          <p:nvPr/>
        </p:nvSpPr>
        <p:spPr bwMode="auto">
          <a:xfrm>
            <a:off x="3276600" y="65532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rgbClr val="FFA953"/>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
        <p:nvSpPr>
          <p:cNvPr id="16" name="Rectangle 15"/>
          <p:cNvSpPr/>
          <p:nvPr/>
        </p:nvSpPr>
        <p:spPr bwMode="auto">
          <a:xfrm>
            <a:off x="4876800" y="6400800"/>
            <a:ext cx="76200" cy="76200"/>
          </a:xfrm>
          <a:prstGeom prst="rect">
            <a:avLst/>
          </a:prstGeom>
          <a:solidFill>
            <a:srgbClr val="FFCC99"/>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xfrm>
            <a:off x="8686800" y="6397625"/>
            <a:ext cx="457200" cy="457200"/>
          </a:xfrm>
          <a:noFill/>
        </p:spPr>
        <p:txBody>
          <a:bodyPr/>
          <a:lstStyle/>
          <a:p>
            <a:fld id="{4AC98897-1DEB-4D6D-8B9F-AF03E370BD10}" type="slidenum">
              <a:rPr lang="en-US" smtClean="0"/>
              <a:pPr/>
              <a:t>43</a:t>
            </a:fld>
            <a:endParaRPr lang="en-US" dirty="0" smtClean="0"/>
          </a:p>
        </p:txBody>
      </p:sp>
      <p:sp>
        <p:nvSpPr>
          <p:cNvPr id="36868" name="Rectangle 2"/>
          <p:cNvSpPr>
            <a:spLocks noChangeArrowheads="1"/>
          </p:cNvSpPr>
          <p:nvPr/>
        </p:nvSpPr>
        <p:spPr bwMode="auto">
          <a:xfrm>
            <a:off x="1908175" y="1676400"/>
            <a:ext cx="5407025" cy="4648200"/>
          </a:xfrm>
          <a:prstGeom prst="rect">
            <a:avLst/>
          </a:prstGeom>
          <a:noFill/>
          <a:ln w="9525">
            <a:noFill/>
            <a:miter lim="800000"/>
            <a:headEnd/>
            <a:tailEnd/>
          </a:ln>
        </p:spPr>
        <p:txBody>
          <a:bodyPr/>
          <a:lstStyle/>
          <a:p>
            <a:pPr algn="ctr" eaLnBrk="1" hangingPunct="1">
              <a:defRPr/>
            </a:pPr>
            <a:r>
              <a:rPr lang="en-US" sz="2800" b="1" dirty="0">
                <a:solidFill>
                  <a:schemeClr val="tx2">
                    <a:lumMod val="50000"/>
                  </a:schemeClr>
                </a:solidFill>
              </a:rPr>
              <a:t>For more information about </a:t>
            </a:r>
          </a:p>
          <a:p>
            <a:pPr algn="ctr" eaLnBrk="1" hangingPunct="1">
              <a:defRPr/>
            </a:pPr>
            <a:r>
              <a:rPr lang="en-US" sz="2800" b="1" dirty="0">
                <a:solidFill>
                  <a:schemeClr val="tx2">
                    <a:lumMod val="50000"/>
                  </a:schemeClr>
                </a:solidFill>
              </a:rPr>
              <a:t>HERI/CIRP Surveys</a:t>
            </a:r>
            <a:r>
              <a:rPr lang="en-US" sz="2800" b="1" dirty="0">
                <a:solidFill>
                  <a:srgbClr val="7680AC"/>
                </a:solidFill>
              </a:rPr>
              <a:t/>
            </a:r>
            <a:br>
              <a:rPr lang="en-US" sz="2800" b="1" dirty="0">
                <a:solidFill>
                  <a:srgbClr val="7680AC"/>
                </a:solidFill>
              </a:rPr>
            </a:br>
            <a:r>
              <a:rPr lang="en-US" b="1" dirty="0">
                <a:solidFill>
                  <a:srgbClr val="7680AC"/>
                </a:solidFill>
              </a:rPr>
              <a:t/>
            </a:r>
            <a:br>
              <a:rPr lang="en-US" b="1" dirty="0">
                <a:solidFill>
                  <a:srgbClr val="7680AC"/>
                </a:solidFill>
              </a:rPr>
            </a:br>
            <a:r>
              <a:rPr lang="en-US" b="1" dirty="0"/>
              <a:t>The Freshman Survey</a:t>
            </a:r>
            <a:br>
              <a:rPr lang="en-US" b="1" dirty="0"/>
            </a:br>
            <a:r>
              <a:rPr lang="en-US" b="1" dirty="0"/>
              <a:t>Your First College Year Survey</a:t>
            </a:r>
          </a:p>
          <a:p>
            <a:pPr algn="ctr" eaLnBrk="1" hangingPunct="1">
              <a:defRPr/>
            </a:pPr>
            <a:r>
              <a:rPr lang="en-US" b="1" dirty="0"/>
              <a:t>Diverse Learning Environments Survey</a:t>
            </a:r>
            <a:br>
              <a:rPr lang="en-US" b="1" dirty="0"/>
            </a:br>
            <a:r>
              <a:rPr lang="en-US" b="1" dirty="0"/>
              <a:t>College Senior Survey</a:t>
            </a:r>
          </a:p>
          <a:p>
            <a:pPr algn="ctr" eaLnBrk="1" hangingPunct="1">
              <a:defRPr/>
            </a:pPr>
            <a:r>
              <a:rPr lang="en-US" b="1" dirty="0"/>
              <a:t>The Faculty Survey</a:t>
            </a:r>
            <a:br>
              <a:rPr lang="en-US" b="1" dirty="0"/>
            </a:br>
            <a:endParaRPr lang="en-US" b="1" dirty="0"/>
          </a:p>
          <a:p>
            <a:pPr algn="ctr" eaLnBrk="1" hangingPunct="1">
              <a:defRPr/>
            </a:pPr>
            <a:r>
              <a:rPr lang="en-US" sz="2800" b="1" dirty="0">
                <a:solidFill>
                  <a:schemeClr val="tx2">
                    <a:lumMod val="50000"/>
                  </a:schemeClr>
                </a:solidFill>
              </a:rPr>
              <a:t>Please contact:</a:t>
            </a:r>
          </a:p>
          <a:p>
            <a:pPr algn="ctr" eaLnBrk="1" hangingPunct="1">
              <a:defRPr/>
            </a:pPr>
            <a:r>
              <a:rPr lang="en-US" sz="2800" b="1" dirty="0">
                <a:solidFill>
                  <a:schemeClr val="tx2">
                    <a:lumMod val="50000"/>
                  </a:schemeClr>
                </a:solidFill>
              </a:rPr>
              <a:t>heri@ucla.edu</a:t>
            </a:r>
            <a:br>
              <a:rPr lang="en-US" sz="2800" b="1" dirty="0">
                <a:solidFill>
                  <a:schemeClr val="tx2">
                    <a:lumMod val="50000"/>
                  </a:schemeClr>
                </a:solidFill>
              </a:rPr>
            </a:br>
            <a:r>
              <a:rPr lang="en-US" sz="2800" b="1" dirty="0">
                <a:solidFill>
                  <a:schemeClr val="tx2">
                    <a:lumMod val="50000"/>
                  </a:schemeClr>
                </a:solidFill>
              </a:rPr>
              <a:t>(310) 825-1925</a:t>
            </a:r>
            <a:br>
              <a:rPr lang="en-US" sz="2800" b="1" dirty="0">
                <a:solidFill>
                  <a:schemeClr val="tx2">
                    <a:lumMod val="50000"/>
                  </a:schemeClr>
                </a:solidFill>
              </a:rPr>
            </a:br>
            <a:r>
              <a:rPr lang="en-US" sz="2800" b="1" dirty="0">
                <a:solidFill>
                  <a:schemeClr val="tx2">
                    <a:lumMod val="50000"/>
                  </a:schemeClr>
                </a:solidFill>
              </a:rPr>
              <a:t>www.heri.ucla.edu</a:t>
            </a:r>
          </a:p>
        </p:txBody>
      </p:sp>
      <p:sp>
        <p:nvSpPr>
          <p:cNvPr id="6" name="TextBox 5"/>
          <p:cNvSpPr txBox="1"/>
          <p:nvPr/>
        </p:nvSpPr>
        <p:spPr>
          <a:xfrm>
            <a:off x="1447800" y="0"/>
            <a:ext cx="7696200" cy="1200150"/>
          </a:xfrm>
          <a:prstGeom prst="rect">
            <a:avLst/>
          </a:prstGeom>
          <a:solidFill>
            <a:schemeClr val="tx1">
              <a:lumMod val="50000"/>
            </a:schemeClr>
          </a:solidFill>
        </p:spPr>
        <p:txBody>
          <a:bodyPr>
            <a:spAutoFit/>
          </a:bodyPr>
          <a:lstStyle/>
          <a:p>
            <a:pPr algn="ctr">
              <a:defRPr/>
            </a:pPr>
            <a:r>
              <a:rPr lang="en-US" sz="3600" dirty="0">
                <a:solidFill>
                  <a:schemeClr val="bg2"/>
                </a:solidFill>
              </a:rPr>
              <a:t>The more you get to know your students, the better you can understand their needs. </a:t>
            </a:r>
          </a:p>
        </p:txBody>
      </p:sp>
      <p:pic>
        <p:nvPicPr>
          <p:cNvPr id="7" name="Picture 6"/>
          <p:cNvPicPr>
            <a:picLocks noChangeAspect="1" noChangeArrowheads="1"/>
          </p:cNvPicPr>
          <p:nvPr/>
        </p:nvPicPr>
        <p:blipFill>
          <a:blip r:embed="rId3" cstate="print"/>
          <a:srcRect/>
          <a:stretch>
            <a:fillRect/>
          </a:stretch>
        </p:blipFill>
        <p:spPr bwMode="auto">
          <a:xfrm>
            <a:off x="0" y="0"/>
            <a:ext cx="1447800" cy="1187450"/>
          </a:xfrm>
          <a:prstGeom prst="rect">
            <a:avLst/>
          </a:prstGeom>
          <a:noFill/>
          <a:ln w="12700">
            <a:solidFill>
              <a:schemeClr val="tx2">
                <a:lumMod val="50000"/>
              </a:schemeClr>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US" dirty="0" smtClean="0">
                <a:solidFill>
                  <a:schemeClr val="accent1">
                    <a:lumMod val="50000"/>
                  </a:schemeClr>
                </a:solidFill>
              </a:rPr>
              <a:t>Demographics</a:t>
            </a:r>
            <a:r>
              <a:rPr lang="en-US" dirty="0" smtClean="0">
                <a:solidFill>
                  <a:schemeClr val="accent1"/>
                </a:solidFill>
              </a:rPr>
              <a:t/>
            </a:r>
            <a:br>
              <a:rPr lang="en-US" dirty="0" smtClean="0">
                <a:solidFill>
                  <a:schemeClr val="accent1"/>
                </a:solidFill>
              </a:rPr>
            </a:br>
            <a:endParaRPr lang="en-US" sz="1600" dirty="0" smtClean="0">
              <a:solidFill>
                <a:schemeClr val="accent1"/>
              </a:solidFill>
            </a:endParaRPr>
          </a:p>
        </p:txBody>
      </p:sp>
      <p:graphicFrame>
        <p:nvGraphicFramePr>
          <p:cNvPr id="7" name="Sex Inst"/>
          <p:cNvGraphicFramePr>
            <a:graphicFrameLocks noGrp="1" noChangeAspect="1"/>
          </p:cNvGraphicFramePr>
          <p:nvPr>
            <p:ph sz="half" idx="1"/>
            <p:custDataLst>
              <p:tags r:id="rId1"/>
            </p:custDataLst>
            <p:extLst>
              <p:ext uri="{D42A27DB-BD31-4B8C-83A1-F6EECF244321}">
                <p14:modId xmlns:p14="http://schemas.microsoft.com/office/powerpoint/2010/main" val="165129988"/>
              </p:ext>
            </p:extLst>
          </p:nvPr>
        </p:nvGraphicFramePr>
        <p:xfrm>
          <a:off x="609600" y="1371600"/>
          <a:ext cx="36576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smtClean="0"/>
              <a:t>5</a:t>
            </a:r>
            <a:endParaRPr lang="en-US" sz="1200" dirty="0"/>
          </a:p>
        </p:txBody>
      </p:sp>
      <p:graphicFrame>
        <p:nvGraphicFramePr>
          <p:cNvPr id="10" name="Sex Comp Group"/>
          <p:cNvGraphicFramePr>
            <a:graphicFrameLocks noGrp="1" noChangeAspect="1"/>
          </p:cNvGraphicFramePr>
          <p:nvPr>
            <p:ph sz="half" idx="2"/>
            <p:extLst>
              <p:ext uri="{D42A27DB-BD31-4B8C-83A1-F6EECF244321}">
                <p14:modId xmlns:p14="http://schemas.microsoft.com/office/powerpoint/2010/main" val="4218115689"/>
              </p:ext>
            </p:extLst>
          </p:nvPr>
        </p:nvGraphicFramePr>
        <p:xfrm>
          <a:off x="4648200" y="1556647"/>
          <a:ext cx="4038600" cy="4495800"/>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4114800" y="1066800"/>
            <a:ext cx="838200" cy="477054"/>
          </a:xfrm>
          <a:prstGeom prst="rect">
            <a:avLst/>
          </a:prstGeom>
          <a:noFill/>
        </p:spPr>
        <p:txBody>
          <a:bodyPr wrap="square" rtlCol="0">
            <a:spAutoFit/>
          </a:bodyPr>
          <a:lstStyle/>
          <a:p>
            <a:r>
              <a:rPr lang="en-US" sz="2500" b="1" dirty="0" smtClean="0"/>
              <a:t>SEX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US" dirty="0" smtClean="0">
                <a:solidFill>
                  <a:schemeClr val="accent1">
                    <a:lumMod val="50000"/>
                  </a:schemeClr>
                </a:solidFill>
              </a:rPr>
              <a:t>Demographics</a:t>
            </a:r>
            <a:r>
              <a:rPr lang="en-US" dirty="0" smtClean="0">
                <a:solidFill>
                  <a:schemeClr val="accent1"/>
                </a:solidFill>
              </a:rPr>
              <a:t/>
            </a:r>
            <a:br>
              <a:rPr lang="en-US" dirty="0" smtClean="0">
                <a:solidFill>
                  <a:schemeClr val="accent1"/>
                </a:solidFill>
              </a:rPr>
            </a:br>
            <a:endParaRPr lang="en-US" sz="1600" dirty="0" smtClean="0">
              <a:solidFill>
                <a:schemeClr val="accent1"/>
              </a:solidFill>
            </a:endParaRPr>
          </a:p>
        </p:txBody>
      </p:sp>
      <p:graphicFrame>
        <p:nvGraphicFramePr>
          <p:cNvPr id="8" name="Race/Ethnicity"/>
          <p:cNvGraphicFramePr>
            <a:graphicFrameLocks noGrp="1" noChangeAspect="1"/>
          </p:cNvGraphicFramePr>
          <p:nvPr>
            <p:ph sz="half" idx="2"/>
            <p:custDataLst>
              <p:tags r:id="rId1"/>
            </p:custDataLst>
            <p:extLst>
              <p:ext uri="{D42A27DB-BD31-4B8C-83A1-F6EECF244321}">
                <p14:modId xmlns:p14="http://schemas.microsoft.com/office/powerpoint/2010/main" val="98179896"/>
              </p:ext>
            </p:extLst>
          </p:nvPr>
        </p:nvGraphicFramePr>
        <p:xfrm>
          <a:off x="381000" y="1143000"/>
          <a:ext cx="80010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smtClean="0"/>
              <a:t>6</a:t>
            </a:r>
            <a:endParaRPr lang="en-US" sz="1200" dirty="0"/>
          </a:p>
        </p:txBody>
      </p:sp>
    </p:spTree>
    <p:extLst>
      <p:ext uri="{BB962C8B-B14F-4D97-AF65-F5344CB8AC3E}">
        <p14:creationId xmlns:p14="http://schemas.microsoft.com/office/powerpoint/2010/main" val="1114177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304800"/>
            <a:ext cx="9140825" cy="914400"/>
          </a:xfrm>
          <a:noFill/>
        </p:spPr>
        <p:txBody>
          <a:bodyPr/>
          <a:lstStyle/>
          <a:p>
            <a:pPr eaLnBrk="1" hangingPunct="1"/>
            <a:r>
              <a:rPr lang="en-US" dirty="0" smtClean="0">
                <a:solidFill>
                  <a:schemeClr val="accent1">
                    <a:lumMod val="50000"/>
                  </a:schemeClr>
                </a:solidFill>
              </a:rPr>
              <a:t>Demographics </a:t>
            </a:r>
            <a:r>
              <a:rPr lang="en-US" dirty="0" smtClean="0">
                <a:solidFill>
                  <a:schemeClr val="accent1"/>
                </a:solidFill>
              </a:rPr>
              <a:t/>
            </a:r>
            <a:br>
              <a:rPr lang="en-US" dirty="0" smtClean="0">
                <a:solidFill>
                  <a:schemeClr val="accent1"/>
                </a:solidFill>
              </a:rPr>
            </a:br>
            <a:endParaRPr lang="en-US" sz="1600" dirty="0" smtClean="0">
              <a:solidFill>
                <a:schemeClr val="accent1"/>
              </a:solidFill>
            </a:endParaRPr>
          </a:p>
        </p:txBody>
      </p:sp>
      <p:graphicFrame>
        <p:nvGraphicFramePr>
          <p:cNvPr id="7" name="Mile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pPr>
                <a:spcBef>
                  <a:spcPct val="0"/>
                </a:spcBef>
                <a:buClrTx/>
                <a:buFontTx/>
                <a:buNone/>
              </a:pPr>
              <a:t>7</a:t>
            </a:fld>
            <a:endParaRPr lang="en-US" sz="1200" dirty="0"/>
          </a:p>
        </p:txBody>
      </p:sp>
      <p:graphicFrame>
        <p:nvGraphicFramePr>
          <p:cNvPr id="9" name="Miles from home"/>
          <p:cNvGraphicFramePr>
            <a:graphicFrameLocks noGrp="1"/>
          </p:cNvGraphicFramePr>
          <p:nvPr>
            <p:ph sz="half" idx="4294967295"/>
            <p:extLst>
              <p:ext uri="{D42A27DB-BD31-4B8C-83A1-F6EECF244321}">
                <p14:modId xmlns:p14="http://schemas.microsoft.com/office/powerpoint/2010/main" val="4043165478"/>
              </p:ext>
            </p:extLst>
          </p:nvPr>
        </p:nvGraphicFramePr>
        <p:xfrm>
          <a:off x="381000" y="1752600"/>
          <a:ext cx="82296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1219200" y="990600"/>
            <a:ext cx="6934200" cy="400110"/>
          </a:xfrm>
          <a:prstGeom prst="rect">
            <a:avLst/>
          </a:prstGeom>
          <a:noFill/>
        </p:spPr>
        <p:txBody>
          <a:bodyPr wrap="square" rtlCol="0">
            <a:spAutoFit/>
          </a:bodyPr>
          <a:lstStyle/>
          <a:p>
            <a:r>
              <a:rPr lang="en-US" dirty="0">
                <a:solidFill>
                  <a:schemeClr val="accent1">
                    <a:lumMod val="50000"/>
                  </a:schemeClr>
                </a:solidFill>
              </a:rPr>
              <a:t> </a:t>
            </a:r>
            <a:r>
              <a:rPr lang="en-US" b="1" dirty="0">
                <a:solidFill>
                  <a:schemeClr val="accent5">
                    <a:lumMod val="75000"/>
                  </a:schemeClr>
                </a:solidFill>
              </a:rPr>
              <a:t>How many miles is this college from your permanent home? </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27013"/>
            <a:ext cx="9140825" cy="839787"/>
          </a:xfrm>
          <a:noFill/>
        </p:spPr>
        <p:txBody>
          <a:bodyPr/>
          <a:lstStyle/>
          <a:p>
            <a:pPr eaLnBrk="1" hangingPunct="1"/>
            <a:r>
              <a:rPr lang="en-US" dirty="0" smtClean="0">
                <a:solidFill>
                  <a:schemeClr val="accent1">
                    <a:lumMod val="50000"/>
                  </a:schemeClr>
                </a:solidFill>
              </a:rPr>
              <a:t>Demographics</a:t>
            </a:r>
            <a:endParaRPr lang="en-US" sz="2160" dirty="0" smtClean="0">
              <a:solidFill>
                <a:schemeClr val="accent5">
                  <a:lumMod val="75000"/>
                </a:schemeClr>
              </a:solidFill>
            </a:endParaRPr>
          </a:p>
        </p:txBody>
      </p:sp>
      <p:graphicFrame>
        <p:nvGraphicFramePr>
          <p:cNvPr id="7" name="Demographic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pPr>
                <a:spcBef>
                  <a:spcPct val="0"/>
                </a:spcBef>
                <a:buClrTx/>
                <a:buFontTx/>
                <a:buNone/>
              </a:pPr>
              <a:t>8</a:t>
            </a:fld>
            <a:endParaRPr lang="en-US" sz="1200" dirty="0"/>
          </a:p>
        </p:txBody>
      </p:sp>
      <p:graphicFrame>
        <p:nvGraphicFramePr>
          <p:cNvPr id="9" name="Type of high school"/>
          <p:cNvGraphicFramePr>
            <a:graphicFrameLocks noGrp="1"/>
          </p:cNvGraphicFramePr>
          <p:nvPr>
            <p:ph sz="half" idx="4294967295"/>
            <p:extLst>
              <p:ext uri="{D42A27DB-BD31-4B8C-83A1-F6EECF244321}">
                <p14:modId xmlns:p14="http://schemas.microsoft.com/office/powerpoint/2010/main" val="702676312"/>
              </p:ext>
            </p:extLst>
          </p:nvPr>
        </p:nvGraphicFramePr>
        <p:xfrm>
          <a:off x="228600" y="1524000"/>
          <a:ext cx="8610600" cy="50292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1600200" y="990600"/>
            <a:ext cx="5867400" cy="400110"/>
          </a:xfrm>
          <a:prstGeom prst="rect">
            <a:avLst/>
          </a:prstGeom>
          <a:noFill/>
        </p:spPr>
        <p:txBody>
          <a:bodyPr wrap="square" rtlCol="0">
            <a:spAutoFit/>
          </a:bodyPr>
          <a:lstStyle/>
          <a:p>
            <a:r>
              <a:rPr lang="en-US" b="1" dirty="0">
                <a:solidFill>
                  <a:schemeClr val="accent5">
                    <a:lumMod val="75000"/>
                  </a:schemeClr>
                </a:solidFill>
              </a:rPr>
              <a:t>From what kind of high school did you graduate</a:t>
            </a:r>
            <a:r>
              <a:rPr lang="en-US" b="1" dirty="0" smtClean="0">
                <a:solidFill>
                  <a:schemeClr val="accent5">
                    <a:lumMod val="75000"/>
                  </a:schemeClr>
                </a:solidFill>
              </a:rPr>
              <a:t>?</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sz="quarter"/>
          </p:nvPr>
        </p:nvSpPr>
        <p:spPr>
          <a:xfrm>
            <a:off x="685800" y="2454275"/>
            <a:ext cx="7772400" cy="1736725"/>
          </a:xfrm>
        </p:spPr>
        <p:txBody>
          <a:bodyPr/>
          <a:lstStyle/>
          <a:p>
            <a:pPr>
              <a:defRPr/>
            </a:pPr>
            <a:r>
              <a:rPr lang="en-US" dirty="0" smtClean="0">
                <a:solidFill>
                  <a:schemeClr val="tx2">
                    <a:lumMod val="50000"/>
                  </a:schemeClr>
                </a:solidFill>
              </a:rPr>
              <a:t>College Admissions Decisions</a:t>
            </a:r>
            <a:endParaRPr lang="en-US" dirty="0">
              <a:solidFill>
                <a:schemeClr val="tx2">
                  <a:lumMod val="50000"/>
                </a:schemeClr>
              </a:solidFill>
            </a:endParaRPr>
          </a:p>
        </p:txBody>
      </p:sp>
      <p:sp>
        <p:nvSpPr>
          <p:cNvPr id="32771" name="Subtitle 8"/>
          <p:cNvSpPr>
            <a:spLocks noGrp="1"/>
          </p:cNvSpPr>
          <p:nvPr>
            <p:ph type="subTitle" sz="quarter" idx="1"/>
          </p:nvPr>
        </p:nvSpPr>
        <p:spPr>
          <a:xfrm>
            <a:off x="1143000" y="4572000"/>
            <a:ext cx="6629400" cy="1676400"/>
          </a:xfrm>
        </p:spPr>
        <p:txBody>
          <a:bodyPr/>
          <a:lstStyle/>
          <a:p>
            <a:pPr>
              <a:spcBef>
                <a:spcPct val="0"/>
              </a:spcBef>
            </a:pPr>
            <a:r>
              <a:rPr lang="en-US" dirty="0" smtClean="0"/>
              <a:t>Many factors impact incoming students’ college choice, including the benefits they see in attending college and considerations about which specific college to attend.</a:t>
            </a:r>
          </a:p>
          <a:p>
            <a:endParaRPr lang="en-US" sz="1800" dirty="0" smtClean="0"/>
          </a:p>
        </p:txBody>
      </p:sp>
      <p:pic>
        <p:nvPicPr>
          <p:cNvPr id="1026" name="Picture 2" descr="C:\Documents and Settings\abates\Desktop\girl desk.jpg"/>
          <p:cNvPicPr>
            <a:picLocks noChangeAspect="1" noChangeArrowheads="1"/>
          </p:cNvPicPr>
          <p:nvPr/>
        </p:nvPicPr>
        <p:blipFill>
          <a:blip r:embed="rId3" cstate="print"/>
          <a:srcRect/>
          <a:stretch>
            <a:fillRect/>
          </a:stretch>
        </p:blipFill>
        <p:spPr bwMode="auto">
          <a:xfrm>
            <a:off x="3810000" y="1404455"/>
            <a:ext cx="1266825" cy="1929294"/>
          </a:xfrm>
          <a:prstGeom prst="rect">
            <a:avLst/>
          </a:prstGeom>
          <a:noFill/>
          <a:ln>
            <a:solidFill>
              <a:schemeClr val="bg1"/>
            </a:solidFill>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2.xml><?xml version="1.0" encoding="utf-8"?>
<p:tagLst xmlns:a="http://schemas.openxmlformats.org/drawingml/2006/main" xmlns:r="http://schemas.openxmlformats.org/officeDocument/2006/relationships" xmlns:p="http://schemas.openxmlformats.org/presentationml/2006/main">
  <p:tag name="CHART" val="ctGains1"/>
</p:tagLst>
</file>

<file path=ppt/tags/tag13.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14.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FacIntSat"/>
</p:tagLst>
</file>

<file path=ppt/tags/tag5.xml><?xml version="1.0" encoding="utf-8"?>
<p:tagLst xmlns:a="http://schemas.openxmlformats.org/drawingml/2006/main" xmlns:r="http://schemas.openxmlformats.org/officeDocument/2006/relationships" xmlns:p="http://schemas.openxmlformats.org/presentationml/2006/main">
  <p:tag name="CHART" val="ctFacIntSat"/>
</p:tagLst>
</file>

<file path=ppt/tags/tag6.xml><?xml version="1.0" encoding="utf-8"?>
<p:tagLst xmlns:a="http://schemas.openxmlformats.org/drawingml/2006/main" xmlns:r="http://schemas.openxmlformats.org/officeDocument/2006/relationships" xmlns:p="http://schemas.openxmlformats.org/presentationml/2006/main">
  <p:tag name="CHART" val="ctFacIntSat"/>
</p:tagLst>
</file>

<file path=ppt/tags/tag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9.xml><?xml version="1.0" encoding="utf-8"?>
<p:tagLst xmlns:a="http://schemas.openxmlformats.org/drawingml/2006/main" xmlns:r="http://schemas.openxmlformats.org/officeDocument/2006/relationships" xmlns:p="http://schemas.openxmlformats.org/presentationml/2006/main">
  <p:tag name="CHART" val="ctFinanceSource"/>
</p:tagLst>
</file>

<file path=ppt/theme/theme1.xml><?xml version="1.0" encoding="utf-8"?>
<a:theme xmlns:a="http://schemas.openxmlformats.org/drawingml/2006/main" name="Teamwork">
  <a:themeElements>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Teamwork</Template>
  <TotalTime>23306</TotalTime>
  <Words>2188</Words>
  <Application>Microsoft Office PowerPoint</Application>
  <PresentationFormat>On-screen Show (4:3)</PresentationFormat>
  <Paragraphs>494</Paragraphs>
  <Slides>43</Slides>
  <Notes>43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Teamwork</vt:lpstr>
      <vt:lpstr>Oakland University  CIRP Freshman Survey   2015 Results</vt:lpstr>
      <vt:lpstr>The First Year is Important…</vt:lpstr>
      <vt:lpstr>Table of Contents</vt:lpstr>
      <vt:lpstr>A Note about CIRP Constructs</vt:lpstr>
      <vt:lpstr>Demographics </vt:lpstr>
      <vt:lpstr>Demographics </vt:lpstr>
      <vt:lpstr>Demographics  </vt:lpstr>
      <vt:lpstr>Demographics</vt:lpstr>
      <vt:lpstr>College Admissions Decisions</vt:lpstr>
      <vt:lpstr>  College Admissions Decisions  </vt:lpstr>
      <vt:lpstr> College Acceptance  </vt:lpstr>
      <vt:lpstr>College Choice</vt:lpstr>
      <vt:lpstr>College Choice</vt:lpstr>
      <vt:lpstr> College Choice How important was each reason in your decision to attend this college?</vt:lpstr>
      <vt:lpstr>College Choice How important was each reason in your decision to attend this college?</vt:lpstr>
      <vt:lpstr>College Choice How important was each reason in your decision to attend this college?</vt:lpstr>
      <vt:lpstr>Financing College</vt:lpstr>
      <vt:lpstr> Financing College The percentage of students with at least some funds  from these various sources.</vt:lpstr>
      <vt:lpstr> Financing College Did you receive any of the following forms of financial aid?</vt:lpstr>
      <vt:lpstr> Financing College Do you have any concern about your ability  to finance your college education?</vt:lpstr>
      <vt:lpstr>High School Experiences</vt:lpstr>
      <vt:lpstr>High School Experiences Please mark which of the following courses you have completed?</vt:lpstr>
      <vt:lpstr> High School Experiences </vt:lpstr>
      <vt:lpstr> High School Experiences </vt:lpstr>
      <vt:lpstr>Habits of Mind   Habits of Mind is a unified measure of the behaviors and traits associated with academic success. These learning behaviors are seen as the foundation for lifelong learning.</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College Preparation</vt:lpstr>
      <vt:lpstr> Placement Tests At this institution, which course placement tests have you taken in the following subject areas:</vt:lpstr>
      <vt:lpstr> Summer Bridge Program How many weeks this summer did you participate in a bridge program at this institution?</vt:lpstr>
      <vt:lpstr>Expectations for College: Major and Career</vt:lpstr>
      <vt:lpstr> Expectations: Major Please indicate your intended major.</vt:lpstr>
      <vt:lpstr>Expectations: Major Do you consider yourself Pre-Med or Pre-Law?</vt:lpstr>
      <vt:lpstr> Expectations: Career Please indicate your intended career.</vt:lpstr>
      <vt:lpstr>Expectations: Time to Degree How many years do you expect it will take you to graduate from this college?</vt:lpstr>
      <vt:lpstr>Expectations: Degree Aspirations What is the highest academic degree that you intend to attain?</vt:lpstr>
      <vt:lpstr>Expectations for College Life</vt:lpstr>
      <vt:lpstr>Expectations for College Life What is your best guess as to the chances that you will:</vt:lpstr>
      <vt:lpstr>Expectations for College Life What is your best guess as to the chances that you will:</vt:lpstr>
      <vt:lpstr>Expectations for College Life What is your best guess as to the chances that you will:</vt:lpstr>
      <vt:lpstr>PowerPoint Presentation</vt:lpstr>
    </vt:vector>
  </TitlesOfParts>
  <Company>UCLA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eagan</cp:lastModifiedBy>
  <cp:revision>1846</cp:revision>
  <dcterms:created xsi:type="dcterms:W3CDTF">2007-06-27T16:52:25Z</dcterms:created>
  <dcterms:modified xsi:type="dcterms:W3CDTF">2015-12-30T20:59:39Z</dcterms:modified>
</cp:coreProperties>
</file>