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2.xml" ContentType="application/vnd.openxmlformats-officedocument.presentationml.tags+xml"/>
  <Override PartName="/ppt/notesSlides/notesSlide5.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tags/tag3.xml" ContentType="application/vnd.openxmlformats-officedocument.presentationml.tags+xml"/>
  <Override PartName="/ppt/notesSlides/notesSlide6.xml" ContentType="application/vnd.openxmlformats-officedocument.presentationml.notesSlide+xml"/>
  <Override PartName="/ppt/charts/chart3.xml" ContentType="application/vnd.openxmlformats-officedocument.drawingml.chart+xml"/>
  <Override PartName="/ppt/tags/tag4.xml" ContentType="application/vnd.openxmlformats-officedocument.presentationml.tags+xml"/>
  <Override PartName="/ppt/notesSlides/notesSlide7.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8.xml" ContentType="application/vnd.openxmlformats-officedocument.presentationml.notesSlide+xml"/>
  <Override PartName="/ppt/tags/tag5.xml" ContentType="application/vnd.openxmlformats-officedocument.presentationml.tags+xml"/>
  <Override PartName="/ppt/notesSlides/notesSlide9.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notesSlides/notesSlide10.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11.xml" ContentType="application/vnd.openxmlformats-officedocument.presentationml.notesSlide+xml"/>
  <Override PartName="/ppt/charts/chart10.xml" ContentType="application/vnd.openxmlformats-officedocument.drawingml.chart+xml"/>
  <Override PartName="/ppt/drawings/drawing3.xml" ContentType="application/vnd.openxmlformats-officedocument.drawingml.chartshapes+xml"/>
  <Override PartName="/ppt/notesSlides/notesSlide12.xml" ContentType="application/vnd.openxmlformats-officedocument.presentationml.notesSlide+xml"/>
  <Override PartName="/ppt/charts/chart11.xml" ContentType="application/vnd.openxmlformats-officedocument.drawingml.chart+xml"/>
  <Override PartName="/ppt/drawings/drawing4.xml" ContentType="application/vnd.openxmlformats-officedocument.drawingml.chartshapes+xml"/>
  <Override PartName="/ppt/notesSlides/notesSlide13.xml" ContentType="application/vnd.openxmlformats-officedocument.presentationml.notesSlide+xml"/>
  <Override PartName="/ppt/charts/chart12.xml" ContentType="application/vnd.openxmlformats-officedocument.drawingml.chart+xml"/>
  <Override PartName="/ppt/drawings/drawing5.xml" ContentType="application/vnd.openxmlformats-officedocument.drawingml.chartshapes+xml"/>
  <Override PartName="/ppt/notesSlides/notesSlide14.xml" ContentType="application/vnd.openxmlformats-officedocument.presentationml.notesSlide+xml"/>
  <Override PartName="/ppt/charts/chart13.xml" ContentType="application/vnd.openxmlformats-officedocument.drawingml.chart+xml"/>
  <Override PartName="/ppt/drawings/drawing6.xml" ContentType="application/vnd.openxmlformats-officedocument.drawingml.chartshapes+xml"/>
  <Override PartName="/ppt/notesSlides/notesSlide15.xml" ContentType="application/vnd.openxmlformats-officedocument.presentationml.notesSlide+xml"/>
  <Override PartName="/ppt/charts/chart14.xml" ContentType="application/vnd.openxmlformats-officedocument.drawingml.chart+xml"/>
  <Override PartName="/ppt/drawings/drawing7.xml" ContentType="application/vnd.openxmlformats-officedocument.drawingml.chartshapes+xml"/>
  <Override PartName="/ppt/notesSlides/notesSlide16.xml" ContentType="application/vnd.openxmlformats-officedocument.presentationml.notesSlide+xml"/>
  <Override PartName="/ppt/tags/tag6.xml" ContentType="application/vnd.openxmlformats-officedocument.presentationml.tags+xml"/>
  <Override PartName="/ppt/notesSlides/notesSlide17.xml" ContentType="application/vnd.openxmlformats-officedocument.presentationml.notesSlide+xml"/>
  <Override PartName="/ppt/charts/chart15.xml" ContentType="application/vnd.openxmlformats-officedocument.drawingml.chart+xml"/>
  <Override PartName="/ppt/notesSlides/notesSlide18.xml" ContentType="application/vnd.openxmlformats-officedocument.presentationml.notesSlide+xml"/>
  <Override PartName="/ppt/charts/chart16.xml" ContentType="application/vnd.openxmlformats-officedocument.drawingml.chart+xml"/>
  <Override PartName="/ppt/notesSlides/notesSlide19.xml" ContentType="application/vnd.openxmlformats-officedocument.presentationml.notesSlide+xml"/>
  <Override PartName="/ppt/charts/chart17.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8.xml" ContentType="application/vnd.openxmlformats-officedocument.drawingml.chart+xml"/>
  <Override PartName="/ppt/drawings/drawing8.xml" ContentType="application/vnd.openxmlformats-officedocument.drawingml.chartshapes+xml"/>
  <Override PartName="/ppt/tags/tag7.xml" ContentType="application/vnd.openxmlformats-officedocument.presentationml.tags+xml"/>
  <Override PartName="/ppt/notesSlides/notesSlide22.xml" ContentType="application/vnd.openxmlformats-officedocument.presentationml.notesSlide+xml"/>
  <Override PartName="/ppt/charts/chart19.xml" ContentType="application/vnd.openxmlformats-officedocument.drawingml.chart+xml"/>
  <Override PartName="/ppt/charts/chart20.xml" ContentType="application/vnd.openxmlformats-officedocument.drawingml.chart+xml"/>
  <Override PartName="/ppt/tags/tag8.xml" ContentType="application/vnd.openxmlformats-officedocument.presentationml.tags+xml"/>
  <Override PartName="/ppt/notesSlides/notesSlide23.xml" ContentType="application/vnd.openxmlformats-officedocument.presentationml.notesSlide+xml"/>
  <Override PartName="/ppt/charts/chart21.xml" ContentType="application/vnd.openxmlformats-officedocument.drawingml.chart+xml"/>
  <Override PartName="/ppt/charts/chart22.xml" ContentType="application/vnd.openxmlformats-officedocument.drawingml.chart+xml"/>
  <Override PartName="/ppt/tags/tag9.xml" ContentType="application/vnd.openxmlformats-officedocument.presentationml.tags+xml"/>
  <Override PartName="/ppt/notesSlides/notesSlide24.xml" ContentType="application/vnd.openxmlformats-officedocument.presentationml.notesSlide+xml"/>
  <Override PartName="/ppt/charts/chart23.xml" ContentType="application/vnd.openxmlformats-officedocument.drawingml.chart+xml"/>
  <Override PartName="/ppt/charts/chart24.xml" ContentType="application/vnd.openxmlformats-officedocument.drawingml.chart+xml"/>
  <Override PartName="/ppt/tags/tag10.xml" ContentType="application/vnd.openxmlformats-officedocument.presentationml.tags+xml"/>
  <Override PartName="/ppt/notesSlides/notesSlide25.xml" ContentType="application/vnd.openxmlformats-officedocument.presentationml.notesSlide+xml"/>
  <Override PartName="/ppt/charts/chart25.xml" ContentType="application/vnd.openxmlformats-officedocument.drawingml.chart+xml"/>
  <Override PartName="/ppt/drawings/drawing9.xml" ContentType="application/vnd.openxmlformats-officedocument.drawingml.chartshapes+xml"/>
  <Override PartName="/ppt/tags/tag11.xml" ContentType="application/vnd.openxmlformats-officedocument.presentationml.tags+xml"/>
  <Override PartName="/ppt/notesSlides/notesSlide26.xml" ContentType="application/vnd.openxmlformats-officedocument.presentationml.notesSlide+xml"/>
  <Override PartName="/ppt/charts/chart26.xml" ContentType="application/vnd.openxmlformats-officedocument.drawingml.chart+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27.xml" ContentType="application/vnd.openxmlformats-officedocument.drawingml.chart+xml"/>
  <Override PartName="/ppt/notesSlides/notesSlide29.xml" ContentType="application/vnd.openxmlformats-officedocument.presentationml.notesSlide+xml"/>
  <Override PartName="/ppt/charts/chart28.xml" ContentType="application/vnd.openxmlformats-officedocument.drawingml.chart+xml"/>
  <Override PartName="/ppt/drawings/drawing10.xml" ContentType="application/vnd.openxmlformats-officedocument.drawingml.chartshapes+xml"/>
  <Override PartName="/ppt/notesSlides/notesSlide30.xml" ContentType="application/vnd.openxmlformats-officedocument.presentationml.notesSlide+xml"/>
  <Override PartName="/ppt/tags/tag12.xml" ContentType="application/vnd.openxmlformats-officedocument.presentationml.tags+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29.xml" ContentType="application/vnd.openxmlformats-officedocument.drawingml.chart+xml"/>
  <Override PartName="/ppt/tags/tag13.xml" ContentType="application/vnd.openxmlformats-officedocument.presentationml.tags+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charts/chart30.xml" ContentType="application/vnd.openxmlformats-officedocument.drawingml.chart+xml"/>
  <Override PartName="/ppt/notesSlides/notesSlide35.xml" ContentType="application/vnd.openxmlformats-officedocument.presentationml.notesSlide+xml"/>
  <Override PartName="/ppt/charts/chart31.xml" ContentType="application/vnd.openxmlformats-officedocument.drawingml.chart+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charts/chart32.xml" ContentType="application/vnd.openxmlformats-officedocument.drawingml.chart+xml"/>
  <Override PartName="/ppt/drawings/drawing11.xml" ContentType="application/vnd.openxmlformats-officedocument.drawingml.chartshapes+xml"/>
  <Override PartName="/ppt/notesSlides/notesSlide38.xml" ContentType="application/vnd.openxmlformats-officedocument.presentationml.notesSlide+xml"/>
  <Override PartName="/ppt/charts/chart33.xml" ContentType="application/vnd.openxmlformats-officedocument.drawingml.chart+xml"/>
  <Override PartName="/ppt/drawings/drawing12.xml" ContentType="application/vnd.openxmlformats-officedocument.drawingml.chartshapes+xml"/>
  <Override PartName="/ppt/notesSlides/notesSlide39.xml" ContentType="application/vnd.openxmlformats-officedocument.presentationml.notesSlide+xml"/>
  <Override PartName="/ppt/charts/chart34.xml" ContentType="application/vnd.openxmlformats-officedocument.drawingml.chart+xml"/>
  <Override PartName="/ppt/drawings/drawing13.xml" ContentType="application/vnd.openxmlformats-officedocument.drawingml.chartshapes+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42"/>
  </p:notesMasterIdLst>
  <p:handoutMasterIdLst>
    <p:handoutMasterId r:id="rId43"/>
  </p:handoutMasterIdLst>
  <p:sldIdLst>
    <p:sldId id="501" r:id="rId2"/>
    <p:sldId id="363" r:id="rId3"/>
    <p:sldId id="485" r:id="rId4"/>
    <p:sldId id="399" r:id="rId5"/>
    <p:sldId id="502" r:id="rId6"/>
    <p:sldId id="503" r:id="rId7"/>
    <p:sldId id="443" r:id="rId8"/>
    <p:sldId id="400" r:id="rId9"/>
    <p:sldId id="444" r:id="rId10"/>
    <p:sldId id="369" r:id="rId11"/>
    <p:sldId id="445" r:id="rId12"/>
    <p:sldId id="480" r:id="rId13"/>
    <p:sldId id="459" r:id="rId14"/>
    <p:sldId id="460" r:id="rId15"/>
    <p:sldId id="461" r:id="rId16"/>
    <p:sldId id="401" r:id="rId17"/>
    <p:sldId id="478" r:id="rId18"/>
    <p:sldId id="497" r:id="rId19"/>
    <p:sldId id="451" r:id="rId20"/>
    <p:sldId id="402" r:id="rId21"/>
    <p:sldId id="457" r:id="rId22"/>
    <p:sldId id="507" r:id="rId23"/>
    <p:sldId id="504" r:id="rId24"/>
    <p:sldId id="505" r:id="rId25"/>
    <p:sldId id="506" r:id="rId26"/>
    <p:sldId id="499" r:id="rId27"/>
    <p:sldId id="403" r:id="rId28"/>
    <p:sldId id="498" r:id="rId29"/>
    <p:sldId id="500" r:id="rId30"/>
    <p:sldId id="438" r:id="rId31"/>
    <p:sldId id="484" r:id="rId32"/>
    <p:sldId id="483" r:id="rId33"/>
    <p:sldId id="479" r:id="rId34"/>
    <p:sldId id="476" r:id="rId35"/>
    <p:sldId id="470" r:id="rId36"/>
    <p:sldId id="439" r:id="rId37"/>
    <p:sldId id="472" r:id="rId38"/>
    <p:sldId id="473" r:id="rId39"/>
    <p:sldId id="475" r:id="rId40"/>
    <p:sldId id="281" r:id="rId41"/>
  </p:sldIdLst>
  <p:sldSz cx="9144000" cy="6858000" type="screen4x3"/>
  <p:notesSz cx="6997700" cy="9283700"/>
  <p:defaultTextStyle>
    <a:defPPr>
      <a:defRPr lang="en-US"/>
    </a:defPPr>
    <a:lvl1pPr algn="l" rtl="0" eaLnBrk="0" fontAlgn="base" hangingPunct="0">
      <a:spcBef>
        <a:spcPct val="0"/>
      </a:spcBef>
      <a:spcAft>
        <a:spcPct val="0"/>
      </a:spcAft>
      <a:defRPr sz="20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4">
          <p15:clr>
            <a:srgbClr val="A4A3A4"/>
          </p15:clr>
        </p15:guide>
        <p15:guide id="2" pos="22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4C39"/>
    <a:srgbClr val="7680AC"/>
    <a:srgbClr val="98A4AE"/>
    <a:srgbClr val="202945"/>
    <a:srgbClr val="DE7C00"/>
    <a:srgbClr val="F3A59B"/>
    <a:srgbClr val="ACB6D8"/>
    <a:srgbClr val="5268AE"/>
    <a:srgbClr val="7A84AE"/>
    <a:srgbClr val="FFA9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36" autoAdjust="0"/>
    <p:restoredTop sz="86226" autoAdjust="0"/>
  </p:normalViewPr>
  <p:slideViewPr>
    <p:cSldViewPr>
      <p:cViewPr varScale="1">
        <p:scale>
          <a:sx n="101" d="100"/>
          <a:sy n="101" d="100"/>
        </p:scale>
        <p:origin x="1392" y="11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75" d="100"/>
        <a:sy n="75" d="100"/>
      </p:scale>
      <p:origin x="0" y="0"/>
    </p:cViewPr>
  </p:sorterViewPr>
  <p:notesViewPr>
    <p:cSldViewPr>
      <p:cViewPr varScale="1">
        <p:scale>
          <a:sx n="82" d="100"/>
          <a:sy n="82" d="100"/>
        </p:scale>
        <p:origin x="-1428" y="-78"/>
      </p:cViewPr>
      <p:guideLst>
        <p:guide orient="horz" pos="2924"/>
        <p:guide pos="22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8.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package" Target="../embeddings/Microsoft_Excel_Worksheet28.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2.xml.rels><?xml version="1.0" encoding="UTF-8" standalone="yes"?>
<Relationships xmlns="http://schemas.openxmlformats.org/package/2006/relationships"><Relationship Id="rId2" Type="http://schemas.openxmlformats.org/officeDocument/2006/relationships/chartUserShapes" Target="../drawings/drawing11.xml"/><Relationship Id="rId1" Type="http://schemas.openxmlformats.org/officeDocument/2006/relationships/package" Target="../embeddings/Microsoft_Excel_Worksheet32.xlsx"/></Relationships>
</file>

<file path=ppt/charts/_rels/chart33.xml.rels><?xml version="1.0" encoding="UTF-8" standalone="yes"?>
<Relationships xmlns="http://schemas.openxmlformats.org/package/2006/relationships"><Relationship Id="rId2" Type="http://schemas.openxmlformats.org/officeDocument/2006/relationships/chartUserShapes" Target="../drawings/drawing12.xml"/><Relationship Id="rId1" Type="http://schemas.openxmlformats.org/officeDocument/2006/relationships/package" Target="../embeddings/Microsoft_Excel_Worksheet33.xlsx"/></Relationships>
</file>

<file path=ppt/charts/_rels/chart34.xml.rels><?xml version="1.0" encoding="UTF-8" standalone="yes"?>
<Relationships xmlns="http://schemas.openxmlformats.org/package/2006/relationships"><Relationship Id="rId2" Type="http://schemas.openxmlformats.org/officeDocument/2006/relationships/chartUserShapes" Target="../drawings/drawing13.xml"/><Relationship Id="rId1" Type="http://schemas.openxmlformats.org/officeDocument/2006/relationships/package" Target="../embeddings/Microsoft_Excel_Worksheet34.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1"/>
    <c:plotArea>
      <c:layout>
        <c:manualLayout>
          <c:layoutTarget val="inner"/>
          <c:xMode val="edge"/>
          <c:yMode val="edge"/>
          <c:x val="2.7142619505000201E-2"/>
          <c:y val="0.173645450568679"/>
          <c:w val="0.78738281387750098"/>
          <c:h val="0.48348490813648898"/>
        </c:manualLayout>
      </c:layout>
      <c:pieChart>
        <c:varyColors val="1"/>
        <c:ser>
          <c:idx val="0"/>
          <c:order val="0"/>
          <c:tx>
            <c:strRef>
              <c:f>Sheet1!$B$1</c:f>
              <c:strCache>
                <c:ptCount val="1"/>
                <c:pt idx="0">
                  <c:v>Institution</c:v>
                </c:pt>
              </c:strCache>
            </c:strRef>
          </c:tx>
          <c:spPr>
            <a:solidFill>
              <a:srgbClr val="202945"/>
            </a:solidFill>
            <a:ln w="3175">
              <a:solidFill>
                <a:schemeClr val="accent1">
                  <a:alpha val="50000"/>
                </a:schemeClr>
              </a:solidFill>
            </a:ln>
          </c:spPr>
          <c:dPt>
            <c:idx val="0"/>
            <c:bubble3D val="0"/>
            <c:spPr>
              <a:solidFill>
                <a:srgbClr val="E74C39"/>
              </a:solidFill>
              <a:ln w="3175">
                <a:solidFill>
                  <a:schemeClr val="accent1">
                    <a:alpha val="50000"/>
                  </a:schemeClr>
                </a:solidFill>
              </a:ln>
            </c:spPr>
            <c:extLst xmlns:c16r2="http://schemas.microsoft.com/office/drawing/2015/06/chart">
              <c:ext xmlns:c16="http://schemas.microsoft.com/office/drawing/2014/chart" uri="{C3380CC4-5D6E-409C-BE32-E72D297353CC}">
                <c16:uniqueId val="{00000001-0F07-416B-A66F-02099E2232F2}"/>
              </c:ext>
            </c:extLst>
          </c:dPt>
          <c:dPt>
            <c:idx val="1"/>
            <c:bubble3D val="0"/>
            <c:explosion val="1"/>
            <c:extLst xmlns:c16r2="http://schemas.microsoft.com/office/drawing/2015/06/chart">
              <c:ext xmlns:c16="http://schemas.microsoft.com/office/drawing/2014/chart" uri="{C3380CC4-5D6E-409C-BE32-E72D297353CC}">
                <c16:uniqueId val="{00000001-F593-4D64-86A6-2F29612CD8BF}"/>
              </c:ext>
            </c:extLst>
          </c:dPt>
          <c:dLbls>
            <c:numFmt formatCode="0.0%" sourceLinked="0"/>
            <c:spPr>
              <a:noFill/>
              <a:ln>
                <a:noFill/>
              </a:ln>
              <a:effectLst/>
            </c:spPr>
            <c:txPr>
              <a:bodyPr/>
              <a:lstStyle/>
              <a:p>
                <a:pPr>
                  <a:defRPr sz="1400" b="1" baseline="0">
                    <a:solidFill>
                      <a:schemeClr val="bg2"/>
                    </a:solidFill>
                  </a:defRPr>
                </a:pPr>
                <a:endParaRPr lang="en-US"/>
              </a:p>
            </c:txPr>
            <c:dLblPos val="ctr"/>
            <c:showLegendKey val="0"/>
            <c:showVal val="0"/>
            <c:showCatName val="0"/>
            <c:showSerName val="0"/>
            <c:showPercent val="1"/>
            <c:showBubbleSize val="0"/>
            <c:showLeaderLines val="1"/>
            <c:extLst xmlns:c16r2="http://schemas.microsoft.com/office/drawing/2015/06/chart">
              <c:ext xmlns:c15="http://schemas.microsoft.com/office/drawing/2012/chart" uri="{CE6537A1-D6FC-4f65-9D91-7224C49458BB}">
                <c15:layout/>
              </c:ext>
            </c:extLst>
          </c:dLbls>
          <c:cat>
            <c:strRef>
              <c:f>Sheet1!$A$2:$A$3</c:f>
              <c:strCache>
                <c:ptCount val="2"/>
                <c:pt idx="0">
                  <c:v>Male</c:v>
                </c:pt>
                <c:pt idx="1">
                  <c:v>Female</c:v>
                </c:pt>
              </c:strCache>
            </c:strRef>
          </c:cat>
          <c:val>
            <c:numRef>
              <c:f>Sheet1!$B$2:$B$3</c:f>
              <c:numCache>
                <c:formatCode>0.0%</c:formatCode>
                <c:ptCount val="2"/>
                <c:pt idx="0">
                  <c:v>0.40799999999999997</c:v>
                </c:pt>
                <c:pt idx="1">
                  <c:v>0.59199999999999997</c:v>
                </c:pt>
              </c:numCache>
            </c:numRef>
          </c:val>
          <c:extLst xmlns:c16r2="http://schemas.microsoft.com/office/drawing/2015/06/chart">
            <c:ext xmlns:c16="http://schemas.microsoft.com/office/drawing/2014/chart" uri="{C3380CC4-5D6E-409C-BE32-E72D297353CC}">
              <c16:uniqueId val="{00000002-F593-4D64-86A6-2F29612CD8BF}"/>
            </c:ext>
          </c:extLst>
        </c:ser>
        <c:dLbls>
          <c:showLegendKey val="0"/>
          <c:showVal val="1"/>
          <c:showCatName val="0"/>
          <c:showSerName val="0"/>
          <c:showPercent val="0"/>
          <c:showBubbleSize val="0"/>
          <c:showLeaderLines val="1"/>
        </c:dLbls>
        <c:firstSliceAng val="0"/>
      </c:pieChart>
      <c:spPr>
        <a:noFill/>
        <a:ln w="25402">
          <a:noFill/>
        </a:ln>
      </c:spPr>
    </c:plotArea>
    <c:legend>
      <c:legendPos val="b"/>
      <c:legendEntry>
        <c:idx val="0"/>
        <c:txPr>
          <a:bodyPr/>
          <a:lstStyle/>
          <a:p>
            <a:pPr>
              <a:defRPr sz="1400" b="1" baseline="0">
                <a:solidFill>
                  <a:srgbClr val="202945"/>
                </a:solidFill>
              </a:defRPr>
            </a:pPr>
            <a:endParaRPr lang="en-US"/>
          </a:p>
        </c:txPr>
      </c:legendEntry>
      <c:legendEntry>
        <c:idx val="1"/>
        <c:txPr>
          <a:bodyPr/>
          <a:lstStyle/>
          <a:p>
            <a:pPr>
              <a:defRPr sz="1400" b="1" baseline="0">
                <a:solidFill>
                  <a:srgbClr val="202945"/>
                </a:solidFill>
              </a:defRPr>
            </a:pPr>
            <a:endParaRPr lang="en-US"/>
          </a:p>
        </c:txPr>
      </c:legendEntry>
      <c:layout>
        <c:manualLayout>
          <c:xMode val="edge"/>
          <c:yMode val="edge"/>
          <c:x val="0.21168204653151401"/>
          <c:y val="0.74688622255551695"/>
          <c:w val="0.45246374746143198"/>
          <c:h val="0.142982752155981"/>
        </c:manualLayout>
      </c:layout>
      <c:overlay val="0"/>
      <c:txPr>
        <a:bodyPr/>
        <a:lstStyle/>
        <a:p>
          <a:pPr>
            <a:defRPr sz="1600" b="1" baseline="0">
              <a:solidFill>
                <a:schemeClr val="bg1"/>
              </a:solidFill>
            </a:defRPr>
          </a:pPr>
          <a:endParaRPr lang="en-US"/>
        </a:p>
      </c:txPr>
    </c:legend>
    <c:plotVisOnly val="1"/>
    <c:dispBlanksAs val="zero"/>
    <c:showDLblsOverMax val="0"/>
  </c:chart>
  <c:txPr>
    <a:bodyPr/>
    <a:lstStyle/>
    <a:p>
      <a:pPr>
        <a:defRPr sz="1800"/>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tx>
            <c:strRef>
              <c:f>Sheet1!$C$1</c:f>
              <c:strCache>
                <c:ptCount val="1"/>
                <c:pt idx="0">
                  <c:v>Somewhat Important</c:v>
                </c:pt>
              </c:strCache>
            </c:strRef>
          </c:tx>
          <c:spPr>
            <a:ln w="3175">
              <a:solidFill>
                <a:srgbClr val="7680AC">
                  <a:alpha val="50000"/>
                </a:srgbClr>
              </a:solidFill>
            </a:ln>
            <a:effectLst/>
          </c:spPr>
          <c:invertIfNegative val="0"/>
          <c:dPt>
            <c:idx val="0"/>
            <c:invertIfNegative val="0"/>
            <c:bubble3D val="0"/>
            <c:spPr>
              <a:solidFill>
                <a:srgbClr val="202945"/>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1-0798-47D8-9E05-7968D12F367C}"/>
              </c:ext>
            </c:extLst>
          </c:dPt>
          <c:dPt>
            <c:idx val="1"/>
            <c:invertIfNegative val="0"/>
            <c:bubble3D val="0"/>
            <c:spPr>
              <a:solidFill>
                <a:srgbClr val="E74C39"/>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3-0798-47D8-9E05-7968D12F367C}"/>
              </c:ext>
            </c:extLst>
          </c:dPt>
          <c:dPt>
            <c:idx val="2"/>
            <c:invertIfNegative val="0"/>
            <c:bubble3D val="0"/>
            <c:spPr>
              <a:solidFill>
                <a:srgbClr val="202945"/>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5-0798-47D8-9E05-7968D12F367C}"/>
              </c:ext>
            </c:extLst>
          </c:dPt>
          <c:dPt>
            <c:idx val="3"/>
            <c:invertIfNegative val="0"/>
            <c:bubble3D val="0"/>
            <c:spPr>
              <a:solidFill>
                <a:srgbClr val="E74C39"/>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7-0798-47D8-9E05-7968D12F367C}"/>
              </c:ext>
            </c:extLst>
          </c:dPt>
          <c:dPt>
            <c:idx val="4"/>
            <c:invertIfNegative val="0"/>
            <c:bubble3D val="0"/>
            <c:spPr>
              <a:solidFill>
                <a:srgbClr val="202945"/>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9-0798-47D8-9E05-7968D12F367C}"/>
              </c:ext>
            </c:extLst>
          </c:dPt>
          <c:dPt>
            <c:idx val="5"/>
            <c:invertIfNegative val="0"/>
            <c:bubble3D val="0"/>
            <c:spPr>
              <a:solidFill>
                <a:srgbClr val="E74C39"/>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B-0798-47D8-9E05-7968D12F367C}"/>
              </c:ext>
            </c:extLst>
          </c:dPt>
          <c:dPt>
            <c:idx val="6"/>
            <c:invertIfNegative val="0"/>
            <c:bubble3D val="0"/>
            <c:spPr>
              <a:solidFill>
                <a:srgbClr val="202945"/>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D-0798-47D8-9E05-7968D12F367C}"/>
              </c:ext>
            </c:extLst>
          </c:dPt>
          <c:dPt>
            <c:idx val="7"/>
            <c:invertIfNegative val="0"/>
            <c:bubble3D val="0"/>
            <c:spPr>
              <a:solidFill>
                <a:srgbClr val="E74C39"/>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F-0798-47D8-9E05-7968D12F367C}"/>
              </c:ext>
            </c:extLst>
          </c:dPt>
          <c:dLbls>
            <c:dLbl>
              <c:idx val="0"/>
              <c:numFmt formatCode="0.0%" sourceLinked="0"/>
              <c:spPr>
                <a:noFill/>
                <a:ln>
                  <a:noFill/>
                </a:ln>
                <a:effectLst/>
              </c:spPr>
              <c:txPr>
                <a:bodyPr/>
                <a:lstStyle/>
                <a:p>
                  <a:pPr>
                    <a:defRPr sz="1100" b="1">
                      <a:solidFill>
                        <a:schemeClr val="bg2"/>
                      </a:solidFill>
                      <a:latin typeface="Franklin Gothic Book" panose="020B0503020102020204" pitchFamily="34" charset="0"/>
                    </a:defRPr>
                  </a:pPr>
                  <a:endParaRPr lang="en-US"/>
                </a:p>
              </c:txPr>
              <c:dLblPos val="ctr"/>
              <c:showLegendKey val="0"/>
              <c:showVal val="1"/>
              <c:showCatName val="0"/>
              <c:showSerName val="0"/>
              <c:showPercent val="0"/>
              <c:showBubbleSize val="0"/>
            </c:dLbl>
            <c:dLbl>
              <c:idx val="1"/>
              <c:numFmt formatCode="0.0%" sourceLinked="0"/>
              <c:spPr>
                <a:noFill/>
                <a:ln>
                  <a:noFill/>
                </a:ln>
                <a:effectLst/>
              </c:spPr>
              <c:txPr>
                <a:bodyPr/>
                <a:lstStyle/>
                <a:p>
                  <a:pPr>
                    <a:defRPr sz="1100" b="1">
                      <a:solidFill>
                        <a:srgbClr val="202945"/>
                      </a:solidFill>
                      <a:latin typeface="Franklin Gothic Book" panose="020B0503020102020204" pitchFamily="34" charset="0"/>
                    </a:defRPr>
                  </a:pPr>
                  <a:endParaRPr lang="en-US"/>
                </a:p>
              </c:txPr>
              <c:dLblPos val="ctr"/>
              <c:showLegendKey val="0"/>
              <c:showVal val="1"/>
              <c:showCatName val="0"/>
              <c:showSerName val="0"/>
              <c:showPercent val="0"/>
              <c:showBubbleSize val="0"/>
            </c:dLbl>
            <c:dLbl>
              <c:idx val="2"/>
              <c:numFmt formatCode="0.0%" sourceLinked="0"/>
              <c:spPr>
                <a:noFill/>
                <a:ln>
                  <a:noFill/>
                </a:ln>
                <a:effectLst/>
              </c:spPr>
              <c:txPr>
                <a:bodyPr/>
                <a:lstStyle/>
                <a:p>
                  <a:pPr>
                    <a:defRPr sz="1100" b="1">
                      <a:solidFill>
                        <a:schemeClr val="bg2"/>
                      </a:solidFill>
                      <a:latin typeface="Franklin Gothic Book" panose="020B0503020102020204" pitchFamily="34" charset="0"/>
                    </a:defRPr>
                  </a:pPr>
                  <a:endParaRPr lang="en-US"/>
                </a:p>
              </c:txPr>
              <c:dLblPos val="ctr"/>
              <c:showLegendKey val="0"/>
              <c:showVal val="1"/>
              <c:showCatName val="0"/>
              <c:showSerName val="0"/>
              <c:showPercent val="0"/>
              <c:showBubbleSize val="0"/>
            </c:dLbl>
            <c:dLbl>
              <c:idx val="3"/>
              <c:numFmt formatCode="0.0%" sourceLinked="0"/>
              <c:spPr>
                <a:noFill/>
                <a:ln>
                  <a:noFill/>
                </a:ln>
                <a:effectLst/>
              </c:spPr>
              <c:txPr>
                <a:bodyPr/>
                <a:lstStyle/>
                <a:p>
                  <a:pPr>
                    <a:defRPr sz="1100" b="1">
                      <a:solidFill>
                        <a:srgbClr val="202945"/>
                      </a:solidFill>
                      <a:latin typeface="Franklin Gothic Book" panose="020B0503020102020204" pitchFamily="34" charset="0"/>
                    </a:defRPr>
                  </a:pPr>
                  <a:endParaRPr lang="en-US"/>
                </a:p>
              </c:txPr>
              <c:dLblPos val="ctr"/>
              <c:showLegendKey val="0"/>
              <c:showVal val="1"/>
              <c:showCatName val="0"/>
              <c:showSerName val="0"/>
              <c:showPercent val="0"/>
              <c:showBubbleSize val="0"/>
            </c:dLbl>
            <c:dLbl>
              <c:idx val="4"/>
              <c:numFmt formatCode="0.0%" sourceLinked="0"/>
              <c:spPr>
                <a:noFill/>
                <a:ln>
                  <a:noFill/>
                </a:ln>
                <a:effectLst/>
              </c:spPr>
              <c:txPr>
                <a:bodyPr/>
                <a:lstStyle/>
                <a:p>
                  <a:pPr>
                    <a:defRPr sz="1100" b="1">
                      <a:solidFill>
                        <a:schemeClr val="bg2"/>
                      </a:solidFill>
                      <a:latin typeface="Franklin Gothic Book" panose="020B0503020102020204" pitchFamily="34" charset="0"/>
                    </a:defRPr>
                  </a:pPr>
                  <a:endParaRPr lang="en-US"/>
                </a:p>
              </c:txPr>
              <c:dLblPos val="ctr"/>
              <c:showLegendKey val="0"/>
              <c:showVal val="1"/>
              <c:showCatName val="0"/>
              <c:showSerName val="0"/>
              <c:showPercent val="0"/>
              <c:showBubbleSize val="0"/>
            </c:dLbl>
            <c:dLbl>
              <c:idx val="5"/>
              <c:numFmt formatCode="0.0%" sourceLinked="0"/>
              <c:spPr>
                <a:noFill/>
                <a:ln>
                  <a:noFill/>
                </a:ln>
                <a:effectLst/>
              </c:spPr>
              <c:txPr>
                <a:bodyPr/>
                <a:lstStyle/>
                <a:p>
                  <a:pPr>
                    <a:defRPr sz="1100" b="1">
                      <a:solidFill>
                        <a:srgbClr val="202945"/>
                      </a:solidFill>
                      <a:latin typeface="Franklin Gothic Book" panose="020B0503020102020204" pitchFamily="34" charset="0"/>
                    </a:defRPr>
                  </a:pPr>
                  <a:endParaRPr lang="en-US"/>
                </a:p>
              </c:txPr>
              <c:dLblPos val="ctr"/>
              <c:showLegendKey val="0"/>
              <c:showVal val="1"/>
              <c:showCatName val="0"/>
              <c:showSerName val="0"/>
              <c:showPercent val="0"/>
              <c:showBubbleSize val="0"/>
            </c:dLbl>
            <c:dLbl>
              <c:idx val="6"/>
              <c:numFmt formatCode="0.0%" sourceLinked="0"/>
              <c:spPr>
                <a:noFill/>
                <a:ln>
                  <a:noFill/>
                </a:ln>
                <a:effectLst/>
              </c:spPr>
              <c:txPr>
                <a:bodyPr/>
                <a:lstStyle/>
                <a:p>
                  <a:pPr>
                    <a:defRPr sz="1100" b="1">
                      <a:solidFill>
                        <a:schemeClr val="bg2"/>
                      </a:solidFill>
                      <a:latin typeface="Franklin Gothic Book" panose="020B0503020102020204" pitchFamily="34" charset="0"/>
                    </a:defRPr>
                  </a:pPr>
                  <a:endParaRPr lang="en-US"/>
                </a:p>
              </c:txPr>
              <c:dLblPos val="ctr"/>
              <c:showLegendKey val="0"/>
              <c:showVal val="1"/>
              <c:showCatName val="0"/>
              <c:showSerName val="0"/>
              <c:showPercent val="0"/>
              <c:showBubbleSize val="0"/>
            </c:dLbl>
            <c:dLbl>
              <c:idx val="7"/>
              <c:numFmt formatCode="0.0%" sourceLinked="0"/>
              <c:spPr>
                <a:noFill/>
                <a:ln>
                  <a:noFill/>
                </a:ln>
                <a:effectLst/>
              </c:spPr>
              <c:txPr>
                <a:bodyPr/>
                <a:lstStyle/>
                <a:p>
                  <a:pPr>
                    <a:defRPr sz="1100" b="1">
                      <a:solidFill>
                        <a:srgbClr val="202945"/>
                      </a:solidFill>
                      <a:latin typeface="Franklin Gothic Book" panose="020B0503020102020204" pitchFamily="34" charset="0"/>
                    </a:defRPr>
                  </a:pPr>
                  <a:endParaRPr lang="en-US"/>
                </a:p>
              </c:txPr>
              <c:dLblPos val="ctr"/>
              <c:showLegendKey val="0"/>
              <c:showVal val="1"/>
              <c:showCatName val="0"/>
              <c:showSerName val="0"/>
              <c:showPercent val="0"/>
              <c:showBubbleSize val="0"/>
            </c:dLbl>
            <c:numFmt formatCode="0.0%" sourceLinked="0"/>
            <c:spPr>
              <a:noFill/>
              <a:ln>
                <a:noFill/>
              </a:ln>
              <a:effectLst/>
            </c:spPr>
            <c:txPr>
              <a:bodyPr/>
              <a:lstStyle/>
              <a:p>
                <a:pPr>
                  <a:defRPr sz="1100" b="1">
                    <a:solidFill>
                      <a:schemeClr val="bg1"/>
                    </a:solidFill>
                    <a:latin typeface="Franklin Gothic Book" panose="020B0503020102020204"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0.13</c:v>
                </c:pt>
                <c:pt idx="1">
                  <c:v>0.123</c:v>
                </c:pt>
                <c:pt idx="2">
                  <c:v>0.255</c:v>
                </c:pt>
                <c:pt idx="3">
                  <c:v>0.23400000000000001</c:v>
                </c:pt>
                <c:pt idx="4">
                  <c:v>0.46800000000000003</c:v>
                </c:pt>
                <c:pt idx="5">
                  <c:v>0.41199999999999998</c:v>
                </c:pt>
                <c:pt idx="6">
                  <c:v>0.22</c:v>
                </c:pt>
                <c:pt idx="7">
                  <c:v>0.218</c:v>
                </c:pt>
              </c:numCache>
            </c:numRef>
          </c:val>
          <c:extLst xmlns:c16r2="http://schemas.microsoft.com/office/drawing/2015/06/chart">
            <c:ext xmlns:c16="http://schemas.microsoft.com/office/drawing/2014/chart" uri="{C3380CC4-5D6E-409C-BE32-E72D297353CC}">
              <c16:uniqueId val="{00000010-0798-47D8-9E05-7968D12F367C}"/>
            </c:ext>
          </c:extLst>
        </c:ser>
        <c:ser>
          <c:idx val="1"/>
          <c:order val="1"/>
          <c:tx>
            <c:strRef>
              <c:f>Sheet1!$D$1</c:f>
              <c:strCache>
                <c:ptCount val="1"/>
                <c:pt idx="0">
                  <c:v>Very Important</c:v>
                </c:pt>
              </c:strCache>
            </c:strRef>
          </c:tx>
          <c:spPr>
            <a:ln w="3175">
              <a:solidFill>
                <a:srgbClr val="7680AC">
                  <a:alpha val="50000"/>
                </a:srgbClr>
              </a:solidFill>
            </a:ln>
            <a:effectLst/>
          </c:spPr>
          <c:invertIfNegative val="0"/>
          <c:dPt>
            <c:idx val="0"/>
            <c:invertIfNegative val="0"/>
            <c:bubble3D val="0"/>
            <c:spPr>
              <a:solidFill>
                <a:srgbClr val="202945">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2-0798-47D8-9E05-7968D12F367C}"/>
              </c:ext>
            </c:extLst>
          </c:dPt>
          <c:dPt>
            <c:idx val="1"/>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4-0798-47D8-9E05-7968D12F367C}"/>
              </c:ext>
            </c:extLst>
          </c:dPt>
          <c:dPt>
            <c:idx val="2"/>
            <c:invertIfNegative val="0"/>
            <c:bubble3D val="0"/>
            <c:spPr>
              <a:solidFill>
                <a:srgbClr val="202945">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6-0798-47D8-9E05-7968D12F367C}"/>
              </c:ext>
            </c:extLst>
          </c:dPt>
          <c:dPt>
            <c:idx val="3"/>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8-0798-47D8-9E05-7968D12F367C}"/>
              </c:ext>
            </c:extLst>
          </c:dPt>
          <c:dPt>
            <c:idx val="4"/>
            <c:invertIfNegative val="0"/>
            <c:bubble3D val="0"/>
            <c:spPr>
              <a:solidFill>
                <a:srgbClr val="202945">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A-0798-47D8-9E05-7968D12F367C}"/>
              </c:ext>
            </c:extLst>
          </c:dPt>
          <c:dPt>
            <c:idx val="5"/>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C-0798-47D8-9E05-7968D12F367C}"/>
              </c:ext>
            </c:extLst>
          </c:dPt>
          <c:dPt>
            <c:idx val="6"/>
            <c:invertIfNegative val="0"/>
            <c:bubble3D val="0"/>
            <c:spPr>
              <a:solidFill>
                <a:srgbClr val="202945">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E-0798-47D8-9E05-7968D12F367C}"/>
              </c:ext>
            </c:extLst>
          </c:dPt>
          <c:dPt>
            <c:idx val="7"/>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20-0798-47D8-9E05-7968D12F367C}"/>
              </c:ext>
            </c:extLst>
          </c:dPt>
          <c:dLbls>
            <c:numFmt formatCode="0.0%" sourceLinked="0"/>
            <c:spPr>
              <a:noFill/>
              <a:ln>
                <a:noFill/>
              </a:ln>
              <a:effectLst/>
            </c:spPr>
            <c:txPr>
              <a:bodyPr/>
              <a:lstStyle/>
              <a:p>
                <a:pPr>
                  <a:defRPr sz="1100" b="1">
                    <a:solidFill>
                      <a:srgbClr val="202945"/>
                    </a:solidFill>
                    <a:latin typeface="Franklin Gothic Book" panose="020B0503020102020204"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0.84299999999999997</c:v>
                </c:pt>
                <c:pt idx="1">
                  <c:v>0.85399999999999998</c:v>
                </c:pt>
                <c:pt idx="2">
                  <c:v>0.72599999999999998</c:v>
                </c:pt>
                <c:pt idx="3">
                  <c:v>0.74299999999999999</c:v>
                </c:pt>
                <c:pt idx="4">
                  <c:v>0.39100000000000001</c:v>
                </c:pt>
                <c:pt idx="5">
                  <c:v>0.46500000000000002</c:v>
                </c:pt>
                <c:pt idx="6">
                  <c:v>0.74</c:v>
                </c:pt>
                <c:pt idx="7">
                  <c:v>0.74199999999999999</c:v>
                </c:pt>
              </c:numCache>
            </c:numRef>
          </c:val>
          <c:extLst xmlns:c16r2="http://schemas.microsoft.com/office/drawing/2015/06/chart">
            <c:ext xmlns:c16="http://schemas.microsoft.com/office/drawing/2014/chart" uri="{C3380CC4-5D6E-409C-BE32-E72D297353CC}">
              <c16:uniqueId val="{00000021-0798-47D8-9E05-7968D12F367C}"/>
            </c:ext>
          </c:extLst>
        </c:ser>
        <c:dLbls>
          <c:showLegendKey val="0"/>
          <c:showVal val="0"/>
          <c:showCatName val="0"/>
          <c:showSerName val="0"/>
          <c:showPercent val="0"/>
          <c:showBubbleSize val="0"/>
        </c:dLbls>
        <c:gapWidth val="74"/>
        <c:overlap val="100"/>
        <c:axId val="56508112"/>
        <c:axId val="57210592"/>
      </c:barChart>
      <c:catAx>
        <c:axId val="56508112"/>
        <c:scaling>
          <c:orientation val="minMax"/>
        </c:scaling>
        <c:delete val="0"/>
        <c:axPos val="b"/>
        <c:majorGridlines/>
        <c:numFmt formatCode="General" sourceLinked="0"/>
        <c:majorTickMark val="none"/>
        <c:minorTickMark val="none"/>
        <c:tickLblPos val="none"/>
        <c:crossAx val="57210592"/>
        <c:crosses val="autoZero"/>
        <c:auto val="1"/>
        <c:lblAlgn val="ctr"/>
        <c:lblOffset val="100"/>
        <c:tickLblSkip val="2"/>
        <c:tickMarkSkip val="2"/>
        <c:noMultiLvlLbl val="0"/>
      </c:catAx>
      <c:valAx>
        <c:axId val="57210592"/>
        <c:scaling>
          <c:orientation val="minMax"/>
          <c:max val="1"/>
          <c:min val="0"/>
        </c:scaling>
        <c:delete val="0"/>
        <c:axPos val="l"/>
        <c:numFmt formatCode="0%" sourceLinked="0"/>
        <c:majorTickMark val="none"/>
        <c:minorTickMark val="none"/>
        <c:tickLblPos val="nextTo"/>
        <c:txPr>
          <a:bodyPr rot="0" vert="horz"/>
          <a:lstStyle/>
          <a:p>
            <a:pPr>
              <a:defRPr sz="1400" b="0" baseline="0">
                <a:solidFill>
                  <a:schemeClr val="bg1"/>
                </a:solidFill>
              </a:defRPr>
            </a:pPr>
            <a:endParaRPr lang="en-US"/>
          </a:p>
        </c:txPr>
        <c:crossAx val="56508112"/>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spPr>
            <a:solidFill>
              <a:srgbClr val="202945"/>
            </a:solidFill>
            <a:ln w="3175">
              <a:solidFill>
                <a:srgbClr val="7680AC">
                  <a:alpha val="50000"/>
                </a:srgbClr>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1-59A4-43D0-8C7D-0CCA353C8320}"/>
              </c:ext>
            </c:extLst>
          </c:dPt>
          <c:dPt>
            <c:idx val="1"/>
            <c:invertIfNegative val="0"/>
            <c:bubble3D val="0"/>
            <c:spPr>
              <a:solidFill>
                <a:srgbClr val="E74C39"/>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3-59A4-43D0-8C7D-0CCA353C8320}"/>
              </c:ext>
            </c:extLst>
          </c:dPt>
          <c:dPt>
            <c:idx val="2"/>
            <c:invertIfNegative val="0"/>
            <c:bubble3D val="0"/>
            <c:extLst xmlns:c16r2="http://schemas.microsoft.com/office/drawing/2015/06/chart">
              <c:ext xmlns:c16="http://schemas.microsoft.com/office/drawing/2014/chart" uri="{C3380CC4-5D6E-409C-BE32-E72D297353CC}">
                <c16:uniqueId val="{00000005-59A4-43D0-8C7D-0CCA353C8320}"/>
              </c:ext>
            </c:extLst>
          </c:dPt>
          <c:dPt>
            <c:idx val="3"/>
            <c:invertIfNegative val="0"/>
            <c:bubble3D val="0"/>
            <c:spPr>
              <a:solidFill>
                <a:srgbClr val="E74C39"/>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7-59A4-43D0-8C7D-0CCA353C8320}"/>
              </c:ext>
            </c:extLst>
          </c:dPt>
          <c:dPt>
            <c:idx val="4"/>
            <c:invertIfNegative val="0"/>
            <c:bubble3D val="0"/>
            <c:extLst xmlns:c16r2="http://schemas.microsoft.com/office/drawing/2015/06/chart">
              <c:ext xmlns:c16="http://schemas.microsoft.com/office/drawing/2014/chart" uri="{C3380CC4-5D6E-409C-BE32-E72D297353CC}">
                <c16:uniqueId val="{00000009-59A4-43D0-8C7D-0CCA353C8320}"/>
              </c:ext>
            </c:extLst>
          </c:dPt>
          <c:dPt>
            <c:idx val="5"/>
            <c:invertIfNegative val="0"/>
            <c:bubble3D val="0"/>
            <c:spPr>
              <a:solidFill>
                <a:srgbClr val="E74C39"/>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B-59A4-43D0-8C7D-0CCA353C8320}"/>
              </c:ext>
            </c:extLst>
          </c:dPt>
          <c:dLbls>
            <c:dLbl>
              <c:idx val="0"/>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1"/>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dLbl>
            <c:dLbl>
              <c:idx val="2"/>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3"/>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dLbl>
            <c:dLbl>
              <c:idx val="4"/>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5"/>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dLbl>
            <c:numFmt formatCode="0.0%" sourceLinked="0"/>
            <c:spPr>
              <a:noFill/>
              <a:ln>
                <a:noFill/>
              </a:ln>
              <a:effectLst/>
            </c:spPr>
            <c:txPr>
              <a:bodyPr/>
              <a:lstStyle/>
              <a:p>
                <a:pPr>
                  <a:defRPr sz="11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Sheet1!$B$2:$B$7</c:f>
              <c:strCache>
                <c:ptCount val="6"/>
                <c:pt idx="0">
                  <c:v> Your Institution</c:v>
                </c:pt>
                <c:pt idx="1">
                  <c:v>Comparison Group</c:v>
                </c:pt>
                <c:pt idx="2">
                  <c:v>Your Institution</c:v>
                </c:pt>
                <c:pt idx="3">
                  <c:v>Comparison Group</c:v>
                </c:pt>
                <c:pt idx="4">
                  <c:v>Your Institution</c:v>
                </c:pt>
                <c:pt idx="5">
                  <c:v>Comparison Group</c:v>
                </c:pt>
              </c:strCache>
            </c:strRef>
          </c:cat>
          <c:val>
            <c:numRef>
              <c:f>Sheet1!$C$2:$C$7</c:f>
              <c:numCache>
                <c:formatCode>0.0%</c:formatCode>
                <c:ptCount val="6"/>
                <c:pt idx="0">
                  <c:v>0.17</c:v>
                </c:pt>
                <c:pt idx="1">
                  <c:v>0.14899999999999999</c:v>
                </c:pt>
                <c:pt idx="2">
                  <c:v>0.16</c:v>
                </c:pt>
                <c:pt idx="3">
                  <c:v>0.16200000000000001</c:v>
                </c:pt>
                <c:pt idx="4">
                  <c:v>0.27800000000000002</c:v>
                </c:pt>
                <c:pt idx="5">
                  <c:v>0.25</c:v>
                </c:pt>
              </c:numCache>
            </c:numRef>
          </c:val>
          <c:extLst xmlns:c16r2="http://schemas.microsoft.com/office/drawing/2015/06/chart">
            <c:ext xmlns:c16="http://schemas.microsoft.com/office/drawing/2014/chart" uri="{C3380CC4-5D6E-409C-BE32-E72D297353CC}">
              <c16:uniqueId val="{0000000C-59A4-43D0-8C7D-0CCA353C8320}"/>
            </c:ext>
          </c:extLst>
        </c:ser>
        <c:ser>
          <c:idx val="1"/>
          <c:order val="1"/>
          <c:spPr>
            <a:solidFill>
              <a:srgbClr val="202945"/>
            </a:solidFill>
            <a:ln w="3175">
              <a:solidFill>
                <a:srgbClr val="7680AC">
                  <a:alpha val="50000"/>
                </a:srgbClr>
              </a:solidFill>
            </a:ln>
            <a:effectLst/>
          </c:spPr>
          <c:invertIfNegative val="0"/>
          <c:dPt>
            <c:idx val="0"/>
            <c:invertIfNegative val="0"/>
            <c:bubble3D val="0"/>
            <c:spPr>
              <a:solidFill>
                <a:srgbClr val="202945">
                  <a:alpha val="19000"/>
                </a:srgbClr>
              </a:solidFill>
              <a:ln w="3175">
                <a:solidFill>
                  <a:srgbClr val="7680AC">
                    <a:alpha val="49804"/>
                  </a:srgbClr>
                </a:solidFill>
              </a:ln>
              <a:effectLst/>
            </c:spPr>
            <c:extLst xmlns:c16r2="http://schemas.microsoft.com/office/drawing/2015/06/chart">
              <c:ext xmlns:c16="http://schemas.microsoft.com/office/drawing/2014/chart" uri="{C3380CC4-5D6E-409C-BE32-E72D297353CC}">
                <c16:uniqueId val="{00000012-3F2A-44E4-AA38-6E63FE9F8929}"/>
              </c:ext>
            </c:extLst>
          </c:dPt>
          <c:dPt>
            <c:idx val="1"/>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E-59A4-43D0-8C7D-0CCA353C8320}"/>
              </c:ext>
            </c:extLst>
          </c:dPt>
          <c:dPt>
            <c:idx val="2"/>
            <c:invertIfNegative val="0"/>
            <c:bubble3D val="0"/>
            <c:spPr>
              <a:solidFill>
                <a:srgbClr val="202945">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3-3F2A-44E4-AA38-6E63FE9F8929}"/>
              </c:ext>
            </c:extLst>
          </c:dPt>
          <c:dPt>
            <c:idx val="3"/>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0-59A4-43D0-8C7D-0CCA353C8320}"/>
              </c:ext>
            </c:extLst>
          </c:dPt>
          <c:dPt>
            <c:idx val="4"/>
            <c:invertIfNegative val="0"/>
            <c:bubble3D val="0"/>
            <c:spPr>
              <a:solidFill>
                <a:srgbClr val="202945">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4-3F2A-44E4-AA38-6E63FE9F8929}"/>
              </c:ext>
            </c:extLst>
          </c:dPt>
          <c:dPt>
            <c:idx val="5"/>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2-59A4-43D0-8C7D-0CCA353C8320}"/>
              </c:ext>
            </c:extLst>
          </c:dPt>
          <c:dLbls>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Sheet1!$B$2:$B$7</c:f>
              <c:strCache>
                <c:ptCount val="6"/>
                <c:pt idx="0">
                  <c:v> Your Institution</c:v>
                </c:pt>
                <c:pt idx="1">
                  <c:v>Comparison Group</c:v>
                </c:pt>
                <c:pt idx="2">
                  <c:v>Your Institution</c:v>
                </c:pt>
                <c:pt idx="3">
                  <c:v>Comparison Group</c:v>
                </c:pt>
                <c:pt idx="4">
                  <c:v>Your Institution</c:v>
                </c:pt>
                <c:pt idx="5">
                  <c:v>Comparison Group</c:v>
                </c:pt>
              </c:strCache>
            </c:strRef>
          </c:cat>
          <c:val>
            <c:numRef>
              <c:f>Sheet1!$D$2:$D$7</c:f>
              <c:numCache>
                <c:formatCode>0.0%</c:formatCode>
                <c:ptCount val="6"/>
                <c:pt idx="0">
                  <c:v>0.82099999999999995</c:v>
                </c:pt>
                <c:pt idx="1">
                  <c:v>0.83799999999999997</c:v>
                </c:pt>
                <c:pt idx="2">
                  <c:v>0.82599999999999996</c:v>
                </c:pt>
                <c:pt idx="3">
                  <c:v>0.81799999999999995</c:v>
                </c:pt>
                <c:pt idx="4">
                  <c:v>0.61</c:v>
                </c:pt>
                <c:pt idx="5">
                  <c:v>0.64300000000000002</c:v>
                </c:pt>
              </c:numCache>
            </c:numRef>
          </c:val>
          <c:extLst xmlns:c16r2="http://schemas.microsoft.com/office/drawing/2015/06/chart">
            <c:ext xmlns:c16="http://schemas.microsoft.com/office/drawing/2014/chart" uri="{C3380CC4-5D6E-409C-BE32-E72D297353CC}">
              <c16:uniqueId val="{00000013-59A4-43D0-8C7D-0CCA353C8320}"/>
            </c:ext>
          </c:extLst>
        </c:ser>
        <c:dLbls>
          <c:showLegendKey val="0"/>
          <c:showVal val="1"/>
          <c:showCatName val="0"/>
          <c:showSerName val="0"/>
          <c:showPercent val="0"/>
          <c:showBubbleSize val="0"/>
        </c:dLbls>
        <c:gapWidth val="74"/>
        <c:overlap val="100"/>
        <c:axId val="57213392"/>
        <c:axId val="57213952"/>
      </c:barChart>
      <c:catAx>
        <c:axId val="57213392"/>
        <c:scaling>
          <c:orientation val="minMax"/>
        </c:scaling>
        <c:delete val="0"/>
        <c:axPos val="b"/>
        <c:majorGridlines/>
        <c:numFmt formatCode="General" sourceLinked="1"/>
        <c:majorTickMark val="none"/>
        <c:minorTickMark val="none"/>
        <c:tickLblPos val="none"/>
        <c:crossAx val="57213952"/>
        <c:crosses val="autoZero"/>
        <c:auto val="1"/>
        <c:lblAlgn val="ctr"/>
        <c:lblOffset val="100"/>
        <c:tickLblSkip val="2"/>
        <c:tickMarkSkip val="2"/>
        <c:noMultiLvlLbl val="0"/>
      </c:catAx>
      <c:valAx>
        <c:axId val="57213952"/>
        <c:scaling>
          <c:orientation val="minMax"/>
          <c:max val="1"/>
          <c:min val="0"/>
        </c:scaling>
        <c:delete val="0"/>
        <c:axPos val="l"/>
        <c:numFmt formatCode="0%" sourceLinked="0"/>
        <c:majorTickMark val="none"/>
        <c:minorTickMark val="none"/>
        <c:tickLblPos val="nextTo"/>
        <c:txPr>
          <a:bodyPr rot="0" vert="horz"/>
          <a:lstStyle/>
          <a:p>
            <a:pPr>
              <a:defRPr sz="1400" b="0" baseline="0">
                <a:solidFill>
                  <a:srgbClr val="202945"/>
                </a:solidFill>
              </a:defRPr>
            </a:pPr>
            <a:endParaRPr lang="en-US"/>
          </a:p>
        </c:txPr>
        <c:crossAx val="57213392"/>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tx>
            <c:strRef>
              <c:f>Sheet1!$C$1</c:f>
              <c:strCache>
                <c:ptCount val="1"/>
                <c:pt idx="0">
                  <c:v>Somewhat Important</c:v>
                </c:pt>
              </c:strCache>
            </c:strRef>
          </c:tx>
          <c:spPr>
            <a:solidFill>
              <a:srgbClr val="202945"/>
            </a:solidFill>
            <a:ln w="3175">
              <a:solidFill>
                <a:srgbClr val="7680AC">
                  <a:alpha val="50000"/>
                </a:srgbClr>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1-10E7-470C-BC3C-370A9EE3E16A}"/>
              </c:ext>
            </c:extLst>
          </c:dPt>
          <c:dPt>
            <c:idx val="1"/>
            <c:invertIfNegative val="0"/>
            <c:bubble3D val="0"/>
            <c:spPr>
              <a:solidFill>
                <a:srgbClr val="E74C39"/>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3-10E7-470C-BC3C-370A9EE3E16A}"/>
              </c:ext>
            </c:extLst>
          </c:dPt>
          <c:dPt>
            <c:idx val="2"/>
            <c:invertIfNegative val="0"/>
            <c:bubble3D val="0"/>
            <c:extLst xmlns:c16r2="http://schemas.microsoft.com/office/drawing/2015/06/chart">
              <c:ext xmlns:c16="http://schemas.microsoft.com/office/drawing/2014/chart" uri="{C3380CC4-5D6E-409C-BE32-E72D297353CC}">
                <c16:uniqueId val="{00000005-10E7-470C-BC3C-370A9EE3E16A}"/>
              </c:ext>
            </c:extLst>
          </c:dPt>
          <c:dPt>
            <c:idx val="3"/>
            <c:invertIfNegative val="0"/>
            <c:bubble3D val="0"/>
            <c:spPr>
              <a:solidFill>
                <a:srgbClr val="E74C39"/>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7-10E7-470C-BC3C-370A9EE3E16A}"/>
              </c:ext>
            </c:extLst>
          </c:dPt>
          <c:dPt>
            <c:idx val="4"/>
            <c:invertIfNegative val="0"/>
            <c:bubble3D val="0"/>
            <c:extLst xmlns:c16r2="http://schemas.microsoft.com/office/drawing/2015/06/chart">
              <c:ext xmlns:c16="http://schemas.microsoft.com/office/drawing/2014/chart" uri="{C3380CC4-5D6E-409C-BE32-E72D297353CC}">
                <c16:uniqueId val="{00000009-10E7-470C-BC3C-370A9EE3E16A}"/>
              </c:ext>
            </c:extLst>
          </c:dPt>
          <c:dPt>
            <c:idx val="5"/>
            <c:invertIfNegative val="0"/>
            <c:bubble3D val="0"/>
            <c:spPr>
              <a:solidFill>
                <a:srgbClr val="E74C39"/>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B-10E7-470C-BC3C-370A9EE3E16A}"/>
              </c:ext>
            </c:extLst>
          </c:dPt>
          <c:dPt>
            <c:idx val="6"/>
            <c:invertIfNegative val="0"/>
            <c:bubble3D val="0"/>
            <c:extLst xmlns:c16r2="http://schemas.microsoft.com/office/drawing/2015/06/chart">
              <c:ext xmlns:c16="http://schemas.microsoft.com/office/drawing/2014/chart" uri="{C3380CC4-5D6E-409C-BE32-E72D297353CC}">
                <c16:uniqueId val="{0000000D-10E7-470C-BC3C-370A9EE3E16A}"/>
              </c:ext>
            </c:extLst>
          </c:dPt>
          <c:dPt>
            <c:idx val="7"/>
            <c:invertIfNegative val="0"/>
            <c:bubble3D val="0"/>
            <c:spPr>
              <a:solidFill>
                <a:srgbClr val="E74C39"/>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F-10E7-470C-BC3C-370A9EE3E16A}"/>
              </c:ext>
            </c:extLst>
          </c:dPt>
          <c:dPt>
            <c:idx val="8"/>
            <c:invertIfNegative val="0"/>
            <c:bubble3D val="0"/>
            <c:extLst xmlns:c16r2="http://schemas.microsoft.com/office/drawing/2015/06/chart">
              <c:ext xmlns:c16="http://schemas.microsoft.com/office/drawing/2014/chart" uri="{C3380CC4-5D6E-409C-BE32-E72D297353CC}">
                <c16:uniqueId val="{00000011-10E7-470C-BC3C-370A9EE3E16A}"/>
              </c:ext>
            </c:extLst>
          </c:dPt>
          <c:dPt>
            <c:idx val="9"/>
            <c:invertIfNegative val="0"/>
            <c:bubble3D val="0"/>
            <c:extLst xmlns:c16r2="http://schemas.microsoft.com/office/drawing/2015/06/chart">
              <c:ext xmlns:c16="http://schemas.microsoft.com/office/drawing/2014/chart" uri="{C3380CC4-5D6E-409C-BE32-E72D297353CC}">
                <c16:uniqueId val="{00000013-10E7-470C-BC3C-370A9EE3E16A}"/>
              </c:ext>
            </c:extLst>
          </c:dPt>
          <c:dLbls>
            <c:dLbl>
              <c:idx val="0"/>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1"/>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dLbl>
            <c:dLbl>
              <c:idx val="2"/>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3"/>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dLbl>
            <c:dLbl>
              <c:idx val="4"/>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5"/>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dLbl>
            <c:dLbl>
              <c:idx val="6"/>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7"/>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dLbl>
            <c:numFmt formatCode="0.0%" sourceLinked="0"/>
            <c:spPr>
              <a:noFill/>
              <a:ln>
                <a:noFill/>
              </a:ln>
              <a:effectLst/>
            </c:spPr>
            <c:txPr>
              <a:bodyPr/>
              <a:lstStyle/>
              <a:p>
                <a:pPr>
                  <a:defRPr sz="11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0.36399999999999999</c:v>
                </c:pt>
                <c:pt idx="1">
                  <c:v>0.371</c:v>
                </c:pt>
                <c:pt idx="2">
                  <c:v>0.48199999999999998</c:v>
                </c:pt>
                <c:pt idx="3">
                  <c:v>0.45500000000000002</c:v>
                </c:pt>
                <c:pt idx="4">
                  <c:v>0.48599999999999999</c:v>
                </c:pt>
                <c:pt idx="5">
                  <c:v>0.44</c:v>
                </c:pt>
                <c:pt idx="6">
                  <c:v>0.38600000000000001</c:v>
                </c:pt>
                <c:pt idx="7">
                  <c:v>0.38900000000000001</c:v>
                </c:pt>
              </c:numCache>
            </c:numRef>
          </c:val>
          <c:extLst xmlns:c16r2="http://schemas.microsoft.com/office/drawing/2015/06/chart">
            <c:ext xmlns:c16="http://schemas.microsoft.com/office/drawing/2014/chart" uri="{C3380CC4-5D6E-409C-BE32-E72D297353CC}">
              <c16:uniqueId val="{00000014-10E7-470C-BC3C-370A9EE3E16A}"/>
            </c:ext>
          </c:extLst>
        </c:ser>
        <c:ser>
          <c:idx val="1"/>
          <c:order val="1"/>
          <c:tx>
            <c:strRef>
              <c:f>Sheet1!$D$1</c:f>
              <c:strCache>
                <c:ptCount val="1"/>
                <c:pt idx="0">
                  <c:v>Very Important</c:v>
                </c:pt>
              </c:strCache>
            </c:strRef>
          </c:tx>
          <c:spPr>
            <a:solidFill>
              <a:srgbClr val="202945">
                <a:alpha val="19000"/>
              </a:srgbClr>
            </a:solidFill>
            <a:ln w="3175">
              <a:solidFill>
                <a:srgbClr val="7680AC">
                  <a:alpha val="50000"/>
                </a:srgbClr>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16-10E7-470C-BC3C-370A9EE3E16A}"/>
              </c:ext>
            </c:extLst>
          </c:dPt>
          <c:dPt>
            <c:idx val="1"/>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8-10E7-470C-BC3C-370A9EE3E16A}"/>
              </c:ext>
            </c:extLst>
          </c:dPt>
          <c:dPt>
            <c:idx val="2"/>
            <c:invertIfNegative val="0"/>
            <c:bubble3D val="0"/>
            <c:extLst xmlns:c16r2="http://schemas.microsoft.com/office/drawing/2015/06/chart">
              <c:ext xmlns:c16="http://schemas.microsoft.com/office/drawing/2014/chart" uri="{C3380CC4-5D6E-409C-BE32-E72D297353CC}">
                <c16:uniqueId val="{0000001A-10E7-470C-BC3C-370A9EE3E16A}"/>
              </c:ext>
            </c:extLst>
          </c:dPt>
          <c:dPt>
            <c:idx val="3"/>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C-10E7-470C-BC3C-370A9EE3E16A}"/>
              </c:ext>
            </c:extLst>
          </c:dPt>
          <c:dPt>
            <c:idx val="4"/>
            <c:invertIfNegative val="0"/>
            <c:bubble3D val="0"/>
            <c:extLst xmlns:c16r2="http://schemas.microsoft.com/office/drawing/2015/06/chart">
              <c:ext xmlns:c16="http://schemas.microsoft.com/office/drawing/2014/chart" uri="{C3380CC4-5D6E-409C-BE32-E72D297353CC}">
                <c16:uniqueId val="{0000001E-10E7-470C-BC3C-370A9EE3E16A}"/>
              </c:ext>
            </c:extLst>
          </c:dPt>
          <c:dPt>
            <c:idx val="5"/>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20-10E7-470C-BC3C-370A9EE3E16A}"/>
              </c:ext>
            </c:extLst>
          </c:dPt>
          <c:dPt>
            <c:idx val="6"/>
            <c:invertIfNegative val="0"/>
            <c:bubble3D val="0"/>
            <c:extLst xmlns:c16r2="http://schemas.microsoft.com/office/drawing/2015/06/chart">
              <c:ext xmlns:c16="http://schemas.microsoft.com/office/drawing/2014/chart" uri="{C3380CC4-5D6E-409C-BE32-E72D297353CC}">
                <c16:uniqueId val="{00000022-10E7-470C-BC3C-370A9EE3E16A}"/>
              </c:ext>
            </c:extLst>
          </c:dPt>
          <c:dPt>
            <c:idx val="7"/>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24-10E7-470C-BC3C-370A9EE3E16A}"/>
              </c:ext>
            </c:extLst>
          </c:dPt>
          <c:dPt>
            <c:idx val="8"/>
            <c:invertIfNegative val="0"/>
            <c:bubble3D val="0"/>
            <c:extLst xmlns:c16r2="http://schemas.microsoft.com/office/drawing/2015/06/chart">
              <c:ext xmlns:c16="http://schemas.microsoft.com/office/drawing/2014/chart" uri="{C3380CC4-5D6E-409C-BE32-E72D297353CC}">
                <c16:uniqueId val="{00000026-10E7-470C-BC3C-370A9EE3E16A}"/>
              </c:ext>
            </c:extLst>
          </c:dPt>
          <c:dPt>
            <c:idx val="9"/>
            <c:invertIfNegative val="0"/>
            <c:bubble3D val="0"/>
            <c:extLst xmlns:c16r2="http://schemas.microsoft.com/office/drawing/2015/06/chart">
              <c:ext xmlns:c16="http://schemas.microsoft.com/office/drawing/2014/chart" uri="{C3380CC4-5D6E-409C-BE32-E72D297353CC}">
                <c16:uniqueId val="{00000028-10E7-470C-BC3C-370A9EE3E16A}"/>
              </c:ext>
            </c:extLst>
          </c:dPt>
          <c:dLbls>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0.61199999999999999</c:v>
                </c:pt>
                <c:pt idx="1">
                  <c:v>0.57899999999999996</c:v>
                </c:pt>
                <c:pt idx="2">
                  <c:v>0.28100000000000003</c:v>
                </c:pt>
                <c:pt idx="3">
                  <c:v>0.29499999999999998</c:v>
                </c:pt>
                <c:pt idx="4">
                  <c:v>0.27700000000000002</c:v>
                </c:pt>
                <c:pt idx="5">
                  <c:v>0.27200000000000002</c:v>
                </c:pt>
                <c:pt idx="6">
                  <c:v>0.499</c:v>
                </c:pt>
                <c:pt idx="7">
                  <c:v>0.46700000000000003</c:v>
                </c:pt>
              </c:numCache>
            </c:numRef>
          </c:val>
          <c:extLst xmlns:c16r2="http://schemas.microsoft.com/office/drawing/2015/06/chart">
            <c:ext xmlns:c16="http://schemas.microsoft.com/office/drawing/2014/chart" uri="{C3380CC4-5D6E-409C-BE32-E72D297353CC}">
              <c16:uniqueId val="{00000029-10E7-470C-BC3C-370A9EE3E16A}"/>
            </c:ext>
          </c:extLst>
        </c:ser>
        <c:dLbls>
          <c:showLegendKey val="0"/>
          <c:showVal val="0"/>
          <c:showCatName val="0"/>
          <c:showSerName val="0"/>
          <c:showPercent val="0"/>
          <c:showBubbleSize val="0"/>
        </c:dLbls>
        <c:gapWidth val="74"/>
        <c:overlap val="100"/>
        <c:axId val="57583552"/>
        <c:axId val="57584112"/>
      </c:barChart>
      <c:catAx>
        <c:axId val="57583552"/>
        <c:scaling>
          <c:orientation val="minMax"/>
        </c:scaling>
        <c:delete val="0"/>
        <c:axPos val="b"/>
        <c:majorGridlines/>
        <c:numFmt formatCode="General" sourceLinked="0"/>
        <c:majorTickMark val="none"/>
        <c:minorTickMark val="none"/>
        <c:tickLblPos val="none"/>
        <c:crossAx val="57584112"/>
        <c:crosses val="autoZero"/>
        <c:auto val="1"/>
        <c:lblAlgn val="ctr"/>
        <c:lblOffset val="100"/>
        <c:tickLblSkip val="2"/>
        <c:tickMarkSkip val="2"/>
        <c:noMultiLvlLbl val="0"/>
      </c:catAx>
      <c:valAx>
        <c:axId val="57584112"/>
        <c:scaling>
          <c:orientation val="minMax"/>
          <c:max val="1"/>
          <c:min val="0"/>
        </c:scaling>
        <c:delete val="0"/>
        <c:axPos val="l"/>
        <c:numFmt formatCode="0%" sourceLinked="0"/>
        <c:majorTickMark val="none"/>
        <c:minorTickMark val="none"/>
        <c:tickLblPos val="nextTo"/>
        <c:txPr>
          <a:bodyPr rot="0" vert="horz"/>
          <a:lstStyle/>
          <a:p>
            <a:pPr>
              <a:defRPr sz="1400" b="0" baseline="0">
                <a:solidFill>
                  <a:srgbClr val="202945"/>
                </a:solidFill>
              </a:defRPr>
            </a:pPr>
            <a:endParaRPr lang="en-US"/>
          </a:p>
        </c:txPr>
        <c:crossAx val="57583552"/>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tx>
            <c:strRef>
              <c:f>Sheet1!$C$1</c:f>
              <c:strCache>
                <c:ptCount val="1"/>
                <c:pt idx="0">
                  <c:v>Somewhat Important</c:v>
                </c:pt>
              </c:strCache>
            </c:strRef>
          </c:tx>
          <c:spPr>
            <a:solidFill>
              <a:srgbClr val="202945"/>
            </a:solidFill>
            <a:ln w="3175">
              <a:solidFill>
                <a:srgbClr val="7680AC">
                  <a:alpha val="50000"/>
                </a:srgbClr>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1-E289-4558-960E-FA66C91B527F}"/>
              </c:ext>
            </c:extLst>
          </c:dPt>
          <c:dPt>
            <c:idx val="1"/>
            <c:invertIfNegative val="0"/>
            <c:bubble3D val="0"/>
            <c:spPr>
              <a:solidFill>
                <a:srgbClr val="E74C39"/>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3-E289-4558-960E-FA66C91B527F}"/>
              </c:ext>
            </c:extLst>
          </c:dPt>
          <c:dPt>
            <c:idx val="2"/>
            <c:invertIfNegative val="0"/>
            <c:bubble3D val="0"/>
            <c:extLst xmlns:c16r2="http://schemas.microsoft.com/office/drawing/2015/06/chart">
              <c:ext xmlns:c16="http://schemas.microsoft.com/office/drawing/2014/chart" uri="{C3380CC4-5D6E-409C-BE32-E72D297353CC}">
                <c16:uniqueId val="{00000005-E289-4558-960E-FA66C91B527F}"/>
              </c:ext>
            </c:extLst>
          </c:dPt>
          <c:dPt>
            <c:idx val="3"/>
            <c:invertIfNegative val="0"/>
            <c:bubble3D val="0"/>
            <c:spPr>
              <a:solidFill>
                <a:srgbClr val="E74C39"/>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7-E289-4558-960E-FA66C91B527F}"/>
              </c:ext>
            </c:extLst>
          </c:dPt>
          <c:dPt>
            <c:idx val="4"/>
            <c:invertIfNegative val="0"/>
            <c:bubble3D val="0"/>
            <c:extLst xmlns:c16r2="http://schemas.microsoft.com/office/drawing/2015/06/chart">
              <c:ext xmlns:c16="http://schemas.microsoft.com/office/drawing/2014/chart" uri="{C3380CC4-5D6E-409C-BE32-E72D297353CC}">
                <c16:uniqueId val="{00000009-E289-4558-960E-FA66C91B527F}"/>
              </c:ext>
            </c:extLst>
          </c:dPt>
          <c:dPt>
            <c:idx val="5"/>
            <c:invertIfNegative val="0"/>
            <c:bubble3D val="0"/>
            <c:spPr>
              <a:solidFill>
                <a:srgbClr val="E74C39"/>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B-E289-4558-960E-FA66C91B527F}"/>
              </c:ext>
            </c:extLst>
          </c:dPt>
          <c:dPt>
            <c:idx val="6"/>
            <c:invertIfNegative val="0"/>
            <c:bubble3D val="0"/>
            <c:extLst xmlns:c16r2="http://schemas.microsoft.com/office/drawing/2015/06/chart">
              <c:ext xmlns:c16="http://schemas.microsoft.com/office/drawing/2014/chart" uri="{C3380CC4-5D6E-409C-BE32-E72D297353CC}">
                <c16:uniqueId val="{0000000D-E289-4558-960E-FA66C91B527F}"/>
              </c:ext>
            </c:extLst>
          </c:dPt>
          <c:dPt>
            <c:idx val="7"/>
            <c:invertIfNegative val="0"/>
            <c:bubble3D val="0"/>
            <c:spPr>
              <a:solidFill>
                <a:srgbClr val="E74C39"/>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F-E289-4558-960E-FA66C91B527F}"/>
              </c:ext>
            </c:extLst>
          </c:dPt>
          <c:dLbls>
            <c:dLbl>
              <c:idx val="0"/>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2"/>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4"/>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6"/>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0.27600000000000002</c:v>
                </c:pt>
                <c:pt idx="1">
                  <c:v>0.26900000000000002</c:v>
                </c:pt>
                <c:pt idx="2">
                  <c:v>0.33800000000000002</c:v>
                </c:pt>
                <c:pt idx="3">
                  <c:v>0.30499999999999999</c:v>
                </c:pt>
                <c:pt idx="4">
                  <c:v>0.20499999999999999</c:v>
                </c:pt>
                <c:pt idx="5">
                  <c:v>0.21099999999999999</c:v>
                </c:pt>
                <c:pt idx="6">
                  <c:v>0.16400000000000001</c:v>
                </c:pt>
                <c:pt idx="7">
                  <c:v>0.16700000000000001</c:v>
                </c:pt>
              </c:numCache>
            </c:numRef>
          </c:val>
          <c:extLst xmlns:c16r2="http://schemas.microsoft.com/office/drawing/2015/06/chart">
            <c:ext xmlns:c16="http://schemas.microsoft.com/office/drawing/2014/chart" uri="{C3380CC4-5D6E-409C-BE32-E72D297353CC}">
              <c16:uniqueId val="{00000010-E289-4558-960E-FA66C91B527F}"/>
            </c:ext>
          </c:extLst>
        </c:ser>
        <c:ser>
          <c:idx val="1"/>
          <c:order val="1"/>
          <c:tx>
            <c:strRef>
              <c:f>Sheet1!$D$1</c:f>
              <c:strCache>
                <c:ptCount val="1"/>
                <c:pt idx="0">
                  <c:v>Very Important</c:v>
                </c:pt>
              </c:strCache>
            </c:strRef>
          </c:tx>
          <c:spPr>
            <a:solidFill>
              <a:srgbClr val="202945">
                <a:alpha val="19000"/>
              </a:srgbClr>
            </a:solidFill>
            <a:ln w="3175">
              <a:solidFill>
                <a:srgbClr val="7680AC">
                  <a:alpha val="50000"/>
                </a:srgbClr>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12-E289-4558-960E-FA66C91B527F}"/>
              </c:ext>
            </c:extLst>
          </c:dPt>
          <c:dPt>
            <c:idx val="1"/>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4-E289-4558-960E-FA66C91B527F}"/>
              </c:ext>
            </c:extLst>
          </c:dPt>
          <c:dPt>
            <c:idx val="2"/>
            <c:invertIfNegative val="0"/>
            <c:bubble3D val="0"/>
            <c:extLst xmlns:c16r2="http://schemas.microsoft.com/office/drawing/2015/06/chart">
              <c:ext xmlns:c16="http://schemas.microsoft.com/office/drawing/2014/chart" uri="{C3380CC4-5D6E-409C-BE32-E72D297353CC}">
                <c16:uniqueId val="{00000016-E289-4558-960E-FA66C91B527F}"/>
              </c:ext>
            </c:extLst>
          </c:dPt>
          <c:dPt>
            <c:idx val="3"/>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8-E289-4558-960E-FA66C91B527F}"/>
              </c:ext>
            </c:extLst>
          </c:dPt>
          <c:dPt>
            <c:idx val="4"/>
            <c:invertIfNegative val="0"/>
            <c:bubble3D val="0"/>
            <c:extLst xmlns:c16r2="http://schemas.microsoft.com/office/drawing/2015/06/chart">
              <c:ext xmlns:c16="http://schemas.microsoft.com/office/drawing/2014/chart" uri="{C3380CC4-5D6E-409C-BE32-E72D297353CC}">
                <c16:uniqueId val="{0000001A-E289-4558-960E-FA66C91B527F}"/>
              </c:ext>
            </c:extLst>
          </c:dPt>
          <c:dPt>
            <c:idx val="5"/>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C-E289-4558-960E-FA66C91B527F}"/>
              </c:ext>
            </c:extLst>
          </c:dPt>
          <c:dPt>
            <c:idx val="6"/>
            <c:invertIfNegative val="0"/>
            <c:bubble3D val="0"/>
            <c:extLst xmlns:c16r2="http://schemas.microsoft.com/office/drawing/2015/06/chart">
              <c:ext xmlns:c16="http://schemas.microsoft.com/office/drawing/2014/chart" uri="{C3380CC4-5D6E-409C-BE32-E72D297353CC}">
                <c16:uniqueId val="{0000001E-E289-4558-960E-FA66C91B527F}"/>
              </c:ext>
            </c:extLst>
          </c:dPt>
          <c:dPt>
            <c:idx val="7"/>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20-E289-4558-960E-FA66C91B527F}"/>
              </c:ext>
            </c:extLst>
          </c:dPt>
          <c:dLbls>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0.51800000000000002</c:v>
                </c:pt>
                <c:pt idx="1">
                  <c:v>0.53500000000000003</c:v>
                </c:pt>
                <c:pt idx="2">
                  <c:v>0.55100000000000005</c:v>
                </c:pt>
                <c:pt idx="3">
                  <c:v>0.59399999999999997</c:v>
                </c:pt>
                <c:pt idx="4">
                  <c:v>9.7000000000000003E-2</c:v>
                </c:pt>
                <c:pt idx="5">
                  <c:v>0.127</c:v>
                </c:pt>
                <c:pt idx="6">
                  <c:v>0.13200000000000001</c:v>
                </c:pt>
                <c:pt idx="7">
                  <c:v>0.17899999999999999</c:v>
                </c:pt>
              </c:numCache>
            </c:numRef>
          </c:val>
          <c:extLst xmlns:c16r2="http://schemas.microsoft.com/office/drawing/2015/06/chart">
            <c:ext xmlns:c16="http://schemas.microsoft.com/office/drawing/2014/chart" uri="{C3380CC4-5D6E-409C-BE32-E72D297353CC}">
              <c16:uniqueId val="{00000021-E289-4558-960E-FA66C91B527F}"/>
            </c:ext>
          </c:extLst>
        </c:ser>
        <c:dLbls>
          <c:showLegendKey val="0"/>
          <c:showVal val="0"/>
          <c:showCatName val="0"/>
          <c:showSerName val="0"/>
          <c:showPercent val="0"/>
          <c:showBubbleSize val="0"/>
        </c:dLbls>
        <c:gapWidth val="74"/>
        <c:overlap val="100"/>
        <c:axId val="55919920"/>
        <c:axId val="55920480"/>
      </c:barChart>
      <c:catAx>
        <c:axId val="55919920"/>
        <c:scaling>
          <c:orientation val="minMax"/>
        </c:scaling>
        <c:delete val="0"/>
        <c:axPos val="b"/>
        <c:majorGridlines/>
        <c:numFmt formatCode="General" sourceLinked="0"/>
        <c:majorTickMark val="none"/>
        <c:minorTickMark val="none"/>
        <c:tickLblPos val="none"/>
        <c:crossAx val="55920480"/>
        <c:crosses val="autoZero"/>
        <c:auto val="1"/>
        <c:lblAlgn val="ctr"/>
        <c:lblOffset val="100"/>
        <c:tickLblSkip val="2"/>
        <c:tickMarkSkip val="2"/>
        <c:noMultiLvlLbl val="0"/>
      </c:catAx>
      <c:valAx>
        <c:axId val="55920480"/>
        <c:scaling>
          <c:orientation val="minMax"/>
          <c:max val="1"/>
          <c:min val="0"/>
        </c:scaling>
        <c:delete val="0"/>
        <c:axPos val="l"/>
        <c:numFmt formatCode="0%" sourceLinked="0"/>
        <c:majorTickMark val="none"/>
        <c:minorTickMark val="none"/>
        <c:tickLblPos val="nextTo"/>
        <c:txPr>
          <a:bodyPr rot="0" vert="horz"/>
          <a:lstStyle/>
          <a:p>
            <a:pPr>
              <a:defRPr sz="1400" b="0" baseline="0">
                <a:solidFill>
                  <a:srgbClr val="202945"/>
                </a:solidFill>
              </a:defRPr>
            </a:pPr>
            <a:endParaRPr lang="en-US"/>
          </a:p>
        </c:txPr>
        <c:crossAx val="55919920"/>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tx>
            <c:strRef>
              <c:f>Sheet1!$C$1</c:f>
              <c:strCache>
                <c:ptCount val="1"/>
                <c:pt idx="0">
                  <c:v>Somewhat Important</c:v>
                </c:pt>
              </c:strCache>
            </c:strRef>
          </c:tx>
          <c:spPr>
            <a:solidFill>
              <a:srgbClr val="202945"/>
            </a:solidFill>
            <a:ln w="3175">
              <a:solidFill>
                <a:srgbClr val="7680AC">
                  <a:alpha val="50000"/>
                </a:srgbClr>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1-94D8-47F8-BC60-19FF92F11596}"/>
              </c:ext>
            </c:extLst>
          </c:dPt>
          <c:dPt>
            <c:idx val="1"/>
            <c:invertIfNegative val="0"/>
            <c:bubble3D val="0"/>
            <c:spPr>
              <a:solidFill>
                <a:srgbClr val="E74C39"/>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3-94D8-47F8-BC60-19FF92F11596}"/>
              </c:ext>
            </c:extLst>
          </c:dPt>
          <c:dPt>
            <c:idx val="2"/>
            <c:invertIfNegative val="0"/>
            <c:bubble3D val="0"/>
            <c:extLst xmlns:c16r2="http://schemas.microsoft.com/office/drawing/2015/06/chart">
              <c:ext xmlns:c16="http://schemas.microsoft.com/office/drawing/2014/chart" uri="{C3380CC4-5D6E-409C-BE32-E72D297353CC}">
                <c16:uniqueId val="{00000005-94D8-47F8-BC60-19FF92F11596}"/>
              </c:ext>
            </c:extLst>
          </c:dPt>
          <c:dPt>
            <c:idx val="3"/>
            <c:invertIfNegative val="0"/>
            <c:bubble3D val="0"/>
            <c:spPr>
              <a:solidFill>
                <a:srgbClr val="E74C39"/>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7-94D8-47F8-BC60-19FF92F11596}"/>
              </c:ext>
            </c:extLst>
          </c:dPt>
          <c:dPt>
            <c:idx val="4"/>
            <c:invertIfNegative val="0"/>
            <c:bubble3D val="0"/>
            <c:extLst xmlns:c16r2="http://schemas.microsoft.com/office/drawing/2015/06/chart">
              <c:ext xmlns:c16="http://schemas.microsoft.com/office/drawing/2014/chart" uri="{C3380CC4-5D6E-409C-BE32-E72D297353CC}">
                <c16:uniqueId val="{00000009-94D8-47F8-BC60-19FF92F11596}"/>
              </c:ext>
            </c:extLst>
          </c:dPt>
          <c:dPt>
            <c:idx val="5"/>
            <c:invertIfNegative val="0"/>
            <c:bubble3D val="0"/>
            <c:spPr>
              <a:solidFill>
                <a:srgbClr val="E74C39"/>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B-94D8-47F8-BC60-19FF92F11596}"/>
              </c:ext>
            </c:extLst>
          </c:dPt>
          <c:dPt>
            <c:idx val="6"/>
            <c:invertIfNegative val="0"/>
            <c:bubble3D val="0"/>
            <c:extLst xmlns:c16r2="http://schemas.microsoft.com/office/drawing/2015/06/chart">
              <c:ext xmlns:c16="http://schemas.microsoft.com/office/drawing/2014/chart" uri="{C3380CC4-5D6E-409C-BE32-E72D297353CC}">
                <c16:uniqueId val="{0000000D-94D8-47F8-BC60-19FF92F11596}"/>
              </c:ext>
            </c:extLst>
          </c:dPt>
          <c:dPt>
            <c:idx val="7"/>
            <c:invertIfNegative val="0"/>
            <c:bubble3D val="0"/>
            <c:spPr>
              <a:solidFill>
                <a:srgbClr val="E74C39"/>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F-94D8-47F8-BC60-19FF92F11596}"/>
              </c:ext>
            </c:extLst>
          </c:dPt>
          <c:dLbls>
            <c:dLbl>
              <c:idx val="0"/>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2"/>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4"/>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6"/>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0.435</c:v>
                </c:pt>
                <c:pt idx="1">
                  <c:v>0.41299999999999998</c:v>
                </c:pt>
                <c:pt idx="2">
                  <c:v>0.33600000000000002</c:v>
                </c:pt>
                <c:pt idx="3">
                  <c:v>0.35799999999999998</c:v>
                </c:pt>
                <c:pt idx="4">
                  <c:v>0.27800000000000002</c:v>
                </c:pt>
                <c:pt idx="5">
                  <c:v>0.313</c:v>
                </c:pt>
                <c:pt idx="6">
                  <c:v>0.379</c:v>
                </c:pt>
                <c:pt idx="7">
                  <c:v>0.375</c:v>
                </c:pt>
              </c:numCache>
            </c:numRef>
          </c:val>
          <c:extLst xmlns:c16r2="http://schemas.microsoft.com/office/drawing/2015/06/chart">
            <c:ext xmlns:c16="http://schemas.microsoft.com/office/drawing/2014/chart" uri="{C3380CC4-5D6E-409C-BE32-E72D297353CC}">
              <c16:uniqueId val="{00000010-94D8-47F8-BC60-19FF92F11596}"/>
            </c:ext>
          </c:extLst>
        </c:ser>
        <c:ser>
          <c:idx val="1"/>
          <c:order val="1"/>
          <c:tx>
            <c:strRef>
              <c:f>Sheet1!$D$1</c:f>
              <c:strCache>
                <c:ptCount val="1"/>
                <c:pt idx="0">
                  <c:v>Very Important</c:v>
                </c:pt>
              </c:strCache>
            </c:strRef>
          </c:tx>
          <c:spPr>
            <a:solidFill>
              <a:srgbClr val="202945">
                <a:alpha val="19000"/>
              </a:srgbClr>
            </a:solidFill>
            <a:ln w="3175">
              <a:solidFill>
                <a:srgbClr val="7680AC">
                  <a:alpha val="50000"/>
                </a:srgbClr>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12-94D8-47F8-BC60-19FF92F11596}"/>
              </c:ext>
            </c:extLst>
          </c:dPt>
          <c:dPt>
            <c:idx val="1"/>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4-94D8-47F8-BC60-19FF92F11596}"/>
              </c:ext>
            </c:extLst>
          </c:dPt>
          <c:dPt>
            <c:idx val="2"/>
            <c:invertIfNegative val="0"/>
            <c:bubble3D val="0"/>
            <c:extLst xmlns:c16r2="http://schemas.microsoft.com/office/drawing/2015/06/chart">
              <c:ext xmlns:c16="http://schemas.microsoft.com/office/drawing/2014/chart" uri="{C3380CC4-5D6E-409C-BE32-E72D297353CC}">
                <c16:uniqueId val="{00000016-94D8-47F8-BC60-19FF92F11596}"/>
              </c:ext>
            </c:extLst>
          </c:dPt>
          <c:dPt>
            <c:idx val="3"/>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8-94D8-47F8-BC60-19FF92F11596}"/>
              </c:ext>
            </c:extLst>
          </c:dPt>
          <c:dPt>
            <c:idx val="4"/>
            <c:invertIfNegative val="0"/>
            <c:bubble3D val="0"/>
            <c:extLst xmlns:c16r2="http://schemas.microsoft.com/office/drawing/2015/06/chart">
              <c:ext xmlns:c16="http://schemas.microsoft.com/office/drawing/2014/chart" uri="{C3380CC4-5D6E-409C-BE32-E72D297353CC}">
                <c16:uniqueId val="{0000001A-94D8-47F8-BC60-19FF92F11596}"/>
              </c:ext>
            </c:extLst>
          </c:dPt>
          <c:dPt>
            <c:idx val="5"/>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C-94D8-47F8-BC60-19FF92F11596}"/>
              </c:ext>
            </c:extLst>
          </c:dPt>
          <c:dPt>
            <c:idx val="6"/>
            <c:invertIfNegative val="0"/>
            <c:bubble3D val="0"/>
            <c:extLst xmlns:c16r2="http://schemas.microsoft.com/office/drawing/2015/06/chart">
              <c:ext xmlns:c16="http://schemas.microsoft.com/office/drawing/2014/chart" uri="{C3380CC4-5D6E-409C-BE32-E72D297353CC}">
                <c16:uniqueId val="{0000001E-94D8-47F8-BC60-19FF92F11596}"/>
              </c:ext>
            </c:extLst>
          </c:dPt>
          <c:dPt>
            <c:idx val="7"/>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20-94D8-47F8-BC60-19FF92F11596}"/>
              </c:ext>
            </c:extLst>
          </c:dPt>
          <c:dLbls>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0.16200000000000001</c:v>
                </c:pt>
                <c:pt idx="1">
                  <c:v>0.152</c:v>
                </c:pt>
                <c:pt idx="2">
                  <c:v>0.39300000000000002</c:v>
                </c:pt>
                <c:pt idx="3">
                  <c:v>0.31900000000000001</c:v>
                </c:pt>
                <c:pt idx="4">
                  <c:v>7.2999999999999995E-2</c:v>
                </c:pt>
                <c:pt idx="5">
                  <c:v>0.1</c:v>
                </c:pt>
                <c:pt idx="6">
                  <c:v>0.38400000000000001</c:v>
                </c:pt>
                <c:pt idx="7">
                  <c:v>0.38400000000000001</c:v>
                </c:pt>
              </c:numCache>
            </c:numRef>
          </c:val>
          <c:extLst xmlns:c16r2="http://schemas.microsoft.com/office/drawing/2015/06/chart">
            <c:ext xmlns:c16="http://schemas.microsoft.com/office/drawing/2014/chart" uri="{C3380CC4-5D6E-409C-BE32-E72D297353CC}">
              <c16:uniqueId val="{00000021-94D8-47F8-BC60-19FF92F11596}"/>
            </c:ext>
          </c:extLst>
        </c:ser>
        <c:dLbls>
          <c:showLegendKey val="0"/>
          <c:showVal val="0"/>
          <c:showCatName val="0"/>
          <c:showSerName val="0"/>
          <c:showPercent val="0"/>
          <c:showBubbleSize val="0"/>
        </c:dLbls>
        <c:gapWidth val="74"/>
        <c:overlap val="100"/>
        <c:axId val="55923280"/>
        <c:axId val="55923840"/>
      </c:barChart>
      <c:catAx>
        <c:axId val="55923280"/>
        <c:scaling>
          <c:orientation val="minMax"/>
        </c:scaling>
        <c:delete val="0"/>
        <c:axPos val="b"/>
        <c:majorGridlines/>
        <c:numFmt formatCode="General" sourceLinked="0"/>
        <c:majorTickMark val="none"/>
        <c:minorTickMark val="none"/>
        <c:tickLblPos val="none"/>
        <c:crossAx val="55923840"/>
        <c:crosses val="autoZero"/>
        <c:auto val="1"/>
        <c:lblAlgn val="ctr"/>
        <c:lblOffset val="100"/>
        <c:tickLblSkip val="2"/>
        <c:tickMarkSkip val="2"/>
        <c:noMultiLvlLbl val="0"/>
      </c:catAx>
      <c:valAx>
        <c:axId val="55923840"/>
        <c:scaling>
          <c:orientation val="minMax"/>
          <c:max val="1"/>
          <c:min val="0"/>
        </c:scaling>
        <c:delete val="0"/>
        <c:axPos val="l"/>
        <c:numFmt formatCode="0%" sourceLinked="0"/>
        <c:majorTickMark val="none"/>
        <c:minorTickMark val="none"/>
        <c:tickLblPos val="nextTo"/>
        <c:txPr>
          <a:bodyPr rot="0" vert="horz"/>
          <a:lstStyle/>
          <a:p>
            <a:pPr>
              <a:defRPr sz="1400" b="0" baseline="0">
                <a:solidFill>
                  <a:srgbClr val="202945"/>
                </a:solidFill>
              </a:defRPr>
            </a:pPr>
            <a:endParaRPr lang="en-US"/>
          </a:p>
        </c:txPr>
        <c:crossAx val="55923280"/>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Sheet1!$C$1</c:f>
              <c:strCache>
                <c:ptCount val="1"/>
                <c:pt idx="0">
                  <c:v>Comparison Group</c:v>
                </c:pt>
              </c:strCache>
            </c:strRef>
          </c:tx>
          <c:spPr>
            <a:solidFill>
              <a:srgbClr val="E74C39"/>
            </a:solidFill>
            <a:ln w="3175">
              <a:solidFill>
                <a:srgbClr val="7680AC">
                  <a:alpha val="49804"/>
                </a:srgbClr>
              </a:solidFill>
            </a:ln>
          </c:spPr>
          <c:invertIfNegative val="0"/>
          <c:dLbls>
            <c:spPr>
              <a:noFill/>
              <a:ln>
                <a:noFill/>
              </a:ln>
              <a:effectLst/>
            </c:spPr>
            <c:txPr>
              <a:bodyPr/>
              <a:lstStyle/>
              <a:p>
                <a:pPr>
                  <a:defRPr sz="1100">
                    <a:solidFill>
                      <a:srgbClr val="E74C39"/>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Aid to be repaid</c:v>
                </c:pt>
                <c:pt idx="1">
                  <c:v>Aid not to be repaid</c:v>
                </c:pt>
                <c:pt idx="2">
                  <c:v>Personal resources</c:v>
                </c:pt>
                <c:pt idx="3">
                  <c:v>Family resources</c:v>
                </c:pt>
              </c:strCache>
            </c:strRef>
          </c:cat>
          <c:val>
            <c:numRef>
              <c:f>Sheet1!$C$2:$C$5</c:f>
              <c:numCache>
                <c:formatCode>0.0%</c:formatCode>
                <c:ptCount val="4"/>
                <c:pt idx="0">
                  <c:v>0.51900000000000002</c:v>
                </c:pt>
                <c:pt idx="1">
                  <c:v>0.73699999999999999</c:v>
                </c:pt>
                <c:pt idx="2">
                  <c:v>0.65300000000000002</c:v>
                </c:pt>
                <c:pt idx="3">
                  <c:v>0.66100000000000003</c:v>
                </c:pt>
              </c:numCache>
            </c:numRef>
          </c:val>
          <c:extLst xmlns:c16r2="http://schemas.microsoft.com/office/drawing/2015/06/chart">
            <c:ext xmlns:c16="http://schemas.microsoft.com/office/drawing/2014/chart" uri="{C3380CC4-5D6E-409C-BE32-E72D297353CC}">
              <c16:uniqueId val="{00000000-264B-47C7-B80F-429011201A39}"/>
            </c:ext>
          </c:extLst>
        </c:ser>
        <c:ser>
          <c:idx val="2"/>
          <c:order val="1"/>
          <c:tx>
            <c:strRef>
              <c:f>Sheet1!$B$1</c:f>
              <c:strCache>
                <c:ptCount val="1"/>
                <c:pt idx="0">
                  <c:v>Your Institution</c:v>
                </c:pt>
              </c:strCache>
            </c:strRef>
          </c:tx>
          <c:spPr>
            <a:solidFill>
              <a:srgbClr val="202945"/>
            </a:solidFill>
            <a:ln w="3175">
              <a:solidFill>
                <a:srgbClr val="98A4AE">
                  <a:alpha val="49804"/>
                </a:srgbClr>
              </a:solidFill>
            </a:ln>
          </c:spPr>
          <c:invertIfNegative val="0"/>
          <c:dPt>
            <c:idx val="3"/>
            <c:invertIfNegative val="0"/>
            <c:bubble3D val="0"/>
            <c:spPr>
              <a:solidFill>
                <a:srgbClr val="202945"/>
              </a:solidFill>
              <a:ln w="3175">
                <a:solidFill>
                  <a:srgbClr val="7680AC">
                    <a:alpha val="49804"/>
                  </a:srgbClr>
                </a:solidFill>
              </a:ln>
            </c:spPr>
            <c:extLst xmlns:c16r2="http://schemas.microsoft.com/office/drawing/2015/06/chart">
              <c:ext xmlns:c16="http://schemas.microsoft.com/office/drawing/2014/chart" uri="{C3380CC4-5D6E-409C-BE32-E72D297353CC}">
                <c16:uniqueId val="{00000000-032A-40B3-9BA1-D6D3B0DB2CAA}"/>
              </c:ext>
            </c:extLst>
          </c:dPt>
          <c:dLbls>
            <c:spPr>
              <a:noFill/>
              <a:ln>
                <a:noFill/>
              </a:ln>
              <a:effectLst/>
            </c:spPr>
            <c:txPr>
              <a:bodyPr/>
              <a:lstStyle/>
              <a:p>
                <a:pPr>
                  <a:defRPr sz="1100">
                    <a:solidFill>
                      <a:srgbClr val="202945"/>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Aid to be repaid</c:v>
                </c:pt>
                <c:pt idx="1">
                  <c:v>Aid not to be repaid</c:v>
                </c:pt>
                <c:pt idx="2">
                  <c:v>Personal resources</c:v>
                </c:pt>
                <c:pt idx="3">
                  <c:v>Family resources</c:v>
                </c:pt>
              </c:strCache>
            </c:strRef>
          </c:cat>
          <c:val>
            <c:numRef>
              <c:f>Sheet1!$B$2:$B$5</c:f>
              <c:numCache>
                <c:formatCode>0.0%</c:formatCode>
                <c:ptCount val="4"/>
                <c:pt idx="0">
                  <c:v>0.48699999999999999</c:v>
                </c:pt>
                <c:pt idx="1">
                  <c:v>0.70799999999999996</c:v>
                </c:pt>
                <c:pt idx="2">
                  <c:v>0.66800000000000004</c:v>
                </c:pt>
                <c:pt idx="3">
                  <c:v>0.69899999999999995</c:v>
                </c:pt>
              </c:numCache>
            </c:numRef>
          </c:val>
          <c:extLst xmlns:c16r2="http://schemas.microsoft.com/office/drawing/2015/06/chart">
            <c:ext xmlns:c16="http://schemas.microsoft.com/office/drawing/2014/chart" uri="{C3380CC4-5D6E-409C-BE32-E72D297353CC}">
              <c16:uniqueId val="{00000001-264B-47C7-B80F-429011201A39}"/>
            </c:ext>
          </c:extLst>
        </c:ser>
        <c:dLbls>
          <c:showLegendKey val="0"/>
          <c:showVal val="0"/>
          <c:showCatName val="0"/>
          <c:showSerName val="0"/>
          <c:showPercent val="0"/>
          <c:showBubbleSize val="0"/>
        </c:dLbls>
        <c:gapWidth val="75"/>
        <c:overlap val="-25"/>
        <c:axId val="59134400"/>
        <c:axId val="59134960"/>
      </c:barChart>
      <c:catAx>
        <c:axId val="59134400"/>
        <c:scaling>
          <c:orientation val="minMax"/>
        </c:scaling>
        <c:delete val="0"/>
        <c:axPos val="l"/>
        <c:majorGridlines/>
        <c:numFmt formatCode="General" sourceLinked="1"/>
        <c:majorTickMark val="none"/>
        <c:minorTickMark val="none"/>
        <c:tickLblPos val="nextTo"/>
        <c:txPr>
          <a:bodyPr rot="0" vert="horz"/>
          <a:lstStyle/>
          <a:p>
            <a:pPr>
              <a:defRPr sz="1400" b="0" baseline="0">
                <a:solidFill>
                  <a:srgbClr val="202945"/>
                </a:solidFill>
              </a:defRPr>
            </a:pPr>
            <a:endParaRPr lang="en-US"/>
          </a:p>
        </c:txPr>
        <c:crossAx val="59134960"/>
        <c:crosses val="autoZero"/>
        <c:auto val="1"/>
        <c:lblAlgn val="ctr"/>
        <c:lblOffset val="100"/>
        <c:tickLblSkip val="1"/>
        <c:tickMarkSkip val="1"/>
        <c:noMultiLvlLbl val="0"/>
      </c:catAx>
      <c:valAx>
        <c:axId val="59134960"/>
        <c:scaling>
          <c:orientation val="minMax"/>
          <c:max val="1"/>
          <c:min val="0"/>
        </c:scaling>
        <c:delete val="0"/>
        <c:axPos val="b"/>
        <c:numFmt formatCode="0%" sourceLinked="0"/>
        <c:majorTickMark val="none"/>
        <c:minorTickMark val="none"/>
        <c:tickLblPos val="nextTo"/>
        <c:spPr>
          <a:ln w="9525">
            <a:noFill/>
          </a:ln>
        </c:spPr>
        <c:txPr>
          <a:bodyPr rot="0" vert="horz"/>
          <a:lstStyle/>
          <a:p>
            <a:pPr>
              <a:defRPr sz="1400" b="0" baseline="0">
                <a:solidFill>
                  <a:srgbClr val="202945"/>
                </a:solidFill>
              </a:defRPr>
            </a:pPr>
            <a:endParaRPr lang="en-US"/>
          </a:p>
        </c:txPr>
        <c:crossAx val="59134400"/>
        <c:crosses val="autoZero"/>
        <c:crossBetween val="between"/>
        <c:majorUnit val="0.1"/>
        <c:minorUnit val="0.04"/>
      </c:valAx>
      <c:spPr>
        <a:noFill/>
        <a:ln w="24366">
          <a:noFill/>
        </a:ln>
      </c:spPr>
    </c:plotArea>
    <c:legend>
      <c:legendPos val="b"/>
      <c:overlay val="0"/>
      <c:txPr>
        <a:bodyPr/>
        <a:lstStyle/>
        <a:p>
          <a:pPr>
            <a:defRPr sz="1200" b="0" baseline="0">
              <a:solidFill>
                <a:srgbClr val="202945"/>
              </a:solidFill>
            </a:defRPr>
          </a:pPr>
          <a:endParaRPr lang="en-US"/>
        </a:p>
      </c:txPr>
    </c:legend>
    <c:plotVisOnly val="1"/>
    <c:dispBlanksAs val="gap"/>
    <c:showDLblsOverMax val="0"/>
  </c:chart>
  <c:spPr>
    <a:noFill/>
    <a:ln>
      <a:noFill/>
    </a:ln>
  </c:spPr>
  <c:txPr>
    <a:bodyPr/>
    <a:lstStyle/>
    <a:p>
      <a:pPr>
        <a:defRPr sz="1143" b="1" i="0" u="none" strike="noStrike" baseline="0">
          <a:solidFill>
            <a:schemeClr val="accent1">
              <a:lumMod val="50000"/>
            </a:schemeClr>
          </a:solidFill>
          <a:latin typeface="Garamond"/>
          <a:ea typeface="Garamond"/>
          <a:cs typeface="Garamond"/>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561436764848806E-2"/>
          <c:y val="4.65495816929134E-2"/>
          <c:w val="0.906463254593176"/>
          <c:h val="0.82152764107611498"/>
        </c:manualLayout>
      </c:layout>
      <c:barChart>
        <c:barDir val="col"/>
        <c:grouping val="clustered"/>
        <c:varyColors val="0"/>
        <c:ser>
          <c:idx val="0"/>
          <c:order val="0"/>
          <c:tx>
            <c:strRef>
              <c:f>Sheet1!$B$1</c:f>
              <c:strCache>
                <c:ptCount val="1"/>
                <c:pt idx="0">
                  <c:v>Your Institution</c:v>
                </c:pt>
              </c:strCache>
            </c:strRef>
          </c:tx>
          <c:spPr>
            <a:solidFill>
              <a:srgbClr val="202945"/>
            </a:solidFill>
            <a:ln w="3175">
              <a:solidFill>
                <a:srgbClr val="7680AC">
                  <a:alpha val="50000"/>
                </a:srgbClr>
              </a:solidFill>
            </a:ln>
          </c:spPr>
          <c:invertIfNegative val="0"/>
          <c:dLbls>
            <c:numFmt formatCode="0.0%" sourceLinked="0"/>
            <c:spPr>
              <a:noFill/>
              <a:ln>
                <a:noFill/>
              </a:ln>
              <a:effectLst/>
            </c:spPr>
            <c:txPr>
              <a:bodyPr/>
              <a:lstStyle/>
              <a:p>
                <a:pPr>
                  <a:defRPr sz="1200" b="1">
                    <a:solidFill>
                      <a:srgbClr val="202945"/>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Military grants</c:v>
                </c:pt>
                <c:pt idx="1">
                  <c:v>Work-study</c:v>
                </c:pt>
                <c:pt idx="2">
                  <c:v>Pell grant</c:v>
                </c:pt>
                <c:pt idx="3">
                  <c:v>Need-based grants or scholarships</c:v>
                </c:pt>
                <c:pt idx="4">
                  <c:v>Merit-based grants or scholarships</c:v>
                </c:pt>
              </c:strCache>
            </c:strRef>
          </c:cat>
          <c:val>
            <c:numRef>
              <c:f>Sheet1!$B$2:$B$6</c:f>
              <c:numCache>
                <c:formatCode>0.00%</c:formatCode>
                <c:ptCount val="5"/>
                <c:pt idx="0">
                  <c:v>7.0000000000000001E-3</c:v>
                </c:pt>
                <c:pt idx="1">
                  <c:v>0.157</c:v>
                </c:pt>
                <c:pt idx="2">
                  <c:v>0.247</c:v>
                </c:pt>
                <c:pt idx="3">
                  <c:v>0.317</c:v>
                </c:pt>
                <c:pt idx="4">
                  <c:v>0.56599999999999995</c:v>
                </c:pt>
              </c:numCache>
            </c:numRef>
          </c:val>
          <c:extLst xmlns:c16r2="http://schemas.microsoft.com/office/drawing/2015/06/chart">
            <c:ext xmlns:c16="http://schemas.microsoft.com/office/drawing/2014/chart" uri="{C3380CC4-5D6E-409C-BE32-E72D297353CC}">
              <c16:uniqueId val="{00000000-207A-418D-9431-E072C429FD67}"/>
            </c:ext>
          </c:extLst>
        </c:ser>
        <c:ser>
          <c:idx val="1"/>
          <c:order val="1"/>
          <c:tx>
            <c:strRef>
              <c:f>Sheet1!$C$1</c:f>
              <c:strCache>
                <c:ptCount val="1"/>
                <c:pt idx="0">
                  <c:v>Comparison Group</c:v>
                </c:pt>
              </c:strCache>
            </c:strRef>
          </c:tx>
          <c:spPr>
            <a:solidFill>
              <a:srgbClr val="E74C39"/>
            </a:solidFill>
            <a:ln w="3175">
              <a:solidFill>
                <a:srgbClr val="7680AC">
                  <a:alpha val="49804"/>
                </a:srgbClr>
              </a:solidFill>
            </a:ln>
          </c:spPr>
          <c:invertIfNegative val="0"/>
          <c:dLbls>
            <c:numFmt formatCode="0.0%" sourceLinked="0"/>
            <c:spPr>
              <a:noFill/>
              <a:ln>
                <a:noFill/>
              </a:ln>
              <a:effectLst/>
            </c:spPr>
            <c:txPr>
              <a:bodyPr/>
              <a:lstStyle/>
              <a:p>
                <a:pPr>
                  <a:defRPr sz="1200" b="1">
                    <a:solidFill>
                      <a:srgbClr val="E74C39"/>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Military grants</c:v>
                </c:pt>
                <c:pt idx="1">
                  <c:v>Work-study</c:v>
                </c:pt>
                <c:pt idx="2">
                  <c:v>Pell grant</c:v>
                </c:pt>
                <c:pt idx="3">
                  <c:v>Need-based grants or scholarships</c:v>
                </c:pt>
                <c:pt idx="4">
                  <c:v>Merit-based grants or scholarships</c:v>
                </c:pt>
              </c:strCache>
            </c:strRef>
          </c:cat>
          <c:val>
            <c:numRef>
              <c:f>Sheet1!$C$2:$C$6</c:f>
              <c:numCache>
                <c:formatCode>0.00%</c:formatCode>
                <c:ptCount val="5"/>
                <c:pt idx="0">
                  <c:v>1.7000000000000001E-2</c:v>
                </c:pt>
                <c:pt idx="1">
                  <c:v>0.23100000000000001</c:v>
                </c:pt>
                <c:pt idx="2">
                  <c:v>0.35899999999999999</c:v>
                </c:pt>
                <c:pt idx="3">
                  <c:v>0.41899999999999998</c:v>
                </c:pt>
                <c:pt idx="4">
                  <c:v>0.53200000000000003</c:v>
                </c:pt>
              </c:numCache>
            </c:numRef>
          </c:val>
          <c:extLst xmlns:c16r2="http://schemas.microsoft.com/office/drawing/2015/06/chart">
            <c:ext xmlns:c16="http://schemas.microsoft.com/office/drawing/2014/chart" uri="{C3380CC4-5D6E-409C-BE32-E72D297353CC}">
              <c16:uniqueId val="{00000001-207A-418D-9431-E072C429FD67}"/>
            </c:ext>
          </c:extLst>
        </c:ser>
        <c:dLbls>
          <c:showLegendKey val="0"/>
          <c:showVal val="1"/>
          <c:showCatName val="0"/>
          <c:showSerName val="0"/>
          <c:showPercent val="0"/>
          <c:showBubbleSize val="0"/>
        </c:dLbls>
        <c:gapWidth val="75"/>
        <c:overlap val="-25"/>
        <c:axId val="59137760"/>
        <c:axId val="59138320"/>
      </c:barChart>
      <c:catAx>
        <c:axId val="59137760"/>
        <c:scaling>
          <c:orientation val="minMax"/>
        </c:scaling>
        <c:delete val="0"/>
        <c:axPos val="b"/>
        <c:majorGridlines/>
        <c:numFmt formatCode="General" sourceLinked="0"/>
        <c:majorTickMark val="none"/>
        <c:minorTickMark val="none"/>
        <c:tickLblPos val="nextTo"/>
        <c:txPr>
          <a:bodyPr/>
          <a:lstStyle/>
          <a:p>
            <a:pPr>
              <a:defRPr sz="1400" spc="50" baseline="0">
                <a:solidFill>
                  <a:srgbClr val="202945"/>
                </a:solidFill>
              </a:defRPr>
            </a:pPr>
            <a:endParaRPr lang="en-US"/>
          </a:p>
        </c:txPr>
        <c:crossAx val="59138320"/>
        <c:crosses val="autoZero"/>
        <c:auto val="1"/>
        <c:lblAlgn val="ctr"/>
        <c:lblOffset val="100"/>
        <c:noMultiLvlLbl val="0"/>
      </c:catAx>
      <c:valAx>
        <c:axId val="59138320"/>
        <c:scaling>
          <c:orientation val="minMax"/>
          <c:max val="1"/>
        </c:scaling>
        <c:delete val="0"/>
        <c:axPos val="l"/>
        <c:numFmt formatCode="0%" sourceLinked="0"/>
        <c:majorTickMark val="none"/>
        <c:minorTickMark val="none"/>
        <c:tickLblPos val="nextTo"/>
        <c:spPr>
          <a:ln w="9525">
            <a:noFill/>
          </a:ln>
        </c:spPr>
        <c:txPr>
          <a:bodyPr/>
          <a:lstStyle/>
          <a:p>
            <a:pPr>
              <a:defRPr sz="1400" b="0" baseline="0">
                <a:solidFill>
                  <a:srgbClr val="202945"/>
                </a:solidFill>
              </a:defRPr>
            </a:pPr>
            <a:endParaRPr lang="en-US"/>
          </a:p>
        </c:txPr>
        <c:crossAx val="59137760"/>
        <c:crosses val="autoZero"/>
        <c:crossBetween val="between"/>
      </c:valAx>
    </c:plotArea>
    <c:legend>
      <c:legendPos val="b"/>
      <c:layout>
        <c:manualLayout>
          <c:xMode val="edge"/>
          <c:yMode val="edge"/>
          <c:x val="0.172984300127622"/>
          <c:y val="0.942107768245387"/>
          <c:w val="0.35365740740740698"/>
          <c:h val="5.04295849737533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561436764848806E-2"/>
          <c:y val="4.65495816929134E-2"/>
          <c:w val="0.906463254593176"/>
          <c:h val="0.82152764107611498"/>
        </c:manualLayout>
      </c:layout>
      <c:barChart>
        <c:barDir val="col"/>
        <c:grouping val="clustered"/>
        <c:varyColors val="0"/>
        <c:ser>
          <c:idx val="0"/>
          <c:order val="0"/>
          <c:tx>
            <c:strRef>
              <c:f>Sheet1!$B$1</c:f>
              <c:strCache>
                <c:ptCount val="1"/>
                <c:pt idx="0">
                  <c:v>Your Institution</c:v>
                </c:pt>
              </c:strCache>
            </c:strRef>
          </c:tx>
          <c:spPr>
            <a:solidFill>
              <a:srgbClr val="202945"/>
            </a:solidFill>
            <a:ln w="3175">
              <a:solidFill>
                <a:schemeClr val="accent1">
                  <a:alpha val="50000"/>
                </a:schemeClr>
              </a:solidFill>
            </a:ln>
          </c:spPr>
          <c:invertIfNegative val="0"/>
          <c:dLbls>
            <c:numFmt formatCode="0.0%" sourceLinked="0"/>
            <c:spPr>
              <a:noFill/>
              <a:ln>
                <a:noFill/>
              </a:ln>
              <a:effectLst/>
            </c:spPr>
            <c:txPr>
              <a:bodyPr/>
              <a:lstStyle/>
              <a:p>
                <a:pPr>
                  <a:defRPr sz="1200" b="1">
                    <a:solidFill>
                      <a:srgbClr val="202945"/>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None</c:v>
                </c:pt>
                <c:pt idx="1">
                  <c:v>Some</c:v>
                </c:pt>
                <c:pt idx="2">
                  <c:v>Major</c:v>
                </c:pt>
              </c:strCache>
            </c:strRef>
          </c:cat>
          <c:val>
            <c:numRef>
              <c:f>Sheet1!$B$2:$B$4</c:f>
              <c:numCache>
                <c:formatCode>0.00%</c:formatCode>
                <c:ptCount val="3"/>
                <c:pt idx="0">
                  <c:v>0.30499999999999999</c:v>
                </c:pt>
                <c:pt idx="1">
                  <c:v>0.59399999999999997</c:v>
                </c:pt>
                <c:pt idx="2">
                  <c:v>0.10100000000000001</c:v>
                </c:pt>
              </c:numCache>
            </c:numRef>
          </c:val>
          <c:extLst xmlns:c16r2="http://schemas.microsoft.com/office/drawing/2015/06/chart">
            <c:ext xmlns:c16="http://schemas.microsoft.com/office/drawing/2014/chart" uri="{C3380CC4-5D6E-409C-BE32-E72D297353CC}">
              <c16:uniqueId val="{00000000-8272-4D4B-934F-CA4B3BD0235B}"/>
            </c:ext>
          </c:extLst>
        </c:ser>
        <c:ser>
          <c:idx val="1"/>
          <c:order val="1"/>
          <c:tx>
            <c:strRef>
              <c:f>Sheet1!$C$1</c:f>
              <c:strCache>
                <c:ptCount val="1"/>
                <c:pt idx="0">
                  <c:v>Comparison Group</c:v>
                </c:pt>
              </c:strCache>
            </c:strRef>
          </c:tx>
          <c:spPr>
            <a:solidFill>
              <a:srgbClr val="E74C39"/>
            </a:solidFill>
            <a:ln w="3175">
              <a:solidFill>
                <a:srgbClr val="7680AC">
                  <a:alpha val="50000"/>
                </a:srgbClr>
              </a:solidFill>
            </a:ln>
          </c:spPr>
          <c:invertIfNegative val="0"/>
          <c:dLbls>
            <c:numFmt formatCode="0.0%" sourceLinked="0"/>
            <c:spPr>
              <a:noFill/>
              <a:ln>
                <a:noFill/>
              </a:ln>
              <a:effectLst/>
            </c:spPr>
            <c:txPr>
              <a:bodyPr/>
              <a:lstStyle/>
              <a:p>
                <a:pPr>
                  <a:defRPr sz="1200" b="1">
                    <a:solidFill>
                      <a:srgbClr val="E74C39"/>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None</c:v>
                </c:pt>
                <c:pt idx="1">
                  <c:v>Some</c:v>
                </c:pt>
                <c:pt idx="2">
                  <c:v>Major</c:v>
                </c:pt>
              </c:strCache>
            </c:strRef>
          </c:cat>
          <c:val>
            <c:numRef>
              <c:f>Sheet1!$C$2:$C$4</c:f>
              <c:numCache>
                <c:formatCode>0.00%</c:formatCode>
                <c:ptCount val="3"/>
                <c:pt idx="0">
                  <c:v>0.21</c:v>
                </c:pt>
                <c:pt idx="1">
                  <c:v>0.61399999999999999</c:v>
                </c:pt>
                <c:pt idx="2">
                  <c:v>0.17499999999999999</c:v>
                </c:pt>
              </c:numCache>
            </c:numRef>
          </c:val>
          <c:extLst xmlns:c16r2="http://schemas.microsoft.com/office/drawing/2015/06/chart">
            <c:ext xmlns:c16="http://schemas.microsoft.com/office/drawing/2014/chart" uri="{C3380CC4-5D6E-409C-BE32-E72D297353CC}">
              <c16:uniqueId val="{00000001-8272-4D4B-934F-CA4B3BD0235B}"/>
            </c:ext>
          </c:extLst>
        </c:ser>
        <c:dLbls>
          <c:showLegendKey val="0"/>
          <c:showVal val="1"/>
          <c:showCatName val="0"/>
          <c:showSerName val="0"/>
          <c:showPercent val="0"/>
          <c:showBubbleSize val="0"/>
        </c:dLbls>
        <c:gapWidth val="75"/>
        <c:overlap val="-25"/>
        <c:axId val="59141120"/>
        <c:axId val="57929504"/>
      </c:barChart>
      <c:catAx>
        <c:axId val="59141120"/>
        <c:scaling>
          <c:orientation val="minMax"/>
        </c:scaling>
        <c:delete val="0"/>
        <c:axPos val="b"/>
        <c:majorGridlines/>
        <c:numFmt formatCode="General" sourceLinked="0"/>
        <c:majorTickMark val="none"/>
        <c:minorTickMark val="none"/>
        <c:tickLblPos val="nextTo"/>
        <c:txPr>
          <a:bodyPr/>
          <a:lstStyle/>
          <a:p>
            <a:pPr>
              <a:defRPr sz="1400" baseline="0">
                <a:solidFill>
                  <a:srgbClr val="202945"/>
                </a:solidFill>
              </a:defRPr>
            </a:pPr>
            <a:endParaRPr lang="en-US"/>
          </a:p>
        </c:txPr>
        <c:crossAx val="57929504"/>
        <c:crosses val="autoZero"/>
        <c:auto val="1"/>
        <c:lblAlgn val="ctr"/>
        <c:lblOffset val="100"/>
        <c:noMultiLvlLbl val="0"/>
      </c:catAx>
      <c:valAx>
        <c:axId val="57929504"/>
        <c:scaling>
          <c:orientation val="minMax"/>
          <c:max val="1"/>
        </c:scaling>
        <c:delete val="0"/>
        <c:axPos val="l"/>
        <c:numFmt formatCode="0%" sourceLinked="0"/>
        <c:majorTickMark val="none"/>
        <c:minorTickMark val="none"/>
        <c:tickLblPos val="nextTo"/>
        <c:spPr>
          <a:ln w="9525">
            <a:noFill/>
          </a:ln>
        </c:spPr>
        <c:txPr>
          <a:bodyPr/>
          <a:lstStyle/>
          <a:p>
            <a:pPr>
              <a:defRPr sz="1400" b="0" baseline="0">
                <a:solidFill>
                  <a:srgbClr val="202945"/>
                </a:solidFill>
              </a:defRPr>
            </a:pPr>
            <a:endParaRPr lang="en-US"/>
          </a:p>
        </c:txPr>
        <c:crossAx val="59141120"/>
        <c:crosses val="autoZero"/>
        <c:crossBetween val="between"/>
      </c:valAx>
    </c:plotArea>
    <c:legend>
      <c:legendPos val="b"/>
      <c:legendEntry>
        <c:idx val="0"/>
        <c:txPr>
          <a:bodyPr/>
          <a:lstStyle/>
          <a:p>
            <a:pPr>
              <a:defRPr sz="1200" baseline="0">
                <a:solidFill>
                  <a:srgbClr val="202945"/>
                </a:solidFill>
              </a:defRPr>
            </a:pPr>
            <a:endParaRPr lang="en-US"/>
          </a:p>
        </c:txPr>
      </c:legendEntry>
      <c:legendEntry>
        <c:idx val="1"/>
        <c:txPr>
          <a:bodyPr/>
          <a:lstStyle/>
          <a:p>
            <a:pPr>
              <a:defRPr sz="1200" baseline="0">
                <a:solidFill>
                  <a:srgbClr val="202945"/>
                </a:solidFill>
              </a:defRPr>
            </a:pPr>
            <a:endParaRPr lang="en-US"/>
          </a:p>
        </c:txPr>
      </c:legendEntry>
      <c:layout>
        <c:manualLayout>
          <c:xMode val="edge"/>
          <c:yMode val="edge"/>
          <c:x val="0.34940580344123701"/>
          <c:y val="0.93654958169291302"/>
          <c:w val="0.35365740740740698"/>
          <c:h val="5.04295849737533E-2"/>
        </c:manualLayout>
      </c:layout>
      <c:overlay val="0"/>
      <c:txPr>
        <a:bodyPr/>
        <a:lstStyle/>
        <a:p>
          <a:pPr>
            <a:defRPr sz="1200" baseline="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rgbClr val="202945"/>
            </a:solidFill>
            <a:ln w="3175">
              <a:solidFill>
                <a:schemeClr val="accent1">
                  <a:alpha val="50000"/>
                </a:schemeClr>
              </a:solidFill>
            </a:ln>
          </c:spPr>
          <c:invertIfNegative val="0"/>
          <c:dLbls>
            <c:numFmt formatCode="0.0%" sourceLinked="0"/>
            <c:spPr>
              <a:noFill/>
              <a:ln>
                <a:noFill/>
              </a:ln>
              <a:effectLst/>
            </c:spPr>
            <c:txPr>
              <a:bodyPr/>
              <a:lstStyle/>
              <a:p>
                <a:pPr>
                  <a:defRPr sz="1000" b="1">
                    <a:solidFill>
                      <a:srgbClr val="202945"/>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Algebra II</c:v>
                </c:pt>
                <c:pt idx="1">
                  <c:v>Pre-Calculus/Trigonometry</c:v>
                </c:pt>
                <c:pt idx="2">
                  <c:v>Probability &amp; Statistics</c:v>
                </c:pt>
                <c:pt idx="3">
                  <c:v>Calculus</c:v>
                </c:pt>
                <c:pt idx="4">
                  <c:v>AP Probability &amp; Statistics</c:v>
                </c:pt>
                <c:pt idx="5">
                  <c:v>AP Calculus</c:v>
                </c:pt>
                <c:pt idx="6">
                  <c:v>AP Computer Science A</c:v>
                </c:pt>
              </c:strCache>
            </c:strRef>
          </c:cat>
          <c:val>
            <c:numRef>
              <c:f>Sheet1!$B$2:$B$8</c:f>
              <c:numCache>
                <c:formatCode>0.00%</c:formatCode>
                <c:ptCount val="7"/>
                <c:pt idx="0">
                  <c:v>0.99299999999999999</c:v>
                </c:pt>
                <c:pt idx="1">
                  <c:v>0.79100000000000004</c:v>
                </c:pt>
                <c:pt idx="2">
                  <c:v>0.31</c:v>
                </c:pt>
                <c:pt idx="3">
                  <c:v>0.24099999999999999</c:v>
                </c:pt>
                <c:pt idx="4">
                  <c:v>0.17</c:v>
                </c:pt>
                <c:pt idx="5">
                  <c:v>0.28499999999999998</c:v>
                </c:pt>
                <c:pt idx="6">
                  <c:v>3.9E-2</c:v>
                </c:pt>
              </c:numCache>
            </c:numRef>
          </c:val>
          <c:extLst xmlns:c16r2="http://schemas.microsoft.com/office/drawing/2015/06/chart">
            <c:ext xmlns:c16="http://schemas.microsoft.com/office/drawing/2014/chart" uri="{C3380CC4-5D6E-409C-BE32-E72D297353CC}">
              <c16:uniqueId val="{00000000-E081-4AF9-AC4E-E98BB8D7E1CA}"/>
            </c:ext>
          </c:extLst>
        </c:ser>
        <c:ser>
          <c:idx val="1"/>
          <c:order val="1"/>
          <c:tx>
            <c:strRef>
              <c:f>Sheet1!$C$1</c:f>
              <c:strCache>
                <c:ptCount val="1"/>
                <c:pt idx="0">
                  <c:v>Comparison Group</c:v>
                </c:pt>
              </c:strCache>
            </c:strRef>
          </c:tx>
          <c:spPr>
            <a:solidFill>
              <a:srgbClr val="E74C39"/>
            </a:solidFill>
            <a:ln w="3175">
              <a:solidFill>
                <a:srgbClr val="7680AC">
                  <a:alpha val="50000"/>
                </a:srgbClr>
              </a:solidFill>
            </a:ln>
          </c:spPr>
          <c:invertIfNegative val="0"/>
          <c:dLbls>
            <c:numFmt formatCode="0.0%" sourceLinked="0"/>
            <c:spPr>
              <a:noFill/>
              <a:ln>
                <a:noFill/>
              </a:ln>
              <a:effectLst/>
            </c:spPr>
            <c:txPr>
              <a:bodyPr/>
              <a:lstStyle/>
              <a:p>
                <a:pPr>
                  <a:defRPr sz="1000" b="1">
                    <a:solidFill>
                      <a:srgbClr val="E74C39"/>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Algebra II</c:v>
                </c:pt>
                <c:pt idx="1">
                  <c:v>Pre-Calculus/Trigonometry</c:v>
                </c:pt>
                <c:pt idx="2">
                  <c:v>Probability &amp; Statistics</c:v>
                </c:pt>
                <c:pt idx="3">
                  <c:v>Calculus</c:v>
                </c:pt>
                <c:pt idx="4">
                  <c:v>AP Probability &amp; Statistics</c:v>
                </c:pt>
                <c:pt idx="5">
                  <c:v>AP Calculus</c:v>
                </c:pt>
                <c:pt idx="6">
                  <c:v>AP Computer Science A</c:v>
                </c:pt>
              </c:strCache>
            </c:strRef>
          </c:cat>
          <c:val>
            <c:numRef>
              <c:f>Sheet1!$C$2:$C$8</c:f>
              <c:numCache>
                <c:formatCode>0.00%</c:formatCode>
                <c:ptCount val="7"/>
                <c:pt idx="0">
                  <c:v>0.99</c:v>
                </c:pt>
                <c:pt idx="1">
                  <c:v>0.80800000000000005</c:v>
                </c:pt>
                <c:pt idx="2">
                  <c:v>0.30199999999999999</c:v>
                </c:pt>
                <c:pt idx="3">
                  <c:v>0.26300000000000001</c:v>
                </c:pt>
                <c:pt idx="4">
                  <c:v>0.16500000000000001</c:v>
                </c:pt>
                <c:pt idx="5">
                  <c:v>0.30199999999999999</c:v>
                </c:pt>
                <c:pt idx="6">
                  <c:v>3.6999999999999998E-2</c:v>
                </c:pt>
              </c:numCache>
            </c:numRef>
          </c:val>
          <c:extLst xmlns:c16r2="http://schemas.microsoft.com/office/drawing/2015/06/chart">
            <c:ext xmlns:c16="http://schemas.microsoft.com/office/drawing/2014/chart" uri="{C3380CC4-5D6E-409C-BE32-E72D297353CC}">
              <c16:uniqueId val="{00000001-E081-4AF9-AC4E-E98BB8D7E1CA}"/>
            </c:ext>
          </c:extLst>
        </c:ser>
        <c:dLbls>
          <c:showLegendKey val="0"/>
          <c:showVal val="1"/>
          <c:showCatName val="0"/>
          <c:showSerName val="0"/>
          <c:showPercent val="0"/>
          <c:showBubbleSize val="0"/>
        </c:dLbls>
        <c:gapWidth val="75"/>
        <c:overlap val="-25"/>
        <c:axId val="57932304"/>
        <c:axId val="57932864"/>
      </c:barChart>
      <c:catAx>
        <c:axId val="57932304"/>
        <c:scaling>
          <c:orientation val="minMax"/>
        </c:scaling>
        <c:delete val="0"/>
        <c:axPos val="b"/>
        <c:majorGridlines/>
        <c:numFmt formatCode="General" sourceLinked="0"/>
        <c:majorTickMark val="none"/>
        <c:minorTickMark val="none"/>
        <c:tickLblPos val="nextTo"/>
        <c:txPr>
          <a:bodyPr rot="0" vert="horz"/>
          <a:lstStyle/>
          <a:p>
            <a:pPr>
              <a:defRPr sz="1000" baseline="0">
                <a:solidFill>
                  <a:srgbClr val="202945"/>
                </a:solidFill>
              </a:defRPr>
            </a:pPr>
            <a:endParaRPr lang="en-US"/>
          </a:p>
        </c:txPr>
        <c:crossAx val="57932864"/>
        <c:crosses val="autoZero"/>
        <c:auto val="1"/>
        <c:lblAlgn val="ctr"/>
        <c:lblOffset val="100"/>
        <c:noMultiLvlLbl val="0"/>
      </c:catAx>
      <c:valAx>
        <c:axId val="57932864"/>
        <c:scaling>
          <c:orientation val="minMax"/>
          <c:max val="1"/>
        </c:scaling>
        <c:delete val="0"/>
        <c:axPos val="l"/>
        <c:numFmt formatCode="0%" sourceLinked="0"/>
        <c:majorTickMark val="none"/>
        <c:minorTickMark val="none"/>
        <c:tickLblPos val="nextTo"/>
        <c:spPr>
          <a:ln w="9525">
            <a:noFill/>
          </a:ln>
        </c:spPr>
        <c:txPr>
          <a:bodyPr/>
          <a:lstStyle/>
          <a:p>
            <a:pPr>
              <a:defRPr sz="1400" b="0" baseline="0">
                <a:solidFill>
                  <a:srgbClr val="202945"/>
                </a:solidFill>
              </a:defRPr>
            </a:pPr>
            <a:endParaRPr lang="en-US"/>
          </a:p>
        </c:txPr>
        <c:crossAx val="57932304"/>
        <c:crosses val="autoZero"/>
        <c:crossBetween val="between"/>
      </c:valAx>
    </c:plotArea>
    <c:legend>
      <c:legendPos val="b"/>
      <c:layout>
        <c:manualLayout>
          <c:xMode val="edge"/>
          <c:yMode val="edge"/>
          <c:x val="0.36446522309711299"/>
          <c:y val="0.93939064519920101"/>
          <c:w val="0.31829166666666697"/>
          <c:h val="4.8171543855525502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dirty="0"/>
              <a:t>High Pluralistic Orientation</a:t>
            </a:r>
          </a:p>
        </c:rich>
      </c:tx>
      <c:layout>
        <c:manualLayout>
          <c:xMode val="edge"/>
          <c:yMode val="edge"/>
          <c:x val="0.38794079007925097"/>
          <c:y val="2.0881707968322599E-2"/>
        </c:manualLayout>
      </c:layout>
      <c:overlay val="0"/>
    </c:title>
    <c:autoTitleDeleted val="0"/>
    <c:plotArea>
      <c:layout>
        <c:manualLayout>
          <c:layoutTarget val="inner"/>
          <c:xMode val="edge"/>
          <c:yMode val="edge"/>
          <c:x val="0.11149032992036401"/>
          <c:y val="0.125290023201856"/>
          <c:w val="0.853242320819113"/>
          <c:h val="0.75406032482598495"/>
        </c:manualLayout>
      </c:layout>
      <c:barChart>
        <c:barDir val="bar"/>
        <c:grouping val="clustered"/>
        <c:varyColors val="0"/>
        <c:dLbls>
          <c:showLegendKey val="0"/>
          <c:showVal val="0"/>
          <c:showCatName val="0"/>
          <c:showSerName val="0"/>
          <c:showPercent val="0"/>
          <c:showBubbleSize val="0"/>
        </c:dLbls>
        <c:gapWidth val="50"/>
        <c:axId val="57934544"/>
        <c:axId val="57935104"/>
      </c:barChart>
      <c:catAx>
        <c:axId val="57934544"/>
        <c:scaling>
          <c:orientation val="minMax"/>
        </c:scaling>
        <c:delete val="0"/>
        <c:axPos val="l"/>
        <c:majorTickMark val="none"/>
        <c:minorTickMark val="none"/>
        <c:tickLblPos val="nextTo"/>
        <c:txPr>
          <a:bodyPr rot="0" vert="horz"/>
          <a:lstStyle/>
          <a:p>
            <a:pPr>
              <a:defRPr/>
            </a:pPr>
            <a:endParaRPr lang="en-US"/>
          </a:p>
        </c:txPr>
        <c:crossAx val="57935104"/>
        <c:crosses val="autoZero"/>
        <c:auto val="1"/>
        <c:lblAlgn val="ctr"/>
        <c:lblOffset val="100"/>
        <c:tickLblSkip val="1"/>
        <c:tickMarkSkip val="1"/>
        <c:noMultiLvlLbl val="0"/>
      </c:catAx>
      <c:valAx>
        <c:axId val="57935104"/>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57934544"/>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1"/>
    <c:plotArea>
      <c:layout>
        <c:manualLayout>
          <c:layoutTarget val="inner"/>
          <c:xMode val="edge"/>
          <c:yMode val="edge"/>
          <c:x val="2.7142619505000201E-2"/>
          <c:y val="0.173645450568679"/>
          <c:w val="0.78738281387750098"/>
          <c:h val="0.48348490813648898"/>
        </c:manualLayout>
      </c:layout>
      <c:pieChart>
        <c:varyColors val="1"/>
        <c:ser>
          <c:idx val="0"/>
          <c:order val="0"/>
          <c:tx>
            <c:strRef>
              <c:f>Sheet1!$B$1</c:f>
              <c:strCache>
                <c:ptCount val="1"/>
                <c:pt idx="0">
                  <c:v>Comparision Institution</c:v>
                </c:pt>
              </c:strCache>
            </c:strRef>
          </c:tx>
          <c:spPr>
            <a:solidFill>
              <a:srgbClr val="202945"/>
            </a:solidFill>
            <a:ln w="3175">
              <a:solidFill>
                <a:schemeClr val="accent1">
                  <a:alpha val="50000"/>
                </a:schemeClr>
              </a:solidFill>
            </a:ln>
          </c:spPr>
          <c:dPt>
            <c:idx val="0"/>
            <c:bubble3D val="0"/>
            <c:spPr>
              <a:solidFill>
                <a:srgbClr val="E74C39"/>
              </a:solidFill>
              <a:ln w="3175">
                <a:solidFill>
                  <a:schemeClr val="accent1">
                    <a:alpha val="50000"/>
                  </a:schemeClr>
                </a:solidFill>
              </a:ln>
            </c:spPr>
            <c:extLst xmlns:c16r2="http://schemas.microsoft.com/office/drawing/2015/06/chart">
              <c:ext xmlns:c16="http://schemas.microsoft.com/office/drawing/2014/chart" uri="{C3380CC4-5D6E-409C-BE32-E72D297353CC}">
                <c16:uniqueId val="{00000002-FA2B-4A54-B268-B4DBDC6BE540}"/>
              </c:ext>
            </c:extLst>
          </c:dPt>
          <c:dPt>
            <c:idx val="1"/>
            <c:bubble3D val="0"/>
            <c:explosion val="1"/>
            <c:extLst xmlns:c16r2="http://schemas.microsoft.com/office/drawing/2015/06/chart">
              <c:ext xmlns:c16="http://schemas.microsoft.com/office/drawing/2014/chart" uri="{C3380CC4-5D6E-409C-BE32-E72D297353CC}">
                <c16:uniqueId val="{00000001-7748-48EF-9128-301E195C18EE}"/>
              </c:ext>
            </c:extLst>
          </c:dPt>
          <c:dLbls>
            <c:numFmt formatCode="0.0%" sourceLinked="0"/>
            <c:spPr>
              <a:noFill/>
              <a:ln>
                <a:noFill/>
              </a:ln>
              <a:effectLst/>
            </c:spPr>
            <c:txPr>
              <a:bodyPr/>
              <a:lstStyle/>
              <a:p>
                <a:pPr>
                  <a:defRPr sz="1400" b="1">
                    <a:solidFill>
                      <a:schemeClr val="bg2"/>
                    </a:solidFill>
                  </a:defRPr>
                </a:pPr>
                <a:endParaRPr lang="en-US"/>
              </a:p>
            </c:txPr>
            <c:dLblPos val="ctr"/>
            <c:showLegendKey val="0"/>
            <c:showVal val="0"/>
            <c:showCatName val="0"/>
            <c:showSerName val="0"/>
            <c:showPercent val="1"/>
            <c:showBubbleSize val="0"/>
            <c:showLeaderLines val="1"/>
            <c:extLst xmlns:c16r2="http://schemas.microsoft.com/office/drawing/2015/06/chart">
              <c:ext xmlns:c15="http://schemas.microsoft.com/office/drawing/2012/chart" uri="{CE6537A1-D6FC-4f65-9D91-7224C49458BB}">
                <c15:layout/>
              </c:ext>
            </c:extLst>
          </c:dLbls>
          <c:cat>
            <c:strRef>
              <c:f>Sheet1!$A$2:$A$3</c:f>
              <c:strCache>
                <c:ptCount val="2"/>
                <c:pt idx="0">
                  <c:v>Male</c:v>
                </c:pt>
                <c:pt idx="1">
                  <c:v>Female</c:v>
                </c:pt>
              </c:strCache>
            </c:strRef>
          </c:cat>
          <c:val>
            <c:numRef>
              <c:f>Sheet1!$B$2:$B$3</c:f>
              <c:numCache>
                <c:formatCode>0.0%</c:formatCode>
                <c:ptCount val="2"/>
                <c:pt idx="0">
                  <c:v>0.43099999999999999</c:v>
                </c:pt>
                <c:pt idx="1">
                  <c:v>0.56899999999999995</c:v>
                </c:pt>
              </c:numCache>
            </c:numRef>
          </c:val>
          <c:extLst xmlns:c16r2="http://schemas.microsoft.com/office/drawing/2015/06/chart">
            <c:ext xmlns:c16="http://schemas.microsoft.com/office/drawing/2014/chart" uri="{C3380CC4-5D6E-409C-BE32-E72D297353CC}">
              <c16:uniqueId val="{00000002-7748-48EF-9128-301E195C18EE}"/>
            </c:ext>
          </c:extLst>
        </c:ser>
        <c:dLbls>
          <c:showLegendKey val="0"/>
          <c:showVal val="1"/>
          <c:showCatName val="0"/>
          <c:showSerName val="0"/>
          <c:showPercent val="0"/>
          <c:showBubbleSize val="0"/>
          <c:showLeaderLines val="1"/>
        </c:dLbls>
        <c:firstSliceAng val="0"/>
      </c:pieChart>
      <c:spPr>
        <a:noFill/>
        <a:ln w="25402">
          <a:noFill/>
        </a:ln>
      </c:spPr>
    </c:plotArea>
    <c:legend>
      <c:legendPos val="b"/>
      <c:legendEntry>
        <c:idx val="0"/>
        <c:txPr>
          <a:bodyPr/>
          <a:lstStyle/>
          <a:p>
            <a:pPr>
              <a:defRPr sz="1400" b="1" baseline="0">
                <a:solidFill>
                  <a:srgbClr val="202945"/>
                </a:solidFill>
              </a:defRPr>
            </a:pPr>
            <a:endParaRPr lang="en-US"/>
          </a:p>
        </c:txPr>
      </c:legendEntry>
      <c:legendEntry>
        <c:idx val="1"/>
        <c:txPr>
          <a:bodyPr/>
          <a:lstStyle/>
          <a:p>
            <a:pPr>
              <a:defRPr sz="1400" b="1" baseline="0">
                <a:solidFill>
                  <a:srgbClr val="202945"/>
                </a:solidFill>
              </a:defRPr>
            </a:pPr>
            <a:endParaRPr lang="en-US"/>
          </a:p>
        </c:txPr>
      </c:legendEntry>
      <c:layout>
        <c:manualLayout>
          <c:xMode val="edge"/>
          <c:yMode val="edge"/>
          <c:x val="0.21168204653151401"/>
          <c:y val="0.74688622255551695"/>
          <c:w val="0.45246374746143198"/>
          <c:h val="0.142982752155981"/>
        </c:manualLayout>
      </c:layout>
      <c:overlay val="0"/>
      <c:txPr>
        <a:bodyPr/>
        <a:lstStyle/>
        <a:p>
          <a:pPr>
            <a:defRPr sz="1600" b="1" baseline="0">
              <a:solidFill>
                <a:srgbClr val="202945"/>
              </a:solidFill>
            </a:defRPr>
          </a:pPr>
          <a:endParaRPr lang="en-US"/>
        </a:p>
      </c:txPr>
    </c:legend>
    <c:plotVisOnly val="1"/>
    <c:dispBlanksAs val="zero"/>
    <c:showDLblsOverMax val="0"/>
  </c:chart>
  <c:txPr>
    <a:bodyPr/>
    <a:lstStyle/>
    <a:p>
      <a:pPr>
        <a:defRPr sz="1800"/>
      </a:pPr>
      <a:endParaRPr lang="en-US"/>
    </a:p>
  </c:txPr>
  <c:externalData r:id="rId1">
    <c:autoUpdate val="0"/>
  </c:externalData>
  <c:userShapes r:id="rId2"/>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881035954843"/>
          <c:y val="3.50681984424078E-2"/>
          <c:w val="0.66077269708756603"/>
          <c:h val="0.83270235373804102"/>
        </c:manualLayout>
      </c:layout>
      <c:barChart>
        <c:barDir val="col"/>
        <c:grouping val="clustered"/>
        <c:varyColors val="0"/>
        <c:ser>
          <c:idx val="0"/>
          <c:order val="0"/>
          <c:tx>
            <c:strRef>
              <c:f>Sheet1!$B$1</c:f>
              <c:strCache>
                <c:ptCount val="1"/>
                <c:pt idx="0">
                  <c:v>Your Institution</c:v>
                </c:pt>
              </c:strCache>
            </c:strRef>
          </c:tx>
          <c:spPr>
            <a:solidFill>
              <a:srgbClr val="202945"/>
            </a:solidFill>
            <a:ln w="3175">
              <a:solidFill>
                <a:schemeClr val="accent1"/>
              </a:solidFill>
            </a:ln>
          </c:spPr>
          <c:invertIfNegative val="0"/>
          <c:dLbls>
            <c:spPr>
              <a:noFill/>
              <a:ln>
                <a:noFill/>
              </a:ln>
              <a:effectLst/>
            </c:spPr>
            <c:txPr>
              <a:bodyPr/>
              <a:lstStyle/>
              <a:p>
                <a:pPr algn="ctr">
                  <a:defRPr lang="en-US" sz="1200" b="1" i="0" u="none" strike="noStrike" kern="1200" baseline="0">
                    <a:solidFill>
                      <a:srgbClr val="202945"/>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All FTFT</c:v>
                </c:pt>
                <c:pt idx="1">
                  <c:v>Men</c:v>
                </c:pt>
                <c:pt idx="2">
                  <c:v>Women</c:v>
                </c:pt>
              </c:strCache>
            </c:strRef>
          </c:cat>
          <c:val>
            <c:numRef>
              <c:f>Sheet1!$B$2:$B$4</c:f>
              <c:numCache>
                <c:formatCode>0.0</c:formatCode>
                <c:ptCount val="3"/>
                <c:pt idx="0">
                  <c:v>48.12</c:v>
                </c:pt>
                <c:pt idx="1">
                  <c:v>48.99</c:v>
                </c:pt>
                <c:pt idx="2">
                  <c:v>47.54</c:v>
                </c:pt>
              </c:numCache>
            </c:numRef>
          </c:val>
          <c:extLst xmlns:c16r2="http://schemas.microsoft.com/office/drawing/2015/06/chart">
            <c:ext xmlns:c16="http://schemas.microsoft.com/office/drawing/2014/chart" uri="{C3380CC4-5D6E-409C-BE32-E72D297353CC}">
              <c16:uniqueId val="{00000000-1525-4B78-AE25-E2472B0D1C64}"/>
            </c:ext>
          </c:extLst>
        </c:ser>
        <c:ser>
          <c:idx val="1"/>
          <c:order val="1"/>
          <c:tx>
            <c:strRef>
              <c:f>Sheet1!$C$1</c:f>
              <c:strCache>
                <c:ptCount val="1"/>
                <c:pt idx="0">
                  <c:v>Comparison Group</c:v>
                </c:pt>
              </c:strCache>
            </c:strRef>
          </c:tx>
          <c:spPr>
            <a:solidFill>
              <a:srgbClr val="E74C39"/>
            </a:solidFill>
            <a:ln w="3175">
              <a:solidFill>
                <a:schemeClr val="accent1">
                  <a:alpha val="50000"/>
                </a:schemeClr>
              </a:solidFill>
            </a:ln>
          </c:spPr>
          <c:invertIfNegative val="0"/>
          <c:dLbls>
            <c:spPr>
              <a:noFill/>
              <a:ln>
                <a:noFill/>
              </a:ln>
              <a:effectLst/>
            </c:spPr>
            <c:txPr>
              <a:bodyPr/>
              <a:lstStyle/>
              <a:p>
                <a:pPr algn="ctr">
                  <a:defRPr lang="en-US" sz="1200" b="1" i="0" u="none" strike="noStrike" kern="1200" baseline="0">
                    <a:solidFill>
                      <a:srgbClr val="E74C39"/>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All FTFT</c:v>
                </c:pt>
                <c:pt idx="1">
                  <c:v>Men</c:v>
                </c:pt>
                <c:pt idx="2">
                  <c:v>Women</c:v>
                </c:pt>
              </c:strCache>
            </c:strRef>
          </c:cat>
          <c:val>
            <c:numRef>
              <c:f>Sheet1!$C$2:$C$4</c:f>
              <c:numCache>
                <c:formatCode>0.0</c:formatCode>
                <c:ptCount val="3"/>
                <c:pt idx="0">
                  <c:v>48.77</c:v>
                </c:pt>
                <c:pt idx="1">
                  <c:v>49.74</c:v>
                </c:pt>
                <c:pt idx="2">
                  <c:v>48.05</c:v>
                </c:pt>
              </c:numCache>
            </c:numRef>
          </c:val>
          <c:extLst xmlns:c16r2="http://schemas.microsoft.com/office/drawing/2015/06/chart">
            <c:ext xmlns:c16="http://schemas.microsoft.com/office/drawing/2014/chart" uri="{C3380CC4-5D6E-409C-BE32-E72D297353CC}">
              <c16:uniqueId val="{00000001-1525-4B78-AE25-E2472B0D1C64}"/>
            </c:ext>
          </c:extLst>
        </c:ser>
        <c:dLbls>
          <c:showLegendKey val="0"/>
          <c:showVal val="1"/>
          <c:showCatName val="0"/>
          <c:showSerName val="0"/>
          <c:showPercent val="0"/>
          <c:showBubbleSize val="0"/>
        </c:dLbls>
        <c:gapWidth val="50"/>
        <c:overlap val="-6"/>
        <c:axId val="58917264"/>
        <c:axId val="58917824"/>
      </c:barChart>
      <c:catAx>
        <c:axId val="58917264"/>
        <c:scaling>
          <c:orientation val="minMax"/>
        </c:scaling>
        <c:delete val="0"/>
        <c:axPos val="b"/>
        <c:numFmt formatCode="General" sourceLinked="1"/>
        <c:majorTickMark val="none"/>
        <c:minorTickMark val="none"/>
        <c:tickLblPos val="nextTo"/>
        <c:txPr>
          <a:bodyPr/>
          <a:lstStyle/>
          <a:p>
            <a:pPr>
              <a:defRPr sz="1600" baseline="0">
                <a:solidFill>
                  <a:srgbClr val="202945"/>
                </a:solidFill>
              </a:defRPr>
            </a:pPr>
            <a:endParaRPr lang="en-US"/>
          </a:p>
        </c:txPr>
        <c:crossAx val="58917824"/>
        <c:crosses val="autoZero"/>
        <c:auto val="1"/>
        <c:lblAlgn val="ctr"/>
        <c:lblOffset val="100"/>
        <c:noMultiLvlLbl val="0"/>
      </c:catAx>
      <c:valAx>
        <c:axId val="58917824"/>
        <c:scaling>
          <c:orientation val="minMax"/>
          <c:max val="66"/>
          <c:min val="38"/>
        </c:scaling>
        <c:delete val="0"/>
        <c:axPos val="l"/>
        <c:numFmt formatCode="#,##0" sourceLinked="0"/>
        <c:majorTickMark val="none"/>
        <c:minorTickMark val="none"/>
        <c:tickLblPos val="nextTo"/>
        <c:txPr>
          <a:bodyPr/>
          <a:lstStyle/>
          <a:p>
            <a:pPr>
              <a:defRPr sz="1400" b="0" baseline="0">
                <a:solidFill>
                  <a:srgbClr val="202945"/>
                </a:solidFill>
              </a:defRPr>
            </a:pPr>
            <a:endParaRPr lang="en-US"/>
          </a:p>
        </c:txPr>
        <c:crossAx val="58917264"/>
        <c:crosses val="autoZero"/>
        <c:crossBetween val="between"/>
        <c:majorUnit val="2"/>
      </c:valAx>
      <c:spPr>
        <a:noFill/>
        <a:ln w="25387">
          <a:noFill/>
        </a:ln>
      </c:spPr>
    </c:plotArea>
    <c:plotVisOnly val="1"/>
    <c:dispBlanksAs val="gap"/>
    <c:showDLblsOverMax val="0"/>
  </c:chart>
  <c:txPr>
    <a:bodyPr/>
    <a:lstStyle/>
    <a:p>
      <a:pPr>
        <a:defRPr sz="1793"/>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dirty="0"/>
              <a:t>High Pluralistic Orientation</a:t>
            </a:r>
          </a:p>
        </c:rich>
      </c:tx>
      <c:layout>
        <c:manualLayout>
          <c:xMode val="edge"/>
          <c:yMode val="edge"/>
          <c:x val="0.38794079007925097"/>
          <c:y val="2.0881707968322599E-2"/>
        </c:manualLayout>
      </c:layout>
      <c:overlay val="0"/>
    </c:title>
    <c:autoTitleDeleted val="0"/>
    <c:plotArea>
      <c:layout>
        <c:manualLayout>
          <c:layoutTarget val="inner"/>
          <c:xMode val="edge"/>
          <c:yMode val="edge"/>
          <c:x val="0.11149032992036401"/>
          <c:y val="0.125290023201856"/>
          <c:w val="0.853242320819113"/>
          <c:h val="0.75406032482598495"/>
        </c:manualLayout>
      </c:layout>
      <c:barChart>
        <c:barDir val="bar"/>
        <c:grouping val="clustered"/>
        <c:varyColors val="0"/>
        <c:dLbls>
          <c:showLegendKey val="0"/>
          <c:showVal val="0"/>
          <c:showCatName val="0"/>
          <c:showSerName val="0"/>
          <c:showPercent val="0"/>
          <c:showBubbleSize val="0"/>
        </c:dLbls>
        <c:gapWidth val="50"/>
        <c:axId val="58919504"/>
        <c:axId val="58920064"/>
      </c:barChart>
      <c:catAx>
        <c:axId val="58919504"/>
        <c:scaling>
          <c:orientation val="minMax"/>
        </c:scaling>
        <c:delete val="0"/>
        <c:axPos val="l"/>
        <c:majorTickMark val="none"/>
        <c:minorTickMark val="none"/>
        <c:tickLblPos val="nextTo"/>
        <c:txPr>
          <a:bodyPr rot="0" vert="horz"/>
          <a:lstStyle/>
          <a:p>
            <a:pPr>
              <a:defRPr/>
            </a:pPr>
            <a:endParaRPr lang="en-US"/>
          </a:p>
        </c:txPr>
        <c:crossAx val="58920064"/>
        <c:crosses val="autoZero"/>
        <c:auto val="1"/>
        <c:lblAlgn val="ctr"/>
        <c:lblOffset val="100"/>
        <c:tickLblSkip val="1"/>
        <c:tickMarkSkip val="1"/>
        <c:noMultiLvlLbl val="0"/>
      </c:catAx>
      <c:valAx>
        <c:axId val="58920064"/>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58919504"/>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0544947506562"/>
          <c:y val="6.5770679874693094E-2"/>
          <c:w val="0.75043421916011099"/>
          <c:h val="0.73207410597112799"/>
        </c:manualLayout>
      </c:layout>
      <c:barChart>
        <c:barDir val="col"/>
        <c:grouping val="clustered"/>
        <c:varyColors val="0"/>
        <c:ser>
          <c:idx val="0"/>
          <c:order val="0"/>
          <c:tx>
            <c:strRef>
              <c:f>Sheet1!$B$1</c:f>
              <c:strCache>
                <c:ptCount val="1"/>
                <c:pt idx="0">
                  <c:v>Your Institution</c:v>
                </c:pt>
              </c:strCache>
            </c:strRef>
          </c:tx>
          <c:spPr>
            <a:solidFill>
              <a:srgbClr val="202945"/>
            </a:solidFill>
            <a:ln w="3175">
              <a:solidFill>
                <a:schemeClr val="accent1"/>
              </a:solidFill>
            </a:ln>
            <a:effectLst/>
          </c:spPr>
          <c:invertIfNegative val="0"/>
          <c:dLbls>
            <c:spPr>
              <a:noFill/>
              <a:ln>
                <a:noFill/>
              </a:ln>
              <a:effectLst/>
            </c:spPr>
            <c:txPr>
              <a:bodyPr/>
              <a:lstStyle/>
              <a:p>
                <a:pPr algn="ctr">
                  <a:defRPr lang="en-US" sz="1200" b="1" i="0" u="none" strike="noStrike" kern="1200" baseline="0">
                    <a:solidFill>
                      <a:srgbClr val="202945"/>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All FTFT</c:v>
                </c:pt>
                <c:pt idx="1">
                  <c:v>Men</c:v>
                </c:pt>
                <c:pt idx="2">
                  <c:v>Women</c:v>
                </c:pt>
              </c:strCache>
            </c:strRef>
          </c:cat>
          <c:val>
            <c:numRef>
              <c:f>Sheet1!$B$2:$B$4</c:f>
              <c:numCache>
                <c:formatCode>0.0</c:formatCode>
                <c:ptCount val="3"/>
                <c:pt idx="0">
                  <c:v>49.57</c:v>
                </c:pt>
                <c:pt idx="1">
                  <c:v>49.29</c:v>
                </c:pt>
                <c:pt idx="2">
                  <c:v>49.75</c:v>
                </c:pt>
              </c:numCache>
            </c:numRef>
          </c:val>
          <c:extLst xmlns:c16r2="http://schemas.microsoft.com/office/drawing/2015/06/chart">
            <c:ext xmlns:c16="http://schemas.microsoft.com/office/drawing/2014/chart" uri="{C3380CC4-5D6E-409C-BE32-E72D297353CC}">
              <c16:uniqueId val="{00000000-B9CB-4CFD-AF85-2CA82C191D43}"/>
            </c:ext>
          </c:extLst>
        </c:ser>
        <c:ser>
          <c:idx val="1"/>
          <c:order val="1"/>
          <c:tx>
            <c:strRef>
              <c:f>Sheet1!$C$1</c:f>
              <c:strCache>
                <c:ptCount val="1"/>
                <c:pt idx="0">
                  <c:v>Comparison Group</c:v>
                </c:pt>
              </c:strCache>
            </c:strRef>
          </c:tx>
          <c:spPr>
            <a:solidFill>
              <a:srgbClr val="E74C39"/>
            </a:solidFill>
            <a:ln w="3175">
              <a:solidFill>
                <a:srgbClr val="7680AC">
                  <a:alpha val="50000"/>
                </a:srgbClr>
              </a:solidFill>
            </a:ln>
            <a:effectLst/>
          </c:spPr>
          <c:invertIfNegative val="0"/>
          <c:dLbls>
            <c:spPr>
              <a:noFill/>
              <a:ln>
                <a:noFill/>
              </a:ln>
              <a:effectLst/>
            </c:spPr>
            <c:txPr>
              <a:bodyPr/>
              <a:lstStyle/>
              <a:p>
                <a:pPr algn="ctr">
                  <a:defRPr lang="en-US" sz="1200" b="1" i="0" u="none" strike="noStrike" kern="1200" baseline="0">
                    <a:solidFill>
                      <a:srgbClr val="E74C39"/>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All FTFT</c:v>
                </c:pt>
                <c:pt idx="1">
                  <c:v>Men</c:v>
                </c:pt>
                <c:pt idx="2">
                  <c:v>Women</c:v>
                </c:pt>
              </c:strCache>
            </c:strRef>
          </c:cat>
          <c:val>
            <c:numRef>
              <c:f>Sheet1!$C$2:$C$4</c:f>
              <c:numCache>
                <c:formatCode>0.0</c:formatCode>
                <c:ptCount val="3"/>
                <c:pt idx="0">
                  <c:v>50.55</c:v>
                </c:pt>
                <c:pt idx="1">
                  <c:v>50.76</c:v>
                </c:pt>
                <c:pt idx="2">
                  <c:v>50.4</c:v>
                </c:pt>
              </c:numCache>
            </c:numRef>
          </c:val>
          <c:extLst xmlns:c16r2="http://schemas.microsoft.com/office/drawing/2015/06/chart">
            <c:ext xmlns:c16="http://schemas.microsoft.com/office/drawing/2014/chart" uri="{C3380CC4-5D6E-409C-BE32-E72D297353CC}">
              <c16:uniqueId val="{00000001-B9CB-4CFD-AF85-2CA82C191D43}"/>
            </c:ext>
          </c:extLst>
        </c:ser>
        <c:dLbls>
          <c:showLegendKey val="0"/>
          <c:showVal val="1"/>
          <c:showCatName val="0"/>
          <c:showSerName val="0"/>
          <c:showPercent val="0"/>
          <c:showBubbleSize val="0"/>
        </c:dLbls>
        <c:gapWidth val="49"/>
        <c:overlap val="-6"/>
        <c:axId val="58599440"/>
        <c:axId val="58600000"/>
      </c:barChart>
      <c:catAx>
        <c:axId val="58599440"/>
        <c:scaling>
          <c:orientation val="minMax"/>
        </c:scaling>
        <c:delete val="0"/>
        <c:axPos val="b"/>
        <c:numFmt formatCode="General" sourceLinked="1"/>
        <c:majorTickMark val="none"/>
        <c:minorTickMark val="none"/>
        <c:tickLblPos val="nextTo"/>
        <c:txPr>
          <a:bodyPr/>
          <a:lstStyle/>
          <a:p>
            <a:pPr>
              <a:defRPr sz="1600" baseline="0">
                <a:solidFill>
                  <a:srgbClr val="202945"/>
                </a:solidFill>
              </a:defRPr>
            </a:pPr>
            <a:endParaRPr lang="en-US"/>
          </a:p>
        </c:txPr>
        <c:crossAx val="58600000"/>
        <c:crosses val="autoZero"/>
        <c:auto val="1"/>
        <c:lblAlgn val="ctr"/>
        <c:lblOffset val="100"/>
        <c:noMultiLvlLbl val="0"/>
      </c:catAx>
      <c:valAx>
        <c:axId val="58600000"/>
        <c:scaling>
          <c:orientation val="minMax"/>
          <c:max val="66"/>
          <c:min val="38"/>
        </c:scaling>
        <c:delete val="0"/>
        <c:axPos val="l"/>
        <c:numFmt formatCode="#,##0" sourceLinked="0"/>
        <c:majorTickMark val="none"/>
        <c:minorTickMark val="none"/>
        <c:tickLblPos val="nextTo"/>
        <c:txPr>
          <a:bodyPr/>
          <a:lstStyle/>
          <a:p>
            <a:pPr>
              <a:defRPr sz="1400" b="0" baseline="0">
                <a:solidFill>
                  <a:srgbClr val="202945"/>
                </a:solidFill>
              </a:defRPr>
            </a:pPr>
            <a:endParaRPr lang="en-US"/>
          </a:p>
        </c:txPr>
        <c:crossAx val="58599440"/>
        <c:crosses val="autoZero"/>
        <c:crossBetween val="between"/>
        <c:majorUnit val="2"/>
      </c:valAx>
      <c:spPr>
        <a:noFill/>
        <a:ln w="25387">
          <a:noFill/>
        </a:ln>
      </c:spPr>
    </c:plotArea>
    <c:legend>
      <c:legendPos val="b"/>
      <c:legendEntry>
        <c:idx val="0"/>
        <c:txPr>
          <a:bodyPr/>
          <a:lstStyle/>
          <a:p>
            <a:pPr>
              <a:defRPr sz="1200" b="0" baseline="0">
                <a:solidFill>
                  <a:srgbClr val="202945"/>
                </a:solidFill>
              </a:defRPr>
            </a:pPr>
            <a:endParaRPr lang="en-US"/>
          </a:p>
        </c:txPr>
      </c:legendEntry>
      <c:legendEntry>
        <c:idx val="1"/>
        <c:txPr>
          <a:bodyPr/>
          <a:lstStyle/>
          <a:p>
            <a:pPr>
              <a:defRPr sz="1200" b="0" baseline="0">
                <a:solidFill>
                  <a:srgbClr val="202945"/>
                </a:solidFill>
              </a:defRPr>
            </a:pPr>
            <a:endParaRPr lang="en-US"/>
          </a:p>
        </c:txPr>
      </c:legendEntry>
      <c:overlay val="0"/>
      <c:txPr>
        <a:bodyPr/>
        <a:lstStyle/>
        <a:p>
          <a:pPr>
            <a:defRPr sz="1200" b="1" baseline="0">
              <a:solidFill>
                <a:srgbClr val="202945"/>
              </a:solidFill>
            </a:defRPr>
          </a:pPr>
          <a:endParaRPr lang="en-US"/>
        </a:p>
      </c:txPr>
    </c:legend>
    <c:plotVisOnly val="1"/>
    <c:dispBlanksAs val="gap"/>
    <c:showDLblsOverMax val="0"/>
  </c:chart>
  <c:txPr>
    <a:bodyPr/>
    <a:lstStyle/>
    <a:p>
      <a:pPr>
        <a:defRPr sz="1792"/>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dirty="0"/>
              <a:t>High Pluralistic Orientation</a:t>
            </a:r>
          </a:p>
        </c:rich>
      </c:tx>
      <c:layout>
        <c:manualLayout>
          <c:xMode val="edge"/>
          <c:yMode val="edge"/>
          <c:x val="0.38794079007925097"/>
          <c:y val="2.0881707968322599E-2"/>
        </c:manualLayout>
      </c:layout>
      <c:overlay val="0"/>
    </c:title>
    <c:autoTitleDeleted val="0"/>
    <c:plotArea>
      <c:layout>
        <c:manualLayout>
          <c:layoutTarget val="inner"/>
          <c:xMode val="edge"/>
          <c:yMode val="edge"/>
          <c:x val="0.11149032992036401"/>
          <c:y val="0.125290023201856"/>
          <c:w val="0.853242320819113"/>
          <c:h val="0.75406032482598495"/>
        </c:manualLayout>
      </c:layout>
      <c:barChart>
        <c:barDir val="bar"/>
        <c:grouping val="clustered"/>
        <c:varyColors val="0"/>
        <c:dLbls>
          <c:showLegendKey val="0"/>
          <c:showVal val="0"/>
          <c:showCatName val="0"/>
          <c:showSerName val="0"/>
          <c:showPercent val="0"/>
          <c:showBubbleSize val="0"/>
        </c:dLbls>
        <c:gapWidth val="50"/>
        <c:axId val="58601680"/>
        <c:axId val="58602240"/>
      </c:barChart>
      <c:catAx>
        <c:axId val="58601680"/>
        <c:scaling>
          <c:orientation val="minMax"/>
        </c:scaling>
        <c:delete val="0"/>
        <c:axPos val="l"/>
        <c:majorTickMark val="none"/>
        <c:minorTickMark val="none"/>
        <c:tickLblPos val="nextTo"/>
        <c:txPr>
          <a:bodyPr rot="0" vert="horz"/>
          <a:lstStyle/>
          <a:p>
            <a:pPr>
              <a:defRPr/>
            </a:pPr>
            <a:endParaRPr lang="en-US"/>
          </a:p>
        </c:txPr>
        <c:crossAx val="58602240"/>
        <c:crosses val="autoZero"/>
        <c:auto val="1"/>
        <c:lblAlgn val="ctr"/>
        <c:lblOffset val="100"/>
        <c:tickLblSkip val="1"/>
        <c:tickMarkSkip val="1"/>
        <c:noMultiLvlLbl val="0"/>
      </c:catAx>
      <c:valAx>
        <c:axId val="58602240"/>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58601680"/>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3044947506561699E-2"/>
          <c:y val="0.108445497047244"/>
          <c:w val="0.76293421916011595"/>
          <c:h val="0.69981606791338602"/>
        </c:manualLayout>
      </c:layout>
      <c:barChart>
        <c:barDir val="col"/>
        <c:grouping val="clustered"/>
        <c:varyColors val="0"/>
        <c:ser>
          <c:idx val="0"/>
          <c:order val="0"/>
          <c:tx>
            <c:strRef>
              <c:f>Sheet1!$B$1</c:f>
              <c:strCache>
                <c:ptCount val="1"/>
                <c:pt idx="0">
                  <c:v>Your Institution</c:v>
                </c:pt>
              </c:strCache>
            </c:strRef>
          </c:tx>
          <c:spPr>
            <a:solidFill>
              <a:srgbClr val="202945"/>
            </a:solidFill>
            <a:ln w="3175">
              <a:solidFill>
                <a:schemeClr val="accent1"/>
              </a:solidFill>
            </a:ln>
          </c:spPr>
          <c:invertIfNegative val="0"/>
          <c:dLbls>
            <c:spPr>
              <a:noFill/>
              <a:ln>
                <a:noFill/>
              </a:ln>
              <a:effectLst/>
            </c:spPr>
            <c:txPr>
              <a:bodyPr/>
              <a:lstStyle/>
              <a:p>
                <a:pPr>
                  <a:defRPr sz="1200" b="1" baseline="0">
                    <a:solidFill>
                      <a:srgbClr val="202945"/>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All FTFT</c:v>
                </c:pt>
                <c:pt idx="1">
                  <c:v>Men</c:v>
                </c:pt>
                <c:pt idx="2">
                  <c:v>Women</c:v>
                </c:pt>
              </c:strCache>
            </c:strRef>
          </c:cat>
          <c:val>
            <c:numRef>
              <c:f>Sheet1!$B$2:$B$4</c:f>
              <c:numCache>
                <c:formatCode>0.0</c:formatCode>
                <c:ptCount val="3"/>
                <c:pt idx="0">
                  <c:v>50.14</c:v>
                </c:pt>
                <c:pt idx="1">
                  <c:v>51.45</c:v>
                </c:pt>
                <c:pt idx="2">
                  <c:v>49.26</c:v>
                </c:pt>
              </c:numCache>
            </c:numRef>
          </c:val>
          <c:extLst xmlns:c16r2="http://schemas.microsoft.com/office/drawing/2015/06/chart">
            <c:ext xmlns:c16="http://schemas.microsoft.com/office/drawing/2014/chart" uri="{C3380CC4-5D6E-409C-BE32-E72D297353CC}">
              <c16:uniqueId val="{00000000-0719-4E6A-BC40-DA5504C300CC}"/>
            </c:ext>
          </c:extLst>
        </c:ser>
        <c:ser>
          <c:idx val="1"/>
          <c:order val="1"/>
          <c:tx>
            <c:strRef>
              <c:f>Sheet1!$C$1</c:f>
              <c:strCache>
                <c:ptCount val="1"/>
                <c:pt idx="0">
                  <c:v>Comparison Group</c:v>
                </c:pt>
              </c:strCache>
            </c:strRef>
          </c:tx>
          <c:spPr>
            <a:solidFill>
              <a:srgbClr val="E74C39"/>
            </a:solidFill>
            <a:ln w="3175">
              <a:solidFill>
                <a:srgbClr val="7680AC">
                  <a:alpha val="50000"/>
                </a:srgbClr>
              </a:solidFill>
            </a:ln>
          </c:spPr>
          <c:invertIfNegative val="0"/>
          <c:dLbls>
            <c:spPr>
              <a:noFill/>
              <a:ln>
                <a:noFill/>
              </a:ln>
              <a:effectLst/>
            </c:spPr>
            <c:txPr>
              <a:bodyPr/>
              <a:lstStyle/>
              <a:p>
                <a:pPr>
                  <a:defRPr sz="1200" b="1">
                    <a:solidFill>
                      <a:srgbClr val="E74C39"/>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All FTFT</c:v>
                </c:pt>
                <c:pt idx="1">
                  <c:v>Men</c:v>
                </c:pt>
                <c:pt idx="2">
                  <c:v>Women</c:v>
                </c:pt>
              </c:strCache>
            </c:strRef>
          </c:cat>
          <c:val>
            <c:numRef>
              <c:f>Sheet1!$C$2:$C$4</c:f>
              <c:numCache>
                <c:formatCode>0.0</c:formatCode>
                <c:ptCount val="3"/>
                <c:pt idx="0">
                  <c:v>49.51</c:v>
                </c:pt>
                <c:pt idx="1">
                  <c:v>51.18</c:v>
                </c:pt>
                <c:pt idx="2">
                  <c:v>48.25</c:v>
                </c:pt>
              </c:numCache>
            </c:numRef>
          </c:val>
          <c:extLst xmlns:c16r2="http://schemas.microsoft.com/office/drawing/2015/06/chart">
            <c:ext xmlns:c16="http://schemas.microsoft.com/office/drawing/2014/chart" uri="{C3380CC4-5D6E-409C-BE32-E72D297353CC}">
              <c16:uniqueId val="{00000001-0719-4E6A-BC40-DA5504C300CC}"/>
            </c:ext>
          </c:extLst>
        </c:ser>
        <c:dLbls>
          <c:showLegendKey val="0"/>
          <c:showVal val="1"/>
          <c:showCatName val="0"/>
          <c:showSerName val="0"/>
          <c:showPercent val="0"/>
          <c:showBubbleSize val="0"/>
        </c:dLbls>
        <c:gapWidth val="50"/>
        <c:overlap val="-6"/>
        <c:axId val="59891648"/>
        <c:axId val="59892208"/>
      </c:barChart>
      <c:catAx>
        <c:axId val="59891648"/>
        <c:scaling>
          <c:orientation val="minMax"/>
        </c:scaling>
        <c:delete val="0"/>
        <c:axPos val="b"/>
        <c:numFmt formatCode="General" sourceLinked="1"/>
        <c:majorTickMark val="none"/>
        <c:minorTickMark val="none"/>
        <c:tickLblPos val="nextTo"/>
        <c:txPr>
          <a:bodyPr/>
          <a:lstStyle/>
          <a:p>
            <a:pPr>
              <a:defRPr sz="1600" baseline="0">
                <a:solidFill>
                  <a:srgbClr val="202945"/>
                </a:solidFill>
              </a:defRPr>
            </a:pPr>
            <a:endParaRPr lang="en-US"/>
          </a:p>
        </c:txPr>
        <c:crossAx val="59892208"/>
        <c:crosses val="autoZero"/>
        <c:auto val="1"/>
        <c:lblAlgn val="ctr"/>
        <c:lblOffset val="100"/>
        <c:noMultiLvlLbl val="0"/>
      </c:catAx>
      <c:valAx>
        <c:axId val="59892208"/>
        <c:scaling>
          <c:orientation val="minMax"/>
          <c:max val="66"/>
          <c:min val="38"/>
        </c:scaling>
        <c:delete val="0"/>
        <c:axPos val="l"/>
        <c:numFmt formatCode="#,##0" sourceLinked="0"/>
        <c:majorTickMark val="none"/>
        <c:minorTickMark val="none"/>
        <c:tickLblPos val="nextTo"/>
        <c:txPr>
          <a:bodyPr/>
          <a:lstStyle/>
          <a:p>
            <a:pPr>
              <a:defRPr sz="1400" b="0" baseline="0">
                <a:solidFill>
                  <a:srgbClr val="202945"/>
                </a:solidFill>
              </a:defRPr>
            </a:pPr>
            <a:endParaRPr lang="en-US"/>
          </a:p>
        </c:txPr>
        <c:crossAx val="59891648"/>
        <c:crosses val="autoZero"/>
        <c:crossBetween val="between"/>
        <c:majorUnit val="2"/>
      </c:valAx>
      <c:spPr>
        <a:noFill/>
        <a:ln w="25387">
          <a:noFill/>
        </a:ln>
      </c:spPr>
    </c:plotArea>
    <c:legend>
      <c:legendPos val="b"/>
      <c:legendEntry>
        <c:idx val="0"/>
        <c:txPr>
          <a:bodyPr/>
          <a:lstStyle/>
          <a:p>
            <a:pPr>
              <a:defRPr sz="1200" b="0" baseline="0">
                <a:solidFill>
                  <a:srgbClr val="202945"/>
                </a:solidFill>
              </a:defRPr>
            </a:pPr>
            <a:endParaRPr lang="en-US"/>
          </a:p>
        </c:txPr>
      </c:legendEntry>
      <c:legendEntry>
        <c:idx val="1"/>
        <c:txPr>
          <a:bodyPr/>
          <a:lstStyle/>
          <a:p>
            <a:pPr>
              <a:defRPr sz="1200" b="0" baseline="0">
                <a:solidFill>
                  <a:srgbClr val="202945"/>
                </a:solidFill>
              </a:defRPr>
            </a:pPr>
            <a:endParaRPr lang="en-US"/>
          </a:p>
        </c:txPr>
      </c:legendEntry>
      <c:overlay val="0"/>
      <c:txPr>
        <a:bodyPr/>
        <a:lstStyle/>
        <a:p>
          <a:pPr>
            <a:defRPr sz="1200" b="0" baseline="0">
              <a:solidFill>
                <a:srgbClr val="202945"/>
              </a:solidFill>
            </a:defRPr>
          </a:pPr>
          <a:endParaRPr lang="en-US"/>
        </a:p>
      </c:txPr>
    </c:legend>
    <c:plotVisOnly val="1"/>
    <c:dispBlanksAs val="gap"/>
    <c:showDLblsOverMax val="0"/>
  </c:chart>
  <c:txPr>
    <a:bodyPr/>
    <a:lstStyle/>
    <a:p>
      <a:pPr>
        <a:defRPr sz="1793"/>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8.3693215699217699E-2"/>
          <c:y val="9.1665348762100807E-2"/>
          <c:w val="0.56542022948082604"/>
          <c:h val="0.78623973983450102"/>
        </c:manualLayout>
      </c:layout>
      <c:barChart>
        <c:barDir val="col"/>
        <c:grouping val="clustered"/>
        <c:varyColors val="0"/>
        <c:ser>
          <c:idx val="2"/>
          <c:order val="0"/>
          <c:spPr>
            <a:solidFill>
              <a:srgbClr val="202945"/>
            </a:solidFill>
            <a:ln w="3175">
              <a:solidFill>
                <a:schemeClr val="accent1"/>
              </a:solidFill>
            </a:ln>
          </c:spPr>
          <c:invertIfNegative val="0"/>
          <c:dLbls>
            <c:spPr>
              <a:noFill/>
              <a:ln>
                <a:noFill/>
              </a:ln>
              <a:effectLst/>
            </c:spPr>
            <c:txPr>
              <a:bodyPr/>
              <a:lstStyle/>
              <a:p>
                <a:pPr>
                  <a:defRPr sz="1200" b="1">
                    <a:solidFill>
                      <a:srgbClr val="202945"/>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All FTFT</c:v>
                </c:pt>
                <c:pt idx="1">
                  <c:v>Men</c:v>
                </c:pt>
                <c:pt idx="2">
                  <c:v>Women</c:v>
                </c:pt>
              </c:strCache>
            </c:strRef>
          </c:cat>
          <c:val>
            <c:numRef>
              <c:f>Sheet1!$B$2:$B$4</c:f>
              <c:numCache>
                <c:formatCode>0.0</c:formatCode>
                <c:ptCount val="3"/>
                <c:pt idx="0">
                  <c:v>51.73</c:v>
                </c:pt>
                <c:pt idx="1">
                  <c:v>50.89</c:v>
                </c:pt>
                <c:pt idx="2">
                  <c:v>52.3</c:v>
                </c:pt>
              </c:numCache>
            </c:numRef>
          </c:val>
          <c:extLst xmlns:c16r2="http://schemas.microsoft.com/office/drawing/2015/06/chart">
            <c:ext xmlns:c16="http://schemas.microsoft.com/office/drawing/2014/chart" uri="{C3380CC4-5D6E-409C-BE32-E72D297353CC}">
              <c16:uniqueId val="{00000000-827A-4780-A075-29D7386F84BF}"/>
            </c:ext>
          </c:extLst>
        </c:ser>
        <c:ser>
          <c:idx val="0"/>
          <c:order val="1"/>
          <c:spPr>
            <a:solidFill>
              <a:srgbClr val="E74C39"/>
            </a:solidFill>
            <a:ln w="3175">
              <a:solidFill>
                <a:srgbClr val="7680AC">
                  <a:alpha val="50000"/>
                </a:srgbClr>
              </a:solidFill>
            </a:ln>
          </c:spPr>
          <c:invertIfNegative val="0"/>
          <c:dLbls>
            <c:spPr>
              <a:noFill/>
              <a:ln>
                <a:noFill/>
              </a:ln>
              <a:effectLst/>
            </c:spPr>
            <c:txPr>
              <a:bodyPr/>
              <a:lstStyle/>
              <a:p>
                <a:pPr>
                  <a:defRPr sz="1200" b="1">
                    <a:solidFill>
                      <a:srgbClr val="E74C39"/>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All FTFT</c:v>
                </c:pt>
                <c:pt idx="1">
                  <c:v>Men</c:v>
                </c:pt>
                <c:pt idx="2">
                  <c:v>Women</c:v>
                </c:pt>
              </c:strCache>
            </c:strRef>
          </c:cat>
          <c:val>
            <c:numRef>
              <c:f>Sheet1!$C$2:$C$4</c:f>
              <c:numCache>
                <c:formatCode>0.0</c:formatCode>
                <c:ptCount val="3"/>
                <c:pt idx="0">
                  <c:v>52.83</c:v>
                </c:pt>
                <c:pt idx="1">
                  <c:v>52.06</c:v>
                </c:pt>
                <c:pt idx="2">
                  <c:v>53.41</c:v>
                </c:pt>
              </c:numCache>
            </c:numRef>
          </c:val>
          <c:extLst xmlns:c16r2="http://schemas.microsoft.com/office/drawing/2015/06/chart">
            <c:ext xmlns:c16="http://schemas.microsoft.com/office/drawing/2014/chart" uri="{C3380CC4-5D6E-409C-BE32-E72D297353CC}">
              <c16:uniqueId val="{00000001-827A-4780-A075-29D7386F84BF}"/>
            </c:ext>
          </c:extLst>
        </c:ser>
        <c:dLbls>
          <c:showLegendKey val="0"/>
          <c:showVal val="1"/>
          <c:showCatName val="0"/>
          <c:showSerName val="0"/>
          <c:showPercent val="0"/>
          <c:showBubbleSize val="0"/>
        </c:dLbls>
        <c:gapWidth val="50"/>
        <c:overlap val="-6"/>
        <c:axId val="59895008"/>
        <c:axId val="59895568"/>
      </c:barChart>
      <c:catAx>
        <c:axId val="59895008"/>
        <c:scaling>
          <c:orientation val="minMax"/>
        </c:scaling>
        <c:delete val="0"/>
        <c:axPos val="b"/>
        <c:numFmt formatCode="General" sourceLinked="1"/>
        <c:majorTickMark val="none"/>
        <c:minorTickMark val="none"/>
        <c:tickLblPos val="nextTo"/>
        <c:txPr>
          <a:bodyPr rot="0" vert="horz"/>
          <a:lstStyle/>
          <a:p>
            <a:pPr>
              <a:defRPr sz="1600" baseline="0">
                <a:solidFill>
                  <a:srgbClr val="202945"/>
                </a:solidFill>
              </a:defRPr>
            </a:pPr>
            <a:endParaRPr lang="en-US"/>
          </a:p>
        </c:txPr>
        <c:crossAx val="59895568"/>
        <c:crosses val="autoZero"/>
        <c:auto val="1"/>
        <c:lblAlgn val="ctr"/>
        <c:lblOffset val="100"/>
        <c:tickLblSkip val="1"/>
        <c:tickMarkSkip val="1"/>
        <c:noMultiLvlLbl val="0"/>
      </c:catAx>
      <c:valAx>
        <c:axId val="59895568"/>
        <c:scaling>
          <c:orientation val="minMax"/>
          <c:max val="66"/>
          <c:min val="38"/>
        </c:scaling>
        <c:delete val="0"/>
        <c:axPos val="l"/>
        <c:numFmt formatCode="#,##0" sourceLinked="0"/>
        <c:majorTickMark val="none"/>
        <c:minorTickMark val="none"/>
        <c:tickLblPos val="nextTo"/>
        <c:txPr>
          <a:bodyPr rot="0" vert="horz"/>
          <a:lstStyle/>
          <a:p>
            <a:pPr>
              <a:defRPr sz="1400" b="0" baseline="0">
                <a:solidFill>
                  <a:srgbClr val="202945"/>
                </a:solidFill>
              </a:defRPr>
            </a:pPr>
            <a:endParaRPr lang="en-US"/>
          </a:p>
        </c:txPr>
        <c:crossAx val="59895008"/>
        <c:crosses val="autoZero"/>
        <c:crossBetween val="between"/>
        <c:majorUnit val="2"/>
      </c:valAx>
      <c:spPr>
        <a:noFill/>
        <a:ln w="25402">
          <a:noFill/>
        </a:ln>
      </c:spPr>
    </c:plotArea>
    <c:plotVisOnly val="1"/>
    <c:dispBlanksAs val="gap"/>
    <c:showDLblsOverMax val="0"/>
  </c:chart>
  <c:txPr>
    <a:bodyPr/>
    <a:lstStyle/>
    <a:p>
      <a:pPr>
        <a:defRPr sz="1791"/>
      </a:pPr>
      <a:endParaRPr lang="en-US"/>
    </a:p>
  </c:txPr>
  <c:externalData r:id="rId1">
    <c:autoUpdate val="0"/>
  </c:externalData>
  <c:userShapes r:id="rId2"/>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93282149712093099"/>
        </c:manualLayout>
      </c:layout>
      <c:barChart>
        <c:barDir val="col"/>
        <c:grouping val="stacked"/>
        <c:varyColors val="0"/>
        <c:ser>
          <c:idx val="0"/>
          <c:order val="0"/>
          <c:tx>
            <c:strRef>
              <c:f>Sheet1!$C$1</c:f>
              <c:strCache>
                <c:ptCount val="1"/>
                <c:pt idx="0">
                  <c:v>Occasionally</c:v>
                </c:pt>
              </c:strCache>
            </c:strRef>
          </c:tx>
          <c:spPr>
            <a:solidFill>
              <a:srgbClr val="202945"/>
            </a:solidFill>
            <a:ln w="3175">
              <a:solidFill>
                <a:srgbClr val="7680AC">
                  <a:alpha val="50000"/>
                </a:srgbClr>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1-CA3E-47C4-BCFD-9565B5F906CA}"/>
              </c:ext>
            </c:extLst>
          </c:dPt>
          <c:dPt>
            <c:idx val="1"/>
            <c:invertIfNegative val="0"/>
            <c:bubble3D val="0"/>
            <c:spPr>
              <a:solidFill>
                <a:srgbClr val="E74C39"/>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3-CA3E-47C4-BCFD-9565B5F906CA}"/>
              </c:ext>
            </c:extLst>
          </c:dPt>
          <c:dPt>
            <c:idx val="2"/>
            <c:invertIfNegative val="0"/>
            <c:bubble3D val="0"/>
            <c:extLst xmlns:c16r2="http://schemas.microsoft.com/office/drawing/2015/06/chart">
              <c:ext xmlns:c16="http://schemas.microsoft.com/office/drawing/2014/chart" uri="{C3380CC4-5D6E-409C-BE32-E72D297353CC}">
                <c16:uniqueId val="{00000005-CA3E-47C4-BCFD-9565B5F906CA}"/>
              </c:ext>
            </c:extLst>
          </c:dPt>
          <c:dPt>
            <c:idx val="3"/>
            <c:invertIfNegative val="0"/>
            <c:bubble3D val="0"/>
            <c:spPr>
              <a:solidFill>
                <a:srgbClr val="E74C39"/>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7-CA3E-47C4-BCFD-9565B5F906CA}"/>
              </c:ext>
            </c:extLst>
          </c:dPt>
          <c:dPt>
            <c:idx val="4"/>
            <c:invertIfNegative val="0"/>
            <c:bubble3D val="0"/>
            <c:extLst xmlns:c16r2="http://schemas.microsoft.com/office/drawing/2015/06/chart">
              <c:ext xmlns:c16="http://schemas.microsoft.com/office/drawing/2014/chart" uri="{C3380CC4-5D6E-409C-BE32-E72D297353CC}">
                <c16:uniqueId val="{00000009-CA3E-47C4-BCFD-9565B5F906CA}"/>
              </c:ext>
            </c:extLst>
          </c:dPt>
          <c:dPt>
            <c:idx val="5"/>
            <c:invertIfNegative val="0"/>
            <c:bubble3D val="0"/>
            <c:extLst xmlns:c16r2="http://schemas.microsoft.com/office/drawing/2015/06/chart">
              <c:ext xmlns:c16="http://schemas.microsoft.com/office/drawing/2014/chart" uri="{C3380CC4-5D6E-409C-BE32-E72D297353CC}">
                <c16:uniqueId val="{0000000B-CA3E-47C4-BCFD-9565B5F906CA}"/>
              </c:ext>
            </c:extLst>
          </c:dPt>
          <c:dPt>
            <c:idx val="6"/>
            <c:invertIfNegative val="0"/>
            <c:bubble3D val="0"/>
            <c:extLst xmlns:c16r2="http://schemas.microsoft.com/office/drawing/2015/06/chart">
              <c:ext xmlns:c16="http://schemas.microsoft.com/office/drawing/2014/chart" uri="{C3380CC4-5D6E-409C-BE32-E72D297353CC}">
                <c16:uniqueId val="{0000000D-CA3E-47C4-BCFD-9565B5F906CA}"/>
              </c:ext>
            </c:extLst>
          </c:dPt>
          <c:dPt>
            <c:idx val="7"/>
            <c:invertIfNegative val="0"/>
            <c:bubble3D val="0"/>
            <c:extLst xmlns:c16r2="http://schemas.microsoft.com/office/drawing/2015/06/chart">
              <c:ext xmlns:c16="http://schemas.microsoft.com/office/drawing/2014/chart" uri="{C3380CC4-5D6E-409C-BE32-E72D297353CC}">
                <c16:uniqueId val="{0000000F-CA3E-47C4-BCFD-9565B5F906CA}"/>
              </c:ext>
            </c:extLst>
          </c:dPt>
          <c:dLbls>
            <c:dLbl>
              <c:idx val="0"/>
              <c:numFmt formatCode="0.0%" sourceLinked="0"/>
              <c:spPr>
                <a:noFill/>
                <a:ln>
                  <a:noFill/>
                </a:ln>
                <a:effectLst/>
              </c:spPr>
              <c:txPr>
                <a:bodyPr/>
                <a:lstStyle/>
                <a:p>
                  <a:pPr>
                    <a:defRPr sz="1200" b="1">
                      <a:solidFill>
                        <a:schemeClr val="bg2"/>
                      </a:solidFill>
                    </a:defRPr>
                  </a:pPr>
                  <a:endParaRPr lang="en-US"/>
                </a:p>
              </c:txPr>
              <c:showLegendKey val="0"/>
              <c:showVal val="1"/>
              <c:showCatName val="0"/>
              <c:showSerName val="0"/>
              <c:showPercent val="0"/>
              <c:showBubbleSize val="0"/>
            </c:dLbl>
            <c:dLbl>
              <c:idx val="2"/>
              <c:numFmt formatCode="0.0%" sourceLinked="0"/>
              <c:spPr>
                <a:noFill/>
                <a:ln>
                  <a:noFill/>
                </a:ln>
                <a:effectLst/>
              </c:spPr>
              <c:txPr>
                <a:bodyPr/>
                <a:lstStyle/>
                <a:p>
                  <a:pPr>
                    <a:defRPr sz="1200" b="1">
                      <a:solidFill>
                        <a:schemeClr val="bg2"/>
                      </a:solidFill>
                    </a:defRPr>
                  </a:pPr>
                  <a:endParaRPr lang="en-US"/>
                </a:p>
              </c:txPr>
              <c:showLegendKey val="0"/>
              <c:showVal val="1"/>
              <c:showCatName val="0"/>
              <c:showSerName val="0"/>
              <c:showPercent val="0"/>
              <c:showBubbleSize val="0"/>
            </c:dLbl>
            <c:numFmt formatCode="0.0%" sourceLinked="0"/>
            <c:spPr>
              <a:noFill/>
              <a:ln>
                <a:noFill/>
              </a:ln>
              <a:effectLst/>
            </c:spPr>
            <c:txPr>
              <a:bodyPr/>
              <a:lstStyle/>
              <a:p>
                <a:pPr>
                  <a:defRPr sz="1200" b="1">
                    <a:solidFill>
                      <a:srgbClr val="202945"/>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Sheet1!$B$2:$B$5</c:f>
              <c:strCache>
                <c:ptCount val="4"/>
                <c:pt idx="0">
                  <c:v>Your Institution</c:v>
                </c:pt>
                <c:pt idx="1">
                  <c:v>Comparison Group</c:v>
                </c:pt>
                <c:pt idx="2">
                  <c:v>Your Institution</c:v>
                </c:pt>
                <c:pt idx="3">
                  <c:v>Comparison Group</c:v>
                </c:pt>
              </c:strCache>
            </c:strRef>
          </c:cat>
          <c:val>
            <c:numRef>
              <c:f>Sheet1!$C$2:$C$5</c:f>
              <c:numCache>
                <c:formatCode>0.0%</c:formatCode>
                <c:ptCount val="4"/>
                <c:pt idx="0">
                  <c:v>0.55500000000000005</c:v>
                </c:pt>
                <c:pt idx="1">
                  <c:v>0.51700000000000002</c:v>
                </c:pt>
                <c:pt idx="2">
                  <c:v>0.36199999999999999</c:v>
                </c:pt>
                <c:pt idx="3">
                  <c:v>0.40200000000000002</c:v>
                </c:pt>
              </c:numCache>
            </c:numRef>
          </c:val>
          <c:extLst xmlns:c16r2="http://schemas.microsoft.com/office/drawing/2015/06/chart">
            <c:ext xmlns:c16="http://schemas.microsoft.com/office/drawing/2014/chart" uri="{C3380CC4-5D6E-409C-BE32-E72D297353CC}">
              <c16:uniqueId val="{00000010-CA3E-47C4-BCFD-9565B5F906CA}"/>
            </c:ext>
          </c:extLst>
        </c:ser>
        <c:ser>
          <c:idx val="1"/>
          <c:order val="1"/>
          <c:tx>
            <c:strRef>
              <c:f>Sheet1!$D$1</c:f>
              <c:strCache>
                <c:ptCount val="1"/>
                <c:pt idx="0">
                  <c:v>Frequently</c:v>
                </c:pt>
              </c:strCache>
            </c:strRef>
          </c:tx>
          <c:spPr>
            <a:solidFill>
              <a:srgbClr val="202945">
                <a:alpha val="19000"/>
              </a:srgbClr>
            </a:solidFill>
            <a:ln w="3175">
              <a:solidFill>
                <a:srgbClr val="7680AC">
                  <a:alpha val="50000"/>
                </a:srgbClr>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12-CA3E-47C4-BCFD-9565B5F906CA}"/>
              </c:ext>
            </c:extLst>
          </c:dPt>
          <c:dPt>
            <c:idx val="1"/>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4-CA3E-47C4-BCFD-9565B5F906CA}"/>
              </c:ext>
            </c:extLst>
          </c:dPt>
          <c:dPt>
            <c:idx val="2"/>
            <c:invertIfNegative val="0"/>
            <c:bubble3D val="0"/>
            <c:extLst xmlns:c16r2="http://schemas.microsoft.com/office/drawing/2015/06/chart">
              <c:ext xmlns:c16="http://schemas.microsoft.com/office/drawing/2014/chart" uri="{C3380CC4-5D6E-409C-BE32-E72D297353CC}">
                <c16:uniqueId val="{00000016-CA3E-47C4-BCFD-9565B5F906CA}"/>
              </c:ext>
            </c:extLst>
          </c:dPt>
          <c:dPt>
            <c:idx val="3"/>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8-CA3E-47C4-BCFD-9565B5F906CA}"/>
              </c:ext>
            </c:extLst>
          </c:dPt>
          <c:dPt>
            <c:idx val="4"/>
            <c:invertIfNegative val="0"/>
            <c:bubble3D val="0"/>
            <c:extLst xmlns:c16r2="http://schemas.microsoft.com/office/drawing/2015/06/chart">
              <c:ext xmlns:c16="http://schemas.microsoft.com/office/drawing/2014/chart" uri="{C3380CC4-5D6E-409C-BE32-E72D297353CC}">
                <c16:uniqueId val="{0000001A-CA3E-47C4-BCFD-9565B5F906CA}"/>
              </c:ext>
            </c:extLst>
          </c:dPt>
          <c:dPt>
            <c:idx val="5"/>
            <c:invertIfNegative val="0"/>
            <c:bubble3D val="0"/>
            <c:extLst xmlns:c16r2="http://schemas.microsoft.com/office/drawing/2015/06/chart">
              <c:ext xmlns:c16="http://schemas.microsoft.com/office/drawing/2014/chart" uri="{C3380CC4-5D6E-409C-BE32-E72D297353CC}">
                <c16:uniqueId val="{0000001C-CA3E-47C4-BCFD-9565B5F906CA}"/>
              </c:ext>
            </c:extLst>
          </c:dPt>
          <c:dPt>
            <c:idx val="6"/>
            <c:invertIfNegative val="0"/>
            <c:bubble3D val="0"/>
            <c:extLst xmlns:c16r2="http://schemas.microsoft.com/office/drawing/2015/06/chart">
              <c:ext xmlns:c16="http://schemas.microsoft.com/office/drawing/2014/chart" uri="{C3380CC4-5D6E-409C-BE32-E72D297353CC}">
                <c16:uniqueId val="{0000001E-CA3E-47C4-BCFD-9565B5F906CA}"/>
              </c:ext>
            </c:extLst>
          </c:dPt>
          <c:dPt>
            <c:idx val="7"/>
            <c:invertIfNegative val="0"/>
            <c:bubble3D val="0"/>
            <c:extLst xmlns:c16r2="http://schemas.microsoft.com/office/drawing/2015/06/chart">
              <c:ext xmlns:c16="http://schemas.microsoft.com/office/drawing/2014/chart" uri="{C3380CC4-5D6E-409C-BE32-E72D297353CC}">
                <c16:uniqueId val="{00000020-CA3E-47C4-BCFD-9565B5F906CA}"/>
              </c:ext>
            </c:extLst>
          </c:dPt>
          <c:dLbls>
            <c:numFmt formatCode="0.0%" sourceLinked="0"/>
            <c:spPr>
              <a:noFill/>
              <a:ln>
                <a:noFill/>
              </a:ln>
              <a:effectLst/>
            </c:spPr>
            <c:txPr>
              <a:bodyPr/>
              <a:lstStyle/>
              <a:p>
                <a:pPr>
                  <a:defRPr sz="1200" b="1">
                    <a:solidFill>
                      <a:srgbClr val="202945"/>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Sheet1!$B$2:$B$5</c:f>
              <c:strCache>
                <c:ptCount val="4"/>
                <c:pt idx="0">
                  <c:v>Your Institution</c:v>
                </c:pt>
                <c:pt idx="1">
                  <c:v>Comparison Group</c:v>
                </c:pt>
                <c:pt idx="2">
                  <c:v>Your Institution</c:v>
                </c:pt>
                <c:pt idx="3">
                  <c:v>Comparison Group</c:v>
                </c:pt>
              </c:strCache>
            </c:strRef>
          </c:cat>
          <c:val>
            <c:numRef>
              <c:f>Sheet1!$D$2:$D$5</c:f>
              <c:numCache>
                <c:formatCode>0.0%</c:formatCode>
                <c:ptCount val="4"/>
                <c:pt idx="0">
                  <c:v>0.36299999999999999</c:v>
                </c:pt>
                <c:pt idx="1">
                  <c:v>0.39900000000000002</c:v>
                </c:pt>
                <c:pt idx="2">
                  <c:v>0.10199999999999999</c:v>
                </c:pt>
                <c:pt idx="3">
                  <c:v>0.13500000000000001</c:v>
                </c:pt>
              </c:numCache>
            </c:numRef>
          </c:val>
          <c:extLst xmlns:c16r2="http://schemas.microsoft.com/office/drawing/2015/06/chart">
            <c:ext xmlns:c16="http://schemas.microsoft.com/office/drawing/2014/chart" uri="{C3380CC4-5D6E-409C-BE32-E72D297353CC}">
              <c16:uniqueId val="{00000021-CA3E-47C4-BCFD-9565B5F906CA}"/>
            </c:ext>
          </c:extLst>
        </c:ser>
        <c:dLbls>
          <c:showLegendKey val="0"/>
          <c:showVal val="0"/>
          <c:showCatName val="0"/>
          <c:showSerName val="0"/>
          <c:showPercent val="0"/>
          <c:showBubbleSize val="0"/>
        </c:dLbls>
        <c:gapWidth val="74"/>
        <c:overlap val="100"/>
        <c:axId val="59898368"/>
        <c:axId val="59898928"/>
      </c:barChart>
      <c:catAx>
        <c:axId val="59898368"/>
        <c:scaling>
          <c:orientation val="minMax"/>
        </c:scaling>
        <c:delete val="0"/>
        <c:axPos val="b"/>
        <c:majorGridlines/>
        <c:numFmt formatCode="General" sourceLinked="0"/>
        <c:majorTickMark val="none"/>
        <c:minorTickMark val="none"/>
        <c:tickLblPos val="none"/>
        <c:crossAx val="59898928"/>
        <c:crosses val="autoZero"/>
        <c:auto val="1"/>
        <c:lblAlgn val="ctr"/>
        <c:lblOffset val="100"/>
        <c:tickLblSkip val="2"/>
        <c:tickMarkSkip val="2"/>
        <c:noMultiLvlLbl val="0"/>
      </c:catAx>
      <c:valAx>
        <c:axId val="59898928"/>
        <c:scaling>
          <c:orientation val="minMax"/>
          <c:max val="1"/>
          <c:min val="0"/>
        </c:scaling>
        <c:delete val="0"/>
        <c:axPos val="l"/>
        <c:numFmt formatCode="0%" sourceLinked="0"/>
        <c:majorTickMark val="none"/>
        <c:minorTickMark val="none"/>
        <c:tickLblPos val="nextTo"/>
        <c:txPr>
          <a:bodyPr rot="0" vert="horz"/>
          <a:lstStyle/>
          <a:p>
            <a:pPr>
              <a:defRPr sz="1400" b="0" baseline="0">
                <a:solidFill>
                  <a:srgbClr val="202945"/>
                </a:solidFill>
              </a:defRPr>
            </a:pPr>
            <a:endParaRPr lang="en-US"/>
          </a:p>
        </c:txPr>
        <c:crossAx val="59898368"/>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rgbClr val="202945"/>
            </a:solidFill>
            <a:ln w="3175">
              <a:solidFill>
                <a:schemeClr val="accent1"/>
              </a:solidFill>
            </a:ln>
          </c:spPr>
          <c:invertIfNegative val="0"/>
          <c:dLbls>
            <c:numFmt formatCode="0.0%" sourceLinked="0"/>
            <c:spPr>
              <a:noFill/>
              <a:ln>
                <a:noFill/>
              </a:ln>
              <a:effectLst/>
            </c:spPr>
            <c:txPr>
              <a:bodyPr/>
              <a:lstStyle/>
              <a:p>
                <a:pPr>
                  <a:defRPr sz="1200" b="1">
                    <a:solidFill>
                      <a:srgbClr val="202945"/>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Zero</c:v>
                </c:pt>
                <c:pt idx="1">
                  <c:v>1 to 2</c:v>
                </c:pt>
                <c:pt idx="2">
                  <c:v>3 to 4</c:v>
                </c:pt>
                <c:pt idx="3">
                  <c:v>5 to 6</c:v>
                </c:pt>
                <c:pt idx="4">
                  <c:v>7 or more</c:v>
                </c:pt>
              </c:strCache>
            </c:strRef>
          </c:cat>
          <c:val>
            <c:numRef>
              <c:f>Sheet1!$B$2:$B$6</c:f>
              <c:numCache>
                <c:formatCode>0%</c:formatCode>
                <c:ptCount val="5"/>
                <c:pt idx="0">
                  <c:v>0.99399999999999999</c:v>
                </c:pt>
                <c:pt idx="1">
                  <c:v>5.0000000000000001E-3</c:v>
                </c:pt>
                <c:pt idx="2">
                  <c:v>1E-3</c:v>
                </c:pt>
                <c:pt idx="3">
                  <c:v>0</c:v>
                </c:pt>
                <c:pt idx="4">
                  <c:v>0</c:v>
                </c:pt>
              </c:numCache>
            </c:numRef>
          </c:val>
          <c:extLst xmlns:c16r2="http://schemas.microsoft.com/office/drawing/2015/06/chart">
            <c:ext xmlns:c16="http://schemas.microsoft.com/office/drawing/2014/chart" uri="{C3380CC4-5D6E-409C-BE32-E72D297353CC}">
              <c16:uniqueId val="{00000000-1477-4AB9-A5C3-25B12E289B42}"/>
            </c:ext>
          </c:extLst>
        </c:ser>
        <c:ser>
          <c:idx val="1"/>
          <c:order val="1"/>
          <c:tx>
            <c:strRef>
              <c:f>Sheet1!$C$1</c:f>
              <c:strCache>
                <c:ptCount val="1"/>
                <c:pt idx="0">
                  <c:v>Comparison Group</c:v>
                </c:pt>
              </c:strCache>
            </c:strRef>
          </c:tx>
          <c:spPr>
            <a:solidFill>
              <a:srgbClr val="E74C39"/>
            </a:solidFill>
            <a:ln w="3175">
              <a:solidFill>
                <a:srgbClr val="7680AC">
                  <a:alpha val="50000"/>
                </a:srgbClr>
              </a:solidFill>
            </a:ln>
          </c:spPr>
          <c:invertIfNegative val="0"/>
          <c:dLbls>
            <c:numFmt formatCode="0.0%" sourceLinked="0"/>
            <c:spPr>
              <a:noFill/>
              <a:ln>
                <a:noFill/>
              </a:ln>
              <a:effectLst/>
            </c:spPr>
            <c:txPr>
              <a:bodyPr/>
              <a:lstStyle/>
              <a:p>
                <a:pPr>
                  <a:defRPr sz="1200" b="1">
                    <a:solidFill>
                      <a:schemeClr val="bg1"/>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Zero</c:v>
                </c:pt>
                <c:pt idx="1">
                  <c:v>1 to 2</c:v>
                </c:pt>
                <c:pt idx="2">
                  <c:v>3 to 4</c:v>
                </c:pt>
                <c:pt idx="3">
                  <c:v>5 to 6</c:v>
                </c:pt>
                <c:pt idx="4">
                  <c:v>7 or more</c:v>
                </c:pt>
              </c:strCache>
            </c:strRef>
          </c:cat>
          <c:val>
            <c:numRef>
              <c:f>Sheet1!$C$2:$C$6</c:f>
              <c:numCache>
                <c:formatCode>0.00%</c:formatCode>
                <c:ptCount val="5"/>
                <c:pt idx="0">
                  <c:v>0.97699999999999998</c:v>
                </c:pt>
                <c:pt idx="1">
                  <c:v>0.01</c:v>
                </c:pt>
                <c:pt idx="2">
                  <c:v>1E-3</c:v>
                </c:pt>
                <c:pt idx="3">
                  <c:v>4.0000000000000001E-3</c:v>
                </c:pt>
                <c:pt idx="4" formatCode="0%">
                  <c:v>8.0000000000000002E-3</c:v>
                </c:pt>
              </c:numCache>
            </c:numRef>
          </c:val>
          <c:extLst xmlns:c16r2="http://schemas.microsoft.com/office/drawing/2015/06/chart">
            <c:ext xmlns:c16="http://schemas.microsoft.com/office/drawing/2014/chart" uri="{C3380CC4-5D6E-409C-BE32-E72D297353CC}">
              <c16:uniqueId val="{00000001-1477-4AB9-A5C3-25B12E289B42}"/>
            </c:ext>
          </c:extLst>
        </c:ser>
        <c:dLbls>
          <c:showLegendKey val="0"/>
          <c:showVal val="1"/>
          <c:showCatName val="0"/>
          <c:showSerName val="0"/>
          <c:showPercent val="0"/>
          <c:showBubbleSize val="0"/>
        </c:dLbls>
        <c:gapWidth val="75"/>
        <c:overlap val="-25"/>
        <c:axId val="245832064"/>
        <c:axId val="245832624"/>
      </c:barChart>
      <c:catAx>
        <c:axId val="245832064"/>
        <c:scaling>
          <c:orientation val="minMax"/>
        </c:scaling>
        <c:delete val="0"/>
        <c:axPos val="b"/>
        <c:majorGridlines/>
        <c:numFmt formatCode="General" sourceLinked="0"/>
        <c:majorTickMark val="none"/>
        <c:minorTickMark val="none"/>
        <c:tickLblPos val="nextTo"/>
        <c:txPr>
          <a:bodyPr/>
          <a:lstStyle/>
          <a:p>
            <a:pPr>
              <a:defRPr sz="1400" baseline="0">
                <a:solidFill>
                  <a:srgbClr val="202945"/>
                </a:solidFill>
              </a:defRPr>
            </a:pPr>
            <a:endParaRPr lang="en-US"/>
          </a:p>
        </c:txPr>
        <c:crossAx val="245832624"/>
        <c:crosses val="autoZero"/>
        <c:auto val="1"/>
        <c:lblAlgn val="ctr"/>
        <c:lblOffset val="100"/>
        <c:noMultiLvlLbl val="0"/>
      </c:catAx>
      <c:valAx>
        <c:axId val="245832624"/>
        <c:scaling>
          <c:orientation val="minMax"/>
          <c:max val="1"/>
        </c:scaling>
        <c:delete val="0"/>
        <c:axPos val="l"/>
        <c:numFmt formatCode="0%" sourceLinked="0"/>
        <c:majorTickMark val="none"/>
        <c:minorTickMark val="none"/>
        <c:tickLblPos val="nextTo"/>
        <c:spPr>
          <a:ln w="9525">
            <a:noFill/>
          </a:ln>
        </c:spPr>
        <c:txPr>
          <a:bodyPr/>
          <a:lstStyle/>
          <a:p>
            <a:pPr>
              <a:defRPr sz="1400" b="0" baseline="0">
                <a:solidFill>
                  <a:srgbClr val="202945"/>
                </a:solidFill>
              </a:defRPr>
            </a:pPr>
            <a:endParaRPr lang="en-US"/>
          </a:p>
        </c:txPr>
        <c:crossAx val="245832064"/>
        <c:crosses val="autoZero"/>
        <c:crossBetween val="between"/>
      </c:valAx>
    </c:plotArea>
    <c:legend>
      <c:legendPos val="b"/>
      <c:layout>
        <c:manualLayout>
          <c:xMode val="edge"/>
          <c:yMode val="edge"/>
          <c:x val="0.36358045286711999"/>
          <c:y val="0.93342906931715497"/>
          <c:w val="0.32368644067796698"/>
          <c:h val="5.2909728497052499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7500000000000202"/>
        </c:manualLayout>
      </c:layout>
      <c:barChart>
        <c:barDir val="col"/>
        <c:grouping val="stacked"/>
        <c:varyColors val="0"/>
        <c:ser>
          <c:idx val="0"/>
          <c:order val="0"/>
          <c:tx>
            <c:strRef>
              <c:f>Sheet1!$C$1</c:f>
              <c:strCache>
                <c:ptCount val="1"/>
                <c:pt idx="0">
                  <c:v>Absolutely</c:v>
                </c:pt>
              </c:strCache>
            </c:strRef>
          </c:tx>
          <c:spPr>
            <a:ln w="3175">
              <a:solidFill>
                <a:schemeClr val="accent1">
                  <a:alpha val="50000"/>
                </a:schemeClr>
              </a:solidFill>
            </a:ln>
            <a:effectLst/>
          </c:spPr>
          <c:invertIfNegative val="0"/>
          <c:dPt>
            <c:idx val="0"/>
            <c:invertIfNegative val="0"/>
            <c:bubble3D val="0"/>
            <c:spPr>
              <a:solidFill>
                <a:srgbClr val="202945"/>
              </a:solidFill>
              <a:ln w="3175">
                <a:solidFill>
                  <a:schemeClr val="accent1">
                    <a:alpha val="50000"/>
                  </a:schemeClr>
                </a:solidFill>
              </a:ln>
              <a:effectLst/>
            </c:spPr>
            <c:extLst xmlns:c16r2="http://schemas.microsoft.com/office/drawing/2015/06/chart">
              <c:ext xmlns:c16="http://schemas.microsoft.com/office/drawing/2014/chart" uri="{C3380CC4-5D6E-409C-BE32-E72D297353CC}">
                <c16:uniqueId val="{00000001-421E-435C-A1A0-BF025BAF9D71}"/>
              </c:ext>
            </c:extLst>
          </c:dPt>
          <c:dPt>
            <c:idx val="1"/>
            <c:invertIfNegative val="0"/>
            <c:bubble3D val="0"/>
            <c:spPr>
              <a:solidFill>
                <a:srgbClr val="E74C39"/>
              </a:solidFill>
              <a:ln w="3175">
                <a:solidFill>
                  <a:schemeClr val="accent1">
                    <a:alpha val="50000"/>
                  </a:schemeClr>
                </a:solidFill>
              </a:ln>
              <a:effectLst/>
            </c:spPr>
            <c:extLst xmlns:c16r2="http://schemas.microsoft.com/office/drawing/2015/06/chart">
              <c:ext xmlns:c16="http://schemas.microsoft.com/office/drawing/2014/chart" uri="{C3380CC4-5D6E-409C-BE32-E72D297353CC}">
                <c16:uniqueId val="{00000003-421E-435C-A1A0-BF025BAF9D71}"/>
              </c:ext>
            </c:extLst>
          </c:dPt>
          <c:dPt>
            <c:idx val="2"/>
            <c:invertIfNegative val="0"/>
            <c:bubble3D val="0"/>
            <c:spPr>
              <a:solidFill>
                <a:srgbClr val="202945"/>
              </a:solidFill>
              <a:ln w="3175">
                <a:solidFill>
                  <a:schemeClr val="accent1">
                    <a:alpha val="50000"/>
                  </a:schemeClr>
                </a:solidFill>
              </a:ln>
              <a:effectLst/>
            </c:spPr>
            <c:extLst xmlns:c16r2="http://schemas.microsoft.com/office/drawing/2015/06/chart">
              <c:ext xmlns:c16="http://schemas.microsoft.com/office/drawing/2014/chart" uri="{C3380CC4-5D6E-409C-BE32-E72D297353CC}">
                <c16:uniqueId val="{00000005-421E-435C-A1A0-BF025BAF9D71}"/>
              </c:ext>
            </c:extLst>
          </c:dPt>
          <c:dPt>
            <c:idx val="3"/>
            <c:invertIfNegative val="0"/>
            <c:bubble3D val="0"/>
            <c:spPr>
              <a:solidFill>
                <a:srgbClr val="E74C39"/>
              </a:solidFill>
              <a:ln w="3175">
                <a:solidFill>
                  <a:schemeClr val="accent1">
                    <a:alpha val="50000"/>
                  </a:schemeClr>
                </a:solidFill>
              </a:ln>
              <a:effectLst/>
            </c:spPr>
            <c:extLst xmlns:c16r2="http://schemas.microsoft.com/office/drawing/2015/06/chart">
              <c:ext xmlns:c16="http://schemas.microsoft.com/office/drawing/2014/chart" uri="{C3380CC4-5D6E-409C-BE32-E72D297353CC}">
                <c16:uniqueId val="{00000007-421E-435C-A1A0-BF025BAF9D71}"/>
              </c:ext>
            </c:extLst>
          </c:dPt>
          <c:dPt>
            <c:idx val="4"/>
            <c:invertIfNegative val="0"/>
            <c:bubble3D val="0"/>
            <c:spPr>
              <a:solidFill>
                <a:srgbClr val="202945"/>
              </a:solidFill>
              <a:ln w="3175">
                <a:solidFill>
                  <a:schemeClr val="accent1">
                    <a:alpha val="50000"/>
                  </a:schemeClr>
                </a:solidFill>
              </a:ln>
              <a:effectLst/>
            </c:spPr>
            <c:extLst xmlns:c16r2="http://schemas.microsoft.com/office/drawing/2015/06/chart">
              <c:ext xmlns:c16="http://schemas.microsoft.com/office/drawing/2014/chart" uri="{C3380CC4-5D6E-409C-BE32-E72D297353CC}">
                <c16:uniqueId val="{00000009-421E-435C-A1A0-BF025BAF9D71}"/>
              </c:ext>
            </c:extLst>
          </c:dPt>
          <c:dPt>
            <c:idx val="5"/>
            <c:invertIfNegative val="0"/>
            <c:bubble3D val="0"/>
            <c:spPr>
              <a:solidFill>
                <a:srgbClr val="E74C39"/>
              </a:solidFill>
              <a:ln w="3175">
                <a:solidFill>
                  <a:schemeClr val="accent1">
                    <a:alpha val="50000"/>
                  </a:schemeClr>
                </a:solidFill>
              </a:ln>
              <a:effectLst/>
            </c:spPr>
            <c:extLst xmlns:c16r2="http://schemas.microsoft.com/office/drawing/2015/06/chart">
              <c:ext xmlns:c16="http://schemas.microsoft.com/office/drawing/2014/chart" uri="{C3380CC4-5D6E-409C-BE32-E72D297353CC}">
                <c16:uniqueId val="{0000000B-421E-435C-A1A0-BF025BAF9D71}"/>
              </c:ext>
            </c:extLst>
          </c:dPt>
          <c:dLbls>
            <c:dLbl>
              <c:idx val="0"/>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dLbl>
            <c:dLbl>
              <c:idx val="1"/>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dLbl>
            <c:dLbl>
              <c:idx val="2"/>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dLbl>
            <c:dLbl>
              <c:idx val="3"/>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dLbl>
            <c:dLbl>
              <c:idx val="4"/>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dLbl>
            <c:dLbl>
              <c:idx val="5"/>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dLbl>
            <c:numFmt formatCode="0.0%" sourceLinked="0"/>
            <c:spPr>
              <a:noFill/>
              <a:ln>
                <a:noFill/>
              </a:ln>
              <a:effectLst/>
            </c:spPr>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Sheet1!$C$2:$C$7</c:f>
              <c:numCache>
                <c:formatCode>0.0%</c:formatCode>
                <c:ptCount val="6"/>
                <c:pt idx="0">
                  <c:v>0.35</c:v>
                </c:pt>
                <c:pt idx="1">
                  <c:v>0.33</c:v>
                </c:pt>
                <c:pt idx="2">
                  <c:v>0.33700000000000002</c:v>
                </c:pt>
                <c:pt idx="3">
                  <c:v>0.29899999999999999</c:v>
                </c:pt>
                <c:pt idx="4">
                  <c:v>0.39400000000000002</c:v>
                </c:pt>
                <c:pt idx="5">
                  <c:v>0.36699999999999999</c:v>
                </c:pt>
              </c:numCache>
            </c:numRef>
          </c:val>
          <c:extLst xmlns:c16r2="http://schemas.microsoft.com/office/drawing/2015/06/chart">
            <c:ext xmlns:c16="http://schemas.microsoft.com/office/drawing/2014/chart" uri="{C3380CC4-5D6E-409C-BE32-E72D297353CC}">
              <c16:uniqueId val="{0000000C-421E-435C-A1A0-BF025BAF9D71}"/>
            </c:ext>
          </c:extLst>
        </c:ser>
        <c:ser>
          <c:idx val="1"/>
          <c:order val="1"/>
          <c:tx>
            <c:strRef>
              <c:f>Sheet1!$D$1</c:f>
              <c:strCache>
                <c:ptCount val="1"/>
                <c:pt idx="0">
                  <c:v>Very</c:v>
                </c:pt>
              </c:strCache>
            </c:strRef>
          </c:tx>
          <c:spPr>
            <a:solidFill>
              <a:srgbClr val="202945">
                <a:alpha val="19000"/>
              </a:srgbClr>
            </a:solidFill>
            <a:ln w="3175">
              <a:solidFill>
                <a:srgbClr val="7680AC">
                  <a:alpha val="50000"/>
                </a:srgbClr>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E-421E-435C-A1A0-BF025BAF9D71}"/>
              </c:ext>
            </c:extLst>
          </c:dPt>
          <c:dPt>
            <c:idx val="1"/>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0-421E-435C-A1A0-BF025BAF9D71}"/>
              </c:ext>
            </c:extLst>
          </c:dPt>
          <c:dPt>
            <c:idx val="2"/>
            <c:invertIfNegative val="0"/>
            <c:bubble3D val="0"/>
            <c:extLst xmlns:c16r2="http://schemas.microsoft.com/office/drawing/2015/06/chart">
              <c:ext xmlns:c16="http://schemas.microsoft.com/office/drawing/2014/chart" uri="{C3380CC4-5D6E-409C-BE32-E72D297353CC}">
                <c16:uniqueId val="{00000012-421E-435C-A1A0-BF025BAF9D71}"/>
              </c:ext>
            </c:extLst>
          </c:dPt>
          <c:dPt>
            <c:idx val="3"/>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4-421E-435C-A1A0-BF025BAF9D71}"/>
              </c:ext>
            </c:extLst>
          </c:dPt>
          <c:dPt>
            <c:idx val="4"/>
            <c:invertIfNegative val="0"/>
            <c:bubble3D val="0"/>
            <c:extLst xmlns:c16r2="http://schemas.microsoft.com/office/drawing/2015/06/chart">
              <c:ext xmlns:c16="http://schemas.microsoft.com/office/drawing/2014/chart" uri="{C3380CC4-5D6E-409C-BE32-E72D297353CC}">
                <c16:uniqueId val="{00000016-421E-435C-A1A0-BF025BAF9D71}"/>
              </c:ext>
            </c:extLst>
          </c:dPt>
          <c:dPt>
            <c:idx val="5"/>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8-421E-435C-A1A0-BF025BAF9D71}"/>
              </c:ext>
            </c:extLst>
          </c:dPt>
          <c:dLbls>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Sheet1!$D$2:$D$7</c:f>
              <c:numCache>
                <c:formatCode>0.0%</c:formatCode>
                <c:ptCount val="6"/>
                <c:pt idx="0">
                  <c:v>0.16800000000000001</c:v>
                </c:pt>
                <c:pt idx="1">
                  <c:v>0.20300000000000001</c:v>
                </c:pt>
                <c:pt idx="2">
                  <c:v>0.18099999999999999</c:v>
                </c:pt>
                <c:pt idx="3">
                  <c:v>0.221</c:v>
                </c:pt>
                <c:pt idx="4">
                  <c:v>0.17799999999999999</c:v>
                </c:pt>
                <c:pt idx="5">
                  <c:v>0.20899999999999999</c:v>
                </c:pt>
              </c:numCache>
            </c:numRef>
          </c:val>
          <c:extLst xmlns:c16r2="http://schemas.microsoft.com/office/drawing/2015/06/chart">
            <c:ext xmlns:c16="http://schemas.microsoft.com/office/drawing/2014/chart" uri="{C3380CC4-5D6E-409C-BE32-E72D297353CC}">
              <c16:uniqueId val="{00000019-421E-435C-A1A0-BF025BAF9D71}"/>
            </c:ext>
          </c:extLst>
        </c:ser>
        <c:dLbls>
          <c:showLegendKey val="0"/>
          <c:showVal val="0"/>
          <c:showCatName val="0"/>
          <c:showSerName val="0"/>
          <c:showPercent val="0"/>
          <c:showBubbleSize val="0"/>
        </c:dLbls>
        <c:gapWidth val="74"/>
        <c:overlap val="100"/>
        <c:axId val="56204592"/>
        <c:axId val="56205152"/>
      </c:barChart>
      <c:catAx>
        <c:axId val="56204592"/>
        <c:scaling>
          <c:orientation val="minMax"/>
        </c:scaling>
        <c:delete val="0"/>
        <c:axPos val="b"/>
        <c:majorGridlines/>
        <c:numFmt formatCode="General" sourceLinked="0"/>
        <c:majorTickMark val="none"/>
        <c:minorTickMark val="none"/>
        <c:tickLblPos val="none"/>
        <c:crossAx val="56205152"/>
        <c:crosses val="autoZero"/>
        <c:auto val="1"/>
        <c:lblAlgn val="ctr"/>
        <c:lblOffset val="100"/>
        <c:tickLblSkip val="2"/>
        <c:tickMarkSkip val="2"/>
        <c:noMultiLvlLbl val="0"/>
      </c:catAx>
      <c:valAx>
        <c:axId val="56205152"/>
        <c:scaling>
          <c:orientation val="minMax"/>
          <c:max val="1"/>
          <c:min val="0"/>
        </c:scaling>
        <c:delete val="0"/>
        <c:axPos val="l"/>
        <c:numFmt formatCode="0%" sourceLinked="0"/>
        <c:majorTickMark val="none"/>
        <c:minorTickMark val="none"/>
        <c:tickLblPos val="nextTo"/>
        <c:txPr>
          <a:bodyPr rot="0" vert="horz"/>
          <a:lstStyle/>
          <a:p>
            <a:pPr>
              <a:defRPr sz="1400" baseline="0">
                <a:solidFill>
                  <a:srgbClr val="202945"/>
                </a:solidFill>
              </a:defRPr>
            </a:pPr>
            <a:endParaRPr lang="en-US"/>
          </a:p>
        </c:txPr>
        <c:crossAx val="56204592"/>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rgbClr val="202945"/>
            </a:solidFill>
            <a:ln w="3175">
              <a:solidFill>
                <a:schemeClr val="accent1"/>
              </a:solidFill>
            </a:ln>
          </c:spPr>
          <c:invertIfNegative val="0"/>
          <c:dLbls>
            <c:numFmt formatCode="0.0%" sourceLinked="0"/>
            <c:spPr>
              <a:noFill/>
              <a:ln>
                <a:noFill/>
              </a:ln>
              <a:effectLst/>
            </c:spPr>
            <c:txPr>
              <a:bodyPr/>
              <a:lstStyle/>
              <a:p>
                <a:pPr>
                  <a:defRPr sz="1200" b="1">
                    <a:solidFill>
                      <a:srgbClr val="202945"/>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Sheet1!$A$2:$A$3</c:f>
              <c:strCache>
                <c:ptCount val="2"/>
                <c:pt idx="0">
                  <c:v>Pre-Med</c:v>
                </c:pt>
                <c:pt idx="1">
                  <c:v>Pre-Law</c:v>
                </c:pt>
              </c:strCache>
            </c:strRef>
          </c:cat>
          <c:val>
            <c:numRef>
              <c:f>Sheet1!$B$2:$B$3</c:f>
              <c:numCache>
                <c:formatCode>0.00%</c:formatCode>
                <c:ptCount val="2"/>
                <c:pt idx="0">
                  <c:v>0.24399999999999999</c:v>
                </c:pt>
                <c:pt idx="1">
                  <c:v>4.2999999999999997E-2</c:v>
                </c:pt>
              </c:numCache>
            </c:numRef>
          </c:val>
          <c:extLst xmlns:c16r2="http://schemas.microsoft.com/office/drawing/2015/06/chart">
            <c:ext xmlns:c16="http://schemas.microsoft.com/office/drawing/2014/chart" uri="{C3380CC4-5D6E-409C-BE32-E72D297353CC}">
              <c16:uniqueId val="{00000000-9F44-43B8-8FFD-0321CA352D9C}"/>
            </c:ext>
          </c:extLst>
        </c:ser>
        <c:ser>
          <c:idx val="1"/>
          <c:order val="1"/>
          <c:tx>
            <c:strRef>
              <c:f>Sheet1!$C$1</c:f>
              <c:strCache>
                <c:ptCount val="1"/>
                <c:pt idx="0">
                  <c:v>Comparison Group</c:v>
                </c:pt>
              </c:strCache>
            </c:strRef>
          </c:tx>
          <c:spPr>
            <a:solidFill>
              <a:srgbClr val="E74C39"/>
            </a:solidFill>
            <a:ln w="3175">
              <a:solidFill>
                <a:srgbClr val="7680AC">
                  <a:alpha val="50000"/>
                </a:srgbClr>
              </a:solidFill>
            </a:ln>
          </c:spPr>
          <c:invertIfNegative val="0"/>
          <c:dLbls>
            <c:numFmt formatCode="0.0%" sourceLinked="0"/>
            <c:spPr>
              <a:noFill/>
              <a:ln>
                <a:noFill/>
              </a:ln>
              <a:effectLst/>
            </c:spPr>
            <c:txPr>
              <a:bodyPr/>
              <a:lstStyle/>
              <a:p>
                <a:pPr>
                  <a:defRPr sz="1200" b="1" baseline="0">
                    <a:solidFill>
                      <a:srgbClr val="E74C39"/>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Sheet1!$A$2:$A$3</c:f>
              <c:strCache>
                <c:ptCount val="2"/>
                <c:pt idx="0">
                  <c:v>Pre-Med</c:v>
                </c:pt>
                <c:pt idx="1">
                  <c:v>Pre-Law</c:v>
                </c:pt>
              </c:strCache>
            </c:strRef>
          </c:cat>
          <c:val>
            <c:numRef>
              <c:f>Sheet1!$C$2:$C$3</c:f>
              <c:numCache>
                <c:formatCode>0.00%</c:formatCode>
                <c:ptCount val="2"/>
                <c:pt idx="0">
                  <c:v>0.25900000000000001</c:v>
                </c:pt>
                <c:pt idx="1">
                  <c:v>5.6000000000000001E-2</c:v>
                </c:pt>
              </c:numCache>
            </c:numRef>
          </c:val>
          <c:extLst xmlns:c16r2="http://schemas.microsoft.com/office/drawing/2015/06/chart">
            <c:ext xmlns:c16="http://schemas.microsoft.com/office/drawing/2014/chart" uri="{C3380CC4-5D6E-409C-BE32-E72D297353CC}">
              <c16:uniqueId val="{00000001-9F44-43B8-8FFD-0321CA352D9C}"/>
            </c:ext>
          </c:extLst>
        </c:ser>
        <c:dLbls>
          <c:showLegendKey val="0"/>
          <c:showVal val="1"/>
          <c:showCatName val="0"/>
          <c:showSerName val="0"/>
          <c:showPercent val="0"/>
          <c:showBubbleSize val="0"/>
        </c:dLbls>
        <c:gapWidth val="75"/>
        <c:overlap val="-25"/>
        <c:axId val="246041904"/>
        <c:axId val="246042464"/>
      </c:barChart>
      <c:catAx>
        <c:axId val="246041904"/>
        <c:scaling>
          <c:orientation val="minMax"/>
        </c:scaling>
        <c:delete val="0"/>
        <c:axPos val="b"/>
        <c:majorGridlines/>
        <c:numFmt formatCode="General" sourceLinked="0"/>
        <c:majorTickMark val="none"/>
        <c:minorTickMark val="none"/>
        <c:tickLblPos val="nextTo"/>
        <c:txPr>
          <a:bodyPr/>
          <a:lstStyle/>
          <a:p>
            <a:pPr>
              <a:defRPr sz="1400" baseline="0">
                <a:solidFill>
                  <a:srgbClr val="202945"/>
                </a:solidFill>
              </a:defRPr>
            </a:pPr>
            <a:endParaRPr lang="en-US"/>
          </a:p>
        </c:txPr>
        <c:crossAx val="246042464"/>
        <c:crosses val="autoZero"/>
        <c:auto val="1"/>
        <c:lblAlgn val="ctr"/>
        <c:lblOffset val="100"/>
        <c:noMultiLvlLbl val="0"/>
      </c:catAx>
      <c:valAx>
        <c:axId val="246042464"/>
        <c:scaling>
          <c:orientation val="minMax"/>
          <c:max val="1"/>
        </c:scaling>
        <c:delete val="0"/>
        <c:axPos val="l"/>
        <c:numFmt formatCode="0%" sourceLinked="0"/>
        <c:majorTickMark val="none"/>
        <c:minorTickMark val="none"/>
        <c:tickLblPos val="nextTo"/>
        <c:spPr>
          <a:ln w="9525">
            <a:noFill/>
          </a:ln>
        </c:spPr>
        <c:txPr>
          <a:bodyPr/>
          <a:lstStyle/>
          <a:p>
            <a:pPr>
              <a:defRPr sz="1400" baseline="0">
                <a:solidFill>
                  <a:srgbClr val="202945"/>
                </a:solidFill>
              </a:defRPr>
            </a:pPr>
            <a:endParaRPr lang="en-US"/>
          </a:p>
        </c:txPr>
        <c:crossAx val="246041904"/>
        <c:crosses val="autoZero"/>
        <c:crossBetween val="between"/>
      </c:valAx>
    </c:plotArea>
    <c:legend>
      <c:legendPos val="b"/>
      <c:layout>
        <c:manualLayout>
          <c:xMode val="edge"/>
          <c:yMode val="edge"/>
          <c:x val="0.35094901331777972"/>
          <c:y val="0.94857333174262304"/>
          <c:w val="0.35365740740740698"/>
          <c:h val="4.8901415732124399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500" b="0">
                <a:solidFill>
                  <a:srgbClr val="E74C39"/>
                </a:solidFill>
              </a:defRPr>
            </a:pPr>
            <a:r>
              <a:rPr lang="en-US" sz="2500" b="1" dirty="0">
                <a:solidFill>
                  <a:srgbClr val="E74C39"/>
                </a:solidFill>
                <a:latin typeface="Franklin Gothic Book" panose="020B0503020102020204" pitchFamily="34" charset="0"/>
              </a:rPr>
              <a:t>Race/Ethnicity</a:t>
            </a:r>
            <a:endParaRPr lang="en-US" sz="2500" b="1" baseline="0" dirty="0">
              <a:solidFill>
                <a:srgbClr val="E74C39"/>
              </a:solidFill>
              <a:latin typeface="Franklin Gothic Book" panose="020B0503020102020204" pitchFamily="34" charset="0"/>
            </a:endParaRPr>
          </a:p>
        </c:rich>
      </c:tx>
      <c:layout>
        <c:manualLayout>
          <c:xMode val="edge"/>
          <c:yMode val="edge"/>
          <c:x val="0.39030008748906497"/>
          <c:y val="3.1141940590759601E-4"/>
        </c:manualLayout>
      </c:layout>
      <c:overlay val="0"/>
    </c:title>
    <c:autoTitleDeleted val="0"/>
    <c:plotArea>
      <c:layout>
        <c:manualLayout>
          <c:layoutTarget val="inner"/>
          <c:xMode val="edge"/>
          <c:yMode val="edge"/>
          <c:x val="0.140605736782902"/>
          <c:y val="0.102369442950066"/>
          <c:w val="0.84782024642754195"/>
          <c:h val="0.70122256457073195"/>
        </c:manualLayout>
      </c:layout>
      <c:barChart>
        <c:barDir val="col"/>
        <c:grouping val="clustered"/>
        <c:varyColors val="0"/>
        <c:ser>
          <c:idx val="0"/>
          <c:order val="0"/>
          <c:tx>
            <c:strRef>
              <c:f>Sheet1!$B$1</c:f>
              <c:strCache>
                <c:ptCount val="1"/>
                <c:pt idx="0">
                  <c:v>Your Institution</c:v>
                </c:pt>
              </c:strCache>
            </c:strRef>
          </c:tx>
          <c:spPr>
            <a:solidFill>
              <a:srgbClr val="202945"/>
            </a:solidFill>
            <a:ln w="3175">
              <a:solidFill>
                <a:schemeClr val="accent1">
                  <a:alpha val="50000"/>
                </a:schemeClr>
              </a:solidFill>
            </a:ln>
          </c:spPr>
          <c:invertIfNegative val="0"/>
          <c:dLbls>
            <c:numFmt formatCode="0.0%" sourceLinked="0"/>
            <c:spPr>
              <a:noFill/>
              <a:ln w="21364">
                <a:noFill/>
              </a:ln>
            </c:spPr>
            <c:txPr>
              <a:bodyPr/>
              <a:lstStyle/>
              <a:p>
                <a:pPr>
                  <a:defRPr sz="1010" b="1" i="0" u="none" strike="noStrike" baseline="0">
                    <a:solidFill>
                      <a:srgbClr val="202945"/>
                    </a:solidFill>
                    <a:latin typeface="Garamond"/>
                    <a:ea typeface="Garamond"/>
                    <a:cs typeface="Garamond"/>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African American/ Black</c:v>
                </c:pt>
                <c:pt idx="1">
                  <c:v>American Indian/ Alaska Native</c:v>
                </c:pt>
                <c:pt idx="2">
                  <c:v>Asian/ Native Hawaiian/ Pacific Islander</c:v>
                </c:pt>
                <c:pt idx="3">
                  <c:v>Latino</c:v>
                </c:pt>
                <c:pt idx="4">
                  <c:v>White/ Caucasian</c:v>
                </c:pt>
                <c:pt idx="5">
                  <c:v>Other Race/ Ethnicity</c:v>
                </c:pt>
                <c:pt idx="6">
                  <c:v>Two or More Races/ Ethnicities</c:v>
                </c:pt>
              </c:strCache>
            </c:strRef>
          </c:cat>
          <c:val>
            <c:numRef>
              <c:f>Sheet1!$B$2:$B$8</c:f>
              <c:numCache>
                <c:formatCode>0.0%</c:formatCode>
                <c:ptCount val="7"/>
                <c:pt idx="0">
                  <c:v>8.6999999999999994E-2</c:v>
                </c:pt>
                <c:pt idx="1">
                  <c:v>2E-3</c:v>
                </c:pt>
                <c:pt idx="2">
                  <c:v>0.05</c:v>
                </c:pt>
                <c:pt idx="3">
                  <c:v>2.4E-2</c:v>
                </c:pt>
                <c:pt idx="4">
                  <c:v>0.751</c:v>
                </c:pt>
                <c:pt idx="5">
                  <c:v>2.4E-2</c:v>
                </c:pt>
                <c:pt idx="6">
                  <c:v>6.2E-2</c:v>
                </c:pt>
              </c:numCache>
            </c:numRef>
          </c:val>
          <c:extLst xmlns:c16r2="http://schemas.microsoft.com/office/drawing/2015/06/chart">
            <c:ext xmlns:c16="http://schemas.microsoft.com/office/drawing/2014/chart" uri="{C3380CC4-5D6E-409C-BE32-E72D297353CC}">
              <c16:uniqueId val="{00000000-DA70-488E-890C-6F9B503FAC1E}"/>
            </c:ext>
          </c:extLst>
        </c:ser>
        <c:ser>
          <c:idx val="1"/>
          <c:order val="1"/>
          <c:tx>
            <c:strRef>
              <c:f>Sheet1!$C$1</c:f>
              <c:strCache>
                <c:ptCount val="1"/>
                <c:pt idx="0">
                  <c:v>Comparison Group</c:v>
                </c:pt>
              </c:strCache>
            </c:strRef>
          </c:tx>
          <c:spPr>
            <a:solidFill>
              <a:srgbClr val="E74C39"/>
            </a:solidFill>
            <a:ln w="3175">
              <a:solidFill>
                <a:schemeClr val="accent1">
                  <a:alpha val="50000"/>
                </a:schemeClr>
              </a:solidFill>
            </a:ln>
          </c:spPr>
          <c:invertIfNegative val="0"/>
          <c:dLbls>
            <c:spPr>
              <a:noFill/>
              <a:ln>
                <a:noFill/>
              </a:ln>
              <a:effectLst/>
            </c:spPr>
            <c:txPr>
              <a:bodyPr/>
              <a:lstStyle/>
              <a:p>
                <a:pPr>
                  <a:defRPr sz="1010" baseline="0">
                    <a:solidFill>
                      <a:srgbClr val="E74C39"/>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African American/ Black</c:v>
                </c:pt>
                <c:pt idx="1">
                  <c:v>American Indian/ Alaska Native</c:v>
                </c:pt>
                <c:pt idx="2">
                  <c:v>Asian/ Native Hawaiian/ Pacific Islander</c:v>
                </c:pt>
                <c:pt idx="3">
                  <c:v>Latino</c:v>
                </c:pt>
                <c:pt idx="4">
                  <c:v>White/ Caucasian</c:v>
                </c:pt>
                <c:pt idx="5">
                  <c:v>Other Race/ Ethnicity</c:v>
                </c:pt>
                <c:pt idx="6">
                  <c:v>Two or More Races/ Ethnicities</c:v>
                </c:pt>
              </c:strCache>
            </c:strRef>
          </c:cat>
          <c:val>
            <c:numRef>
              <c:f>Sheet1!$C$2:$C$8</c:f>
              <c:numCache>
                <c:formatCode>0.0%</c:formatCode>
                <c:ptCount val="7"/>
                <c:pt idx="0">
                  <c:v>8.8999999999999996E-2</c:v>
                </c:pt>
                <c:pt idx="1">
                  <c:v>4.0000000000000001E-3</c:v>
                </c:pt>
                <c:pt idx="2">
                  <c:v>4.5999999999999999E-2</c:v>
                </c:pt>
                <c:pt idx="3">
                  <c:v>0.155</c:v>
                </c:pt>
                <c:pt idx="4">
                  <c:v>0.56299999999999994</c:v>
                </c:pt>
                <c:pt idx="5">
                  <c:v>2.5999999999999999E-2</c:v>
                </c:pt>
                <c:pt idx="6">
                  <c:v>0.11799999999999999</c:v>
                </c:pt>
              </c:numCache>
            </c:numRef>
          </c:val>
          <c:extLst xmlns:c16r2="http://schemas.microsoft.com/office/drawing/2015/06/chart">
            <c:ext xmlns:c16="http://schemas.microsoft.com/office/drawing/2014/chart" uri="{C3380CC4-5D6E-409C-BE32-E72D297353CC}">
              <c16:uniqueId val="{00000001-DA70-488E-890C-6F9B503FAC1E}"/>
            </c:ext>
          </c:extLst>
        </c:ser>
        <c:dLbls>
          <c:showLegendKey val="0"/>
          <c:showVal val="1"/>
          <c:showCatName val="0"/>
          <c:showSerName val="0"/>
          <c:showPercent val="0"/>
          <c:showBubbleSize val="0"/>
        </c:dLbls>
        <c:gapWidth val="50"/>
        <c:axId val="53353088"/>
        <c:axId val="53353648"/>
      </c:barChart>
      <c:catAx>
        <c:axId val="53353088"/>
        <c:scaling>
          <c:orientation val="minMax"/>
        </c:scaling>
        <c:delete val="0"/>
        <c:axPos val="b"/>
        <c:numFmt formatCode="General" sourceLinked="1"/>
        <c:majorTickMark val="out"/>
        <c:minorTickMark val="none"/>
        <c:tickLblPos val="nextTo"/>
        <c:txPr>
          <a:bodyPr rot="0"/>
          <a:lstStyle/>
          <a:p>
            <a:pPr>
              <a:defRPr baseline="0">
                <a:solidFill>
                  <a:srgbClr val="202945"/>
                </a:solidFill>
              </a:defRPr>
            </a:pPr>
            <a:endParaRPr lang="en-US"/>
          </a:p>
        </c:txPr>
        <c:crossAx val="53353648"/>
        <c:crosses val="autoZero"/>
        <c:auto val="1"/>
        <c:lblAlgn val="ctr"/>
        <c:lblOffset val="100"/>
        <c:tickLblSkip val="1"/>
        <c:tickMarkSkip val="1"/>
        <c:noMultiLvlLbl val="0"/>
      </c:catAx>
      <c:valAx>
        <c:axId val="53353648"/>
        <c:scaling>
          <c:orientation val="minMax"/>
          <c:max val="1"/>
          <c:min val="0"/>
        </c:scaling>
        <c:delete val="0"/>
        <c:axPos val="l"/>
        <c:numFmt formatCode="0%" sourceLinked="0"/>
        <c:majorTickMark val="none"/>
        <c:minorTickMark val="none"/>
        <c:tickLblPos val="nextTo"/>
        <c:txPr>
          <a:bodyPr rot="0" vert="horz"/>
          <a:lstStyle/>
          <a:p>
            <a:pPr>
              <a:defRPr sz="1400" b="0" i="0" u="none" strike="noStrike" baseline="0">
                <a:solidFill>
                  <a:srgbClr val="202945"/>
                </a:solidFill>
                <a:latin typeface="Garamond"/>
                <a:ea typeface="Garamond"/>
                <a:cs typeface="Garamond"/>
              </a:defRPr>
            </a:pPr>
            <a:endParaRPr lang="en-US"/>
          </a:p>
        </c:txPr>
        <c:crossAx val="53353088"/>
        <c:crosses val="autoZero"/>
        <c:crossBetween val="between"/>
        <c:majorUnit val="0.1"/>
        <c:minorUnit val="0.04"/>
      </c:valAx>
    </c:plotArea>
    <c:legend>
      <c:legendPos val="b"/>
      <c:legendEntry>
        <c:idx val="0"/>
        <c:txPr>
          <a:bodyPr/>
          <a:lstStyle/>
          <a:p>
            <a:pPr>
              <a:defRPr sz="1200" b="0" i="0" baseline="0">
                <a:solidFill>
                  <a:srgbClr val="202945"/>
                </a:solidFill>
              </a:defRPr>
            </a:pPr>
            <a:endParaRPr lang="en-US"/>
          </a:p>
        </c:txPr>
      </c:legendEntry>
      <c:legendEntry>
        <c:idx val="1"/>
        <c:txPr>
          <a:bodyPr/>
          <a:lstStyle/>
          <a:p>
            <a:pPr>
              <a:defRPr sz="1200" b="0" i="0" baseline="0">
                <a:solidFill>
                  <a:srgbClr val="202945"/>
                </a:solidFill>
              </a:defRPr>
            </a:pPr>
            <a:endParaRPr lang="en-US"/>
          </a:p>
        </c:txPr>
      </c:legendEntry>
      <c:layout>
        <c:manualLayout>
          <c:xMode val="edge"/>
          <c:yMode val="edge"/>
          <c:x val="0.33688026496687912"/>
          <c:y val="0.91067201158678712"/>
          <c:w val="0.37936743201217493"/>
          <c:h val="8.9327988413213044E-2"/>
        </c:manualLayout>
      </c:layout>
      <c:overlay val="0"/>
      <c:txPr>
        <a:bodyPr/>
        <a:lstStyle/>
        <a:p>
          <a:pPr>
            <a:defRPr sz="1200" baseline="0">
              <a:solidFill>
                <a:srgbClr val="202945"/>
              </a:solidFill>
            </a:defRPr>
          </a:pPr>
          <a:endParaRPr lang="en-US"/>
        </a:p>
      </c:txPr>
    </c:legend>
    <c:plotVisOnly val="1"/>
    <c:dispBlanksAs val="gap"/>
    <c:showDLblsOverMax val="0"/>
  </c:chart>
  <c:spPr>
    <a:noFill/>
    <a:ln>
      <a:noFill/>
    </a:ln>
  </c:spPr>
  <c:txPr>
    <a:bodyPr/>
    <a:lstStyle/>
    <a:p>
      <a:pPr>
        <a:defRPr sz="1009" b="1" i="0" u="none" strike="noStrike" baseline="0">
          <a:solidFill>
            <a:schemeClr val="tx1"/>
          </a:solidFill>
          <a:latin typeface="Garamond"/>
          <a:ea typeface="Garamond"/>
          <a:cs typeface="Garamond"/>
        </a:defRPr>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rgbClr val="202945"/>
            </a:solidFill>
            <a:ln w="3175">
              <a:solidFill>
                <a:schemeClr val="accent1"/>
              </a:solidFill>
            </a:ln>
          </c:spPr>
          <c:invertIfNegative val="0"/>
          <c:dLbls>
            <c:numFmt formatCode="0.0%" sourceLinked="0"/>
            <c:spPr>
              <a:noFill/>
              <a:ln>
                <a:noFill/>
              </a:ln>
              <a:effectLst/>
            </c:spPr>
            <c:txPr>
              <a:bodyPr/>
              <a:lstStyle/>
              <a:p>
                <a:pPr>
                  <a:defRPr sz="1000" b="1">
                    <a:solidFill>
                      <a:srgbClr val="202945"/>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1</c:v>
                </c:pt>
                <c:pt idx="1">
                  <c:v>2</c:v>
                </c:pt>
                <c:pt idx="2">
                  <c:v>3</c:v>
                </c:pt>
                <c:pt idx="3">
                  <c:v>4</c:v>
                </c:pt>
                <c:pt idx="4">
                  <c:v>5</c:v>
                </c:pt>
                <c:pt idx="5">
                  <c:v>6+</c:v>
                </c:pt>
                <c:pt idx="6">
                  <c:v>Do not plan to graduate from this college</c:v>
                </c:pt>
              </c:strCache>
            </c:strRef>
          </c:cat>
          <c:val>
            <c:numRef>
              <c:f>Sheet1!$B$2:$B$8</c:f>
              <c:numCache>
                <c:formatCode>0.00%</c:formatCode>
                <c:ptCount val="7"/>
                <c:pt idx="0">
                  <c:v>1E-3</c:v>
                </c:pt>
                <c:pt idx="1">
                  <c:v>8.0000000000000002E-3</c:v>
                </c:pt>
                <c:pt idx="2">
                  <c:v>2.5000000000000001E-2</c:v>
                </c:pt>
                <c:pt idx="3">
                  <c:v>0.80100000000000005</c:v>
                </c:pt>
                <c:pt idx="4">
                  <c:v>8.4000000000000005E-2</c:v>
                </c:pt>
                <c:pt idx="5">
                  <c:v>5.7000000000000002E-2</c:v>
                </c:pt>
                <c:pt idx="6">
                  <c:v>2.4E-2</c:v>
                </c:pt>
              </c:numCache>
            </c:numRef>
          </c:val>
          <c:extLst xmlns:c16r2="http://schemas.microsoft.com/office/drawing/2015/06/chart">
            <c:ext xmlns:c16="http://schemas.microsoft.com/office/drawing/2014/chart" uri="{C3380CC4-5D6E-409C-BE32-E72D297353CC}">
              <c16:uniqueId val="{00000000-E885-4808-96E7-99E46BD9A25B}"/>
            </c:ext>
          </c:extLst>
        </c:ser>
        <c:ser>
          <c:idx val="1"/>
          <c:order val="1"/>
          <c:tx>
            <c:strRef>
              <c:f>Sheet1!$C$1</c:f>
              <c:strCache>
                <c:ptCount val="1"/>
                <c:pt idx="0">
                  <c:v>Comparison Group</c:v>
                </c:pt>
              </c:strCache>
            </c:strRef>
          </c:tx>
          <c:spPr>
            <a:solidFill>
              <a:srgbClr val="E74C39"/>
            </a:solidFill>
            <a:ln w="3175">
              <a:solidFill>
                <a:srgbClr val="7680AC">
                  <a:alpha val="50000"/>
                </a:srgbClr>
              </a:solidFill>
            </a:ln>
          </c:spPr>
          <c:invertIfNegative val="0"/>
          <c:dLbls>
            <c:numFmt formatCode="0.0%" sourceLinked="0"/>
            <c:spPr>
              <a:noFill/>
              <a:ln>
                <a:noFill/>
              </a:ln>
              <a:effectLst/>
            </c:spPr>
            <c:txPr>
              <a:bodyPr/>
              <a:lstStyle/>
              <a:p>
                <a:pPr>
                  <a:defRPr sz="1000" b="1">
                    <a:solidFill>
                      <a:srgbClr val="E74C39"/>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1</c:v>
                </c:pt>
                <c:pt idx="1">
                  <c:v>2</c:v>
                </c:pt>
                <c:pt idx="2">
                  <c:v>3</c:v>
                </c:pt>
                <c:pt idx="3">
                  <c:v>4</c:v>
                </c:pt>
                <c:pt idx="4">
                  <c:v>5</c:v>
                </c:pt>
                <c:pt idx="5">
                  <c:v>6+</c:v>
                </c:pt>
                <c:pt idx="6">
                  <c:v>Do not plan to graduate from this college</c:v>
                </c:pt>
              </c:strCache>
            </c:strRef>
          </c:cat>
          <c:val>
            <c:numRef>
              <c:f>Sheet1!$C$2:$C$8</c:f>
              <c:numCache>
                <c:formatCode>0.00%</c:formatCode>
                <c:ptCount val="7"/>
                <c:pt idx="0">
                  <c:v>0</c:v>
                </c:pt>
                <c:pt idx="1">
                  <c:v>5.0000000000000001E-3</c:v>
                </c:pt>
                <c:pt idx="2">
                  <c:v>2.7E-2</c:v>
                </c:pt>
                <c:pt idx="3">
                  <c:v>0.81399999999999995</c:v>
                </c:pt>
                <c:pt idx="4">
                  <c:v>9.0999999999999998E-2</c:v>
                </c:pt>
                <c:pt idx="5">
                  <c:v>4.1000000000000002E-2</c:v>
                </c:pt>
                <c:pt idx="6">
                  <c:v>2.1000000000000001E-2</c:v>
                </c:pt>
              </c:numCache>
            </c:numRef>
          </c:val>
          <c:extLst xmlns:c16r2="http://schemas.microsoft.com/office/drawing/2015/06/chart">
            <c:ext xmlns:c16="http://schemas.microsoft.com/office/drawing/2014/chart" uri="{C3380CC4-5D6E-409C-BE32-E72D297353CC}">
              <c16:uniqueId val="{00000001-E885-4808-96E7-99E46BD9A25B}"/>
            </c:ext>
          </c:extLst>
        </c:ser>
        <c:dLbls>
          <c:showLegendKey val="0"/>
          <c:showVal val="1"/>
          <c:showCatName val="0"/>
          <c:showSerName val="0"/>
          <c:showPercent val="0"/>
          <c:showBubbleSize val="0"/>
        </c:dLbls>
        <c:gapWidth val="75"/>
        <c:overlap val="-25"/>
        <c:axId val="246045264"/>
        <c:axId val="246045824"/>
      </c:barChart>
      <c:catAx>
        <c:axId val="246045264"/>
        <c:scaling>
          <c:orientation val="minMax"/>
        </c:scaling>
        <c:delete val="0"/>
        <c:axPos val="b"/>
        <c:majorGridlines/>
        <c:numFmt formatCode="General" sourceLinked="1"/>
        <c:majorTickMark val="none"/>
        <c:minorTickMark val="none"/>
        <c:tickLblPos val="nextTo"/>
        <c:txPr>
          <a:bodyPr/>
          <a:lstStyle/>
          <a:p>
            <a:pPr>
              <a:defRPr sz="1400" baseline="0">
                <a:solidFill>
                  <a:srgbClr val="202945"/>
                </a:solidFill>
              </a:defRPr>
            </a:pPr>
            <a:endParaRPr lang="en-US"/>
          </a:p>
        </c:txPr>
        <c:crossAx val="246045824"/>
        <c:crosses val="autoZero"/>
        <c:auto val="1"/>
        <c:lblAlgn val="ctr"/>
        <c:lblOffset val="100"/>
        <c:noMultiLvlLbl val="0"/>
      </c:catAx>
      <c:valAx>
        <c:axId val="246045824"/>
        <c:scaling>
          <c:orientation val="minMax"/>
          <c:max val="1"/>
        </c:scaling>
        <c:delete val="0"/>
        <c:axPos val="l"/>
        <c:numFmt formatCode="0%" sourceLinked="0"/>
        <c:majorTickMark val="none"/>
        <c:minorTickMark val="none"/>
        <c:tickLblPos val="nextTo"/>
        <c:spPr>
          <a:ln w="9525">
            <a:noFill/>
          </a:ln>
        </c:spPr>
        <c:txPr>
          <a:bodyPr/>
          <a:lstStyle/>
          <a:p>
            <a:pPr>
              <a:defRPr sz="1400" baseline="0">
                <a:solidFill>
                  <a:srgbClr val="202945"/>
                </a:solidFill>
              </a:defRPr>
            </a:pPr>
            <a:endParaRPr lang="en-US"/>
          </a:p>
        </c:txPr>
        <c:crossAx val="246045264"/>
        <c:crosses val="autoZero"/>
        <c:crossBetween val="between"/>
      </c:valAx>
    </c:plotArea>
    <c:legend>
      <c:legendPos val="b"/>
      <c:layout>
        <c:manualLayout>
          <c:xMode val="edge"/>
          <c:yMode val="edge"/>
          <c:x val="0.35567385598539297"/>
          <c:y val="0.94114743809197898"/>
          <c:w val="0.33213043478260901"/>
          <c:h val="4.6775267222031999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rgbClr val="202945"/>
            </a:solidFill>
            <a:ln w="3175">
              <a:solidFill>
                <a:schemeClr val="accent1"/>
              </a:solidFill>
            </a:ln>
          </c:spPr>
          <c:invertIfNegative val="0"/>
          <c:dLbls>
            <c:numFmt formatCode="0.0%" sourceLinked="0"/>
            <c:spPr>
              <a:noFill/>
              <a:ln>
                <a:noFill/>
              </a:ln>
              <a:effectLst/>
            </c:spPr>
            <c:txPr>
              <a:bodyPr/>
              <a:lstStyle/>
              <a:p>
                <a:pPr>
                  <a:defRPr sz="1000" b="1">
                    <a:solidFill>
                      <a:srgbClr val="202945"/>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Sheet1!$A$2:$A$11</c:f>
              <c:strCache>
                <c:ptCount val="10"/>
                <c:pt idx="0">
                  <c:v>None</c:v>
                </c:pt>
                <c:pt idx="1">
                  <c:v>Vocational certificate</c:v>
                </c:pt>
                <c:pt idx="2">
                  <c:v>Associate (A.A. or equivalent)</c:v>
                </c:pt>
                <c:pt idx="3">
                  <c:v>Bachelor's degree (B.A., B.S., B.D., etc.)</c:v>
                </c:pt>
                <c:pt idx="4">
                  <c:v>Master's degree (M.A., M.S., M.B.A., etc.)</c:v>
                </c:pt>
                <c:pt idx="5">
                  <c:v>J.D. (Law)</c:v>
                </c:pt>
                <c:pt idx="6">
                  <c:v>M.D., D.D.S., D.V.M., etc. (Medical)</c:v>
                </c:pt>
                <c:pt idx="7">
                  <c:v>Ph.D.</c:v>
                </c:pt>
                <c:pt idx="8">
                  <c:v>Professional Doctorate (Ed.D., Psy.D., etc.)</c:v>
                </c:pt>
                <c:pt idx="9">
                  <c:v>Other</c:v>
                </c:pt>
              </c:strCache>
            </c:strRef>
          </c:cat>
          <c:val>
            <c:numRef>
              <c:f>Sheet1!$B$2:$B$11</c:f>
              <c:numCache>
                <c:formatCode>0.00%</c:formatCode>
                <c:ptCount val="10"/>
                <c:pt idx="0">
                  <c:v>7.0000000000000001E-3</c:v>
                </c:pt>
                <c:pt idx="1">
                  <c:v>1E-3</c:v>
                </c:pt>
                <c:pt idx="2">
                  <c:v>5.0000000000000001E-3</c:v>
                </c:pt>
                <c:pt idx="3">
                  <c:v>0.32500000000000001</c:v>
                </c:pt>
                <c:pt idx="4">
                  <c:v>0.38300000000000001</c:v>
                </c:pt>
                <c:pt idx="5">
                  <c:v>0.02</c:v>
                </c:pt>
                <c:pt idx="6">
                  <c:v>0.10100000000000001</c:v>
                </c:pt>
                <c:pt idx="7">
                  <c:v>0.1</c:v>
                </c:pt>
                <c:pt idx="8">
                  <c:v>5.1999999999999998E-2</c:v>
                </c:pt>
                <c:pt idx="9">
                  <c:v>6.0000000000000001E-3</c:v>
                </c:pt>
              </c:numCache>
            </c:numRef>
          </c:val>
          <c:extLst xmlns:c16r2="http://schemas.microsoft.com/office/drawing/2015/06/chart">
            <c:ext xmlns:c16="http://schemas.microsoft.com/office/drawing/2014/chart" uri="{C3380CC4-5D6E-409C-BE32-E72D297353CC}">
              <c16:uniqueId val="{00000000-DFDC-4BD2-A8CB-394F34B2F919}"/>
            </c:ext>
          </c:extLst>
        </c:ser>
        <c:ser>
          <c:idx val="1"/>
          <c:order val="1"/>
          <c:tx>
            <c:strRef>
              <c:f>Sheet1!$C$1</c:f>
              <c:strCache>
                <c:ptCount val="1"/>
                <c:pt idx="0">
                  <c:v>Comparison Group</c:v>
                </c:pt>
              </c:strCache>
            </c:strRef>
          </c:tx>
          <c:spPr>
            <a:solidFill>
              <a:srgbClr val="E74C39"/>
            </a:solidFill>
            <a:ln w="3175">
              <a:solidFill>
                <a:srgbClr val="7680AC">
                  <a:alpha val="50000"/>
                </a:srgbClr>
              </a:solidFill>
            </a:ln>
          </c:spPr>
          <c:invertIfNegative val="0"/>
          <c:dLbls>
            <c:numFmt formatCode="0.0%" sourceLinked="0"/>
            <c:spPr>
              <a:noFill/>
              <a:ln>
                <a:noFill/>
              </a:ln>
              <a:effectLst/>
            </c:spPr>
            <c:txPr>
              <a:bodyPr/>
              <a:lstStyle/>
              <a:p>
                <a:pPr>
                  <a:defRPr sz="1000" b="1">
                    <a:solidFill>
                      <a:srgbClr val="E74C39"/>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Sheet1!$A$2:$A$11</c:f>
              <c:strCache>
                <c:ptCount val="10"/>
                <c:pt idx="0">
                  <c:v>None</c:v>
                </c:pt>
                <c:pt idx="1">
                  <c:v>Vocational certificate</c:v>
                </c:pt>
                <c:pt idx="2">
                  <c:v>Associate (A.A. or equivalent)</c:v>
                </c:pt>
                <c:pt idx="3">
                  <c:v>Bachelor's degree (B.A., B.S., B.D., etc.)</c:v>
                </c:pt>
                <c:pt idx="4">
                  <c:v>Master's degree (M.A., M.S., M.B.A., etc.)</c:v>
                </c:pt>
                <c:pt idx="5">
                  <c:v>J.D. (Law)</c:v>
                </c:pt>
                <c:pt idx="6">
                  <c:v>M.D., D.D.S., D.V.M., etc. (Medical)</c:v>
                </c:pt>
                <c:pt idx="7">
                  <c:v>Ph.D.</c:v>
                </c:pt>
                <c:pt idx="8">
                  <c:v>Professional Doctorate (Ed.D., Psy.D., etc.)</c:v>
                </c:pt>
                <c:pt idx="9">
                  <c:v>Other</c:v>
                </c:pt>
              </c:strCache>
            </c:strRef>
          </c:cat>
          <c:val>
            <c:numRef>
              <c:f>Sheet1!$C$2:$C$11</c:f>
              <c:numCache>
                <c:formatCode>0.00%</c:formatCode>
                <c:ptCount val="10"/>
                <c:pt idx="0">
                  <c:v>4.0000000000000001E-3</c:v>
                </c:pt>
                <c:pt idx="1">
                  <c:v>1E-3</c:v>
                </c:pt>
                <c:pt idx="2">
                  <c:v>5.0000000000000001E-3</c:v>
                </c:pt>
                <c:pt idx="3">
                  <c:v>0.252</c:v>
                </c:pt>
                <c:pt idx="4">
                  <c:v>0.39300000000000002</c:v>
                </c:pt>
                <c:pt idx="5">
                  <c:v>0.03</c:v>
                </c:pt>
                <c:pt idx="6">
                  <c:v>0.13</c:v>
                </c:pt>
                <c:pt idx="7">
                  <c:v>0.121</c:v>
                </c:pt>
                <c:pt idx="8">
                  <c:v>5.8999999999999997E-2</c:v>
                </c:pt>
                <c:pt idx="9">
                  <c:v>5.0000000000000001E-3</c:v>
                </c:pt>
              </c:numCache>
            </c:numRef>
          </c:val>
          <c:extLst xmlns:c16r2="http://schemas.microsoft.com/office/drawing/2015/06/chart">
            <c:ext xmlns:c16="http://schemas.microsoft.com/office/drawing/2014/chart" uri="{C3380CC4-5D6E-409C-BE32-E72D297353CC}">
              <c16:uniqueId val="{00000001-DFDC-4BD2-A8CB-394F34B2F919}"/>
            </c:ext>
          </c:extLst>
        </c:ser>
        <c:dLbls>
          <c:showLegendKey val="0"/>
          <c:showVal val="1"/>
          <c:showCatName val="0"/>
          <c:showSerName val="0"/>
          <c:showPercent val="0"/>
          <c:showBubbleSize val="0"/>
        </c:dLbls>
        <c:gapWidth val="75"/>
        <c:overlap val="-25"/>
        <c:axId val="247628064"/>
        <c:axId val="247628624"/>
      </c:barChart>
      <c:catAx>
        <c:axId val="247628064"/>
        <c:scaling>
          <c:orientation val="minMax"/>
        </c:scaling>
        <c:delete val="0"/>
        <c:axPos val="b"/>
        <c:majorGridlines/>
        <c:numFmt formatCode="General" sourceLinked="0"/>
        <c:majorTickMark val="none"/>
        <c:minorTickMark val="none"/>
        <c:tickLblPos val="nextTo"/>
        <c:txPr>
          <a:bodyPr rot="0"/>
          <a:lstStyle/>
          <a:p>
            <a:pPr>
              <a:defRPr sz="1300" baseline="0">
                <a:solidFill>
                  <a:srgbClr val="202945"/>
                </a:solidFill>
              </a:defRPr>
            </a:pPr>
            <a:endParaRPr lang="en-US"/>
          </a:p>
        </c:txPr>
        <c:crossAx val="247628624"/>
        <c:crosses val="autoZero"/>
        <c:auto val="1"/>
        <c:lblAlgn val="ctr"/>
        <c:lblOffset val="100"/>
        <c:noMultiLvlLbl val="0"/>
      </c:catAx>
      <c:valAx>
        <c:axId val="247628624"/>
        <c:scaling>
          <c:orientation val="minMax"/>
          <c:max val="1"/>
        </c:scaling>
        <c:delete val="0"/>
        <c:axPos val="l"/>
        <c:numFmt formatCode="0%" sourceLinked="0"/>
        <c:majorTickMark val="none"/>
        <c:minorTickMark val="none"/>
        <c:tickLblPos val="nextTo"/>
        <c:spPr>
          <a:ln w="9525">
            <a:noFill/>
          </a:ln>
        </c:spPr>
        <c:txPr>
          <a:bodyPr/>
          <a:lstStyle/>
          <a:p>
            <a:pPr>
              <a:defRPr sz="1400" baseline="0">
                <a:solidFill>
                  <a:srgbClr val="202945"/>
                </a:solidFill>
              </a:defRPr>
            </a:pPr>
            <a:endParaRPr lang="en-US"/>
          </a:p>
        </c:txPr>
        <c:crossAx val="247628064"/>
        <c:crosses val="autoZero"/>
        <c:crossBetween val="between"/>
      </c:valAx>
    </c:plotArea>
    <c:legend>
      <c:legendPos val="b"/>
      <c:layout>
        <c:manualLayout>
          <c:xMode val="edge"/>
          <c:yMode val="edge"/>
          <c:x val="0.34016611986001755"/>
          <c:y val="0.95454234593915199"/>
          <c:w val="0.31966776027996502"/>
          <c:h val="4.5457654060848028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7500000000000202"/>
        </c:manualLayout>
      </c:layout>
      <c:barChart>
        <c:barDir val="col"/>
        <c:grouping val="stacked"/>
        <c:varyColors val="0"/>
        <c:ser>
          <c:idx val="0"/>
          <c:order val="0"/>
          <c:tx>
            <c:strRef>
              <c:f>Sheet1!$C$1</c:f>
              <c:strCache>
                <c:ptCount val="1"/>
                <c:pt idx="0">
                  <c:v>Some Chance</c:v>
                </c:pt>
              </c:strCache>
            </c:strRef>
          </c:tx>
          <c:spPr>
            <a:solidFill>
              <a:srgbClr val="202945"/>
            </a:solidFill>
            <a:ln w="3175">
              <a:solidFill>
                <a:schemeClr val="accent1">
                  <a:alpha val="50000"/>
                </a:schemeClr>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1-421E-435C-A1A0-BF025BAF9D71}"/>
              </c:ext>
            </c:extLst>
          </c:dPt>
          <c:dPt>
            <c:idx val="1"/>
            <c:invertIfNegative val="0"/>
            <c:bubble3D val="0"/>
            <c:spPr>
              <a:solidFill>
                <a:srgbClr val="E74C39"/>
              </a:solidFill>
              <a:ln w="3175">
                <a:solidFill>
                  <a:schemeClr val="accent1">
                    <a:alpha val="50000"/>
                  </a:schemeClr>
                </a:solidFill>
              </a:ln>
              <a:effectLst/>
            </c:spPr>
            <c:extLst xmlns:c16r2="http://schemas.microsoft.com/office/drawing/2015/06/chart">
              <c:ext xmlns:c16="http://schemas.microsoft.com/office/drawing/2014/chart" uri="{C3380CC4-5D6E-409C-BE32-E72D297353CC}">
                <c16:uniqueId val="{00000003-421E-435C-A1A0-BF025BAF9D71}"/>
              </c:ext>
            </c:extLst>
          </c:dPt>
          <c:dPt>
            <c:idx val="2"/>
            <c:invertIfNegative val="0"/>
            <c:bubble3D val="0"/>
            <c:extLst xmlns:c16r2="http://schemas.microsoft.com/office/drawing/2015/06/chart">
              <c:ext xmlns:c16="http://schemas.microsoft.com/office/drawing/2014/chart" uri="{C3380CC4-5D6E-409C-BE32-E72D297353CC}">
                <c16:uniqueId val="{00000005-421E-435C-A1A0-BF025BAF9D71}"/>
              </c:ext>
            </c:extLst>
          </c:dPt>
          <c:dPt>
            <c:idx val="3"/>
            <c:invertIfNegative val="0"/>
            <c:bubble3D val="0"/>
            <c:spPr>
              <a:solidFill>
                <a:srgbClr val="E74C39"/>
              </a:solidFill>
              <a:ln w="3175">
                <a:solidFill>
                  <a:schemeClr val="accent1">
                    <a:alpha val="50000"/>
                  </a:schemeClr>
                </a:solidFill>
              </a:ln>
              <a:effectLst/>
            </c:spPr>
            <c:extLst xmlns:c16r2="http://schemas.microsoft.com/office/drawing/2015/06/chart">
              <c:ext xmlns:c16="http://schemas.microsoft.com/office/drawing/2014/chart" uri="{C3380CC4-5D6E-409C-BE32-E72D297353CC}">
                <c16:uniqueId val="{00000007-421E-435C-A1A0-BF025BAF9D71}"/>
              </c:ext>
            </c:extLst>
          </c:dPt>
          <c:dPt>
            <c:idx val="4"/>
            <c:invertIfNegative val="0"/>
            <c:bubble3D val="0"/>
            <c:extLst xmlns:c16r2="http://schemas.microsoft.com/office/drawing/2015/06/chart">
              <c:ext xmlns:c16="http://schemas.microsoft.com/office/drawing/2014/chart" uri="{C3380CC4-5D6E-409C-BE32-E72D297353CC}">
                <c16:uniqueId val="{00000009-421E-435C-A1A0-BF025BAF9D71}"/>
              </c:ext>
            </c:extLst>
          </c:dPt>
          <c:dPt>
            <c:idx val="5"/>
            <c:invertIfNegative val="0"/>
            <c:bubble3D val="0"/>
            <c:spPr>
              <a:solidFill>
                <a:srgbClr val="E74C39"/>
              </a:solidFill>
              <a:ln w="3175">
                <a:solidFill>
                  <a:schemeClr val="accent1">
                    <a:alpha val="50000"/>
                  </a:schemeClr>
                </a:solidFill>
              </a:ln>
              <a:effectLst/>
            </c:spPr>
            <c:extLst xmlns:c16r2="http://schemas.microsoft.com/office/drawing/2015/06/chart">
              <c:ext xmlns:c16="http://schemas.microsoft.com/office/drawing/2014/chart" uri="{C3380CC4-5D6E-409C-BE32-E72D297353CC}">
                <c16:uniqueId val="{0000000B-421E-435C-A1A0-BF025BAF9D71}"/>
              </c:ext>
            </c:extLst>
          </c:dPt>
          <c:dLbls>
            <c:dLbl>
              <c:idx val="0"/>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dLbl>
            <c:dLbl>
              <c:idx val="2"/>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dLbl>
            <c:dLbl>
              <c:idx val="4"/>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dLbl>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Sheet1!$C$2:$C$7</c:f>
              <c:numCache>
                <c:formatCode>0.0%</c:formatCode>
                <c:ptCount val="6"/>
                <c:pt idx="0">
                  <c:v>0.42599999999999999</c:v>
                </c:pt>
                <c:pt idx="1">
                  <c:v>0.41899999999999998</c:v>
                </c:pt>
                <c:pt idx="2">
                  <c:v>0.29199999999999998</c:v>
                </c:pt>
                <c:pt idx="3">
                  <c:v>0.32200000000000001</c:v>
                </c:pt>
                <c:pt idx="4">
                  <c:v>0.47599999999999998</c:v>
                </c:pt>
                <c:pt idx="5">
                  <c:v>0.43099999999999999</c:v>
                </c:pt>
              </c:numCache>
            </c:numRef>
          </c:val>
          <c:extLst xmlns:c16r2="http://schemas.microsoft.com/office/drawing/2015/06/chart">
            <c:ext xmlns:c16="http://schemas.microsoft.com/office/drawing/2014/chart" uri="{C3380CC4-5D6E-409C-BE32-E72D297353CC}">
              <c16:uniqueId val="{0000000C-421E-435C-A1A0-BF025BAF9D71}"/>
            </c:ext>
          </c:extLst>
        </c:ser>
        <c:ser>
          <c:idx val="1"/>
          <c:order val="1"/>
          <c:tx>
            <c:strRef>
              <c:f>Sheet1!$D$1</c:f>
              <c:strCache>
                <c:ptCount val="1"/>
                <c:pt idx="0">
                  <c:v>Very Good Chance</c:v>
                </c:pt>
              </c:strCache>
            </c:strRef>
          </c:tx>
          <c:spPr>
            <a:solidFill>
              <a:srgbClr val="202945">
                <a:alpha val="19000"/>
              </a:srgbClr>
            </a:solidFill>
            <a:ln w="3175">
              <a:solidFill>
                <a:srgbClr val="7680AC">
                  <a:alpha val="50000"/>
                </a:srgbClr>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E-421E-435C-A1A0-BF025BAF9D71}"/>
              </c:ext>
            </c:extLst>
          </c:dPt>
          <c:dPt>
            <c:idx val="1"/>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0-421E-435C-A1A0-BF025BAF9D71}"/>
              </c:ext>
            </c:extLst>
          </c:dPt>
          <c:dPt>
            <c:idx val="2"/>
            <c:invertIfNegative val="0"/>
            <c:bubble3D val="0"/>
            <c:extLst xmlns:c16r2="http://schemas.microsoft.com/office/drawing/2015/06/chart">
              <c:ext xmlns:c16="http://schemas.microsoft.com/office/drawing/2014/chart" uri="{C3380CC4-5D6E-409C-BE32-E72D297353CC}">
                <c16:uniqueId val="{00000012-421E-435C-A1A0-BF025BAF9D71}"/>
              </c:ext>
            </c:extLst>
          </c:dPt>
          <c:dPt>
            <c:idx val="3"/>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4-421E-435C-A1A0-BF025BAF9D71}"/>
              </c:ext>
            </c:extLst>
          </c:dPt>
          <c:dPt>
            <c:idx val="4"/>
            <c:invertIfNegative val="0"/>
            <c:bubble3D val="0"/>
            <c:extLst xmlns:c16r2="http://schemas.microsoft.com/office/drawing/2015/06/chart">
              <c:ext xmlns:c16="http://schemas.microsoft.com/office/drawing/2014/chart" uri="{C3380CC4-5D6E-409C-BE32-E72D297353CC}">
                <c16:uniqueId val="{00000016-421E-435C-A1A0-BF025BAF9D71}"/>
              </c:ext>
            </c:extLst>
          </c:dPt>
          <c:dPt>
            <c:idx val="5"/>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8-421E-435C-A1A0-BF025BAF9D71}"/>
              </c:ext>
            </c:extLst>
          </c:dPt>
          <c:dLbls>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Sheet1!$D$2:$D$7</c:f>
              <c:numCache>
                <c:formatCode>0.0%</c:formatCode>
                <c:ptCount val="6"/>
                <c:pt idx="0">
                  <c:v>0.28199999999999997</c:v>
                </c:pt>
                <c:pt idx="1">
                  <c:v>0.33600000000000002</c:v>
                </c:pt>
                <c:pt idx="2">
                  <c:v>0.16500000000000001</c:v>
                </c:pt>
                <c:pt idx="3">
                  <c:v>0.25700000000000001</c:v>
                </c:pt>
                <c:pt idx="4">
                  <c:v>0.309</c:v>
                </c:pt>
                <c:pt idx="5">
                  <c:v>0.36199999999999999</c:v>
                </c:pt>
              </c:numCache>
            </c:numRef>
          </c:val>
          <c:extLst xmlns:c16r2="http://schemas.microsoft.com/office/drawing/2015/06/chart">
            <c:ext xmlns:c16="http://schemas.microsoft.com/office/drawing/2014/chart" uri="{C3380CC4-5D6E-409C-BE32-E72D297353CC}">
              <c16:uniqueId val="{00000019-421E-435C-A1A0-BF025BAF9D71}"/>
            </c:ext>
          </c:extLst>
        </c:ser>
        <c:dLbls>
          <c:showLegendKey val="0"/>
          <c:showVal val="0"/>
          <c:showCatName val="0"/>
          <c:showSerName val="0"/>
          <c:showPercent val="0"/>
          <c:showBubbleSize val="0"/>
        </c:dLbls>
        <c:gapWidth val="74"/>
        <c:overlap val="100"/>
        <c:axId val="247631424"/>
        <c:axId val="247631984"/>
      </c:barChart>
      <c:catAx>
        <c:axId val="247631424"/>
        <c:scaling>
          <c:orientation val="minMax"/>
        </c:scaling>
        <c:delete val="0"/>
        <c:axPos val="b"/>
        <c:majorGridlines/>
        <c:numFmt formatCode="General" sourceLinked="0"/>
        <c:majorTickMark val="none"/>
        <c:minorTickMark val="none"/>
        <c:tickLblPos val="none"/>
        <c:crossAx val="247631984"/>
        <c:crosses val="autoZero"/>
        <c:auto val="1"/>
        <c:lblAlgn val="ctr"/>
        <c:lblOffset val="100"/>
        <c:tickLblSkip val="2"/>
        <c:tickMarkSkip val="2"/>
        <c:noMultiLvlLbl val="0"/>
      </c:catAx>
      <c:valAx>
        <c:axId val="247631984"/>
        <c:scaling>
          <c:orientation val="minMax"/>
          <c:max val="1"/>
          <c:min val="0"/>
        </c:scaling>
        <c:delete val="0"/>
        <c:axPos val="l"/>
        <c:numFmt formatCode="0%" sourceLinked="0"/>
        <c:majorTickMark val="none"/>
        <c:minorTickMark val="none"/>
        <c:tickLblPos val="nextTo"/>
        <c:txPr>
          <a:bodyPr rot="0" vert="horz"/>
          <a:lstStyle/>
          <a:p>
            <a:pPr>
              <a:defRPr sz="1400" baseline="0">
                <a:solidFill>
                  <a:srgbClr val="202945"/>
                </a:solidFill>
              </a:defRPr>
            </a:pPr>
            <a:endParaRPr lang="en-US"/>
          </a:p>
        </c:txPr>
        <c:crossAx val="247631424"/>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tx>
            <c:strRef>
              <c:f>Sheet1!$C$1</c:f>
              <c:strCache>
                <c:ptCount val="1"/>
                <c:pt idx="0">
                  <c:v>Some Chance</c:v>
                </c:pt>
              </c:strCache>
            </c:strRef>
          </c:tx>
          <c:spPr>
            <a:solidFill>
              <a:srgbClr val="202945"/>
            </a:solidFill>
            <a:ln>
              <a:solidFill>
                <a:srgbClr val="7680AC">
                  <a:alpha val="50000"/>
                </a:srgbClr>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1-B8FA-411D-B1EF-CAC36B7CE6F6}"/>
              </c:ext>
            </c:extLst>
          </c:dPt>
          <c:dPt>
            <c:idx val="1"/>
            <c:invertIfNegative val="0"/>
            <c:bubble3D val="0"/>
            <c:spPr>
              <a:solidFill>
                <a:srgbClr val="E74C39"/>
              </a:solidFill>
              <a:ln>
                <a:solidFill>
                  <a:srgbClr val="7680AC">
                    <a:alpha val="50000"/>
                  </a:srgbClr>
                </a:solidFill>
              </a:ln>
              <a:effectLst/>
            </c:spPr>
            <c:extLst xmlns:c16r2="http://schemas.microsoft.com/office/drawing/2015/06/chart">
              <c:ext xmlns:c16="http://schemas.microsoft.com/office/drawing/2014/chart" uri="{C3380CC4-5D6E-409C-BE32-E72D297353CC}">
                <c16:uniqueId val="{00000003-B8FA-411D-B1EF-CAC36B7CE6F6}"/>
              </c:ext>
            </c:extLst>
          </c:dPt>
          <c:dPt>
            <c:idx val="2"/>
            <c:invertIfNegative val="0"/>
            <c:bubble3D val="0"/>
            <c:extLst xmlns:c16r2="http://schemas.microsoft.com/office/drawing/2015/06/chart">
              <c:ext xmlns:c16="http://schemas.microsoft.com/office/drawing/2014/chart" uri="{C3380CC4-5D6E-409C-BE32-E72D297353CC}">
                <c16:uniqueId val="{00000005-B8FA-411D-B1EF-CAC36B7CE6F6}"/>
              </c:ext>
            </c:extLst>
          </c:dPt>
          <c:dPt>
            <c:idx val="3"/>
            <c:invertIfNegative val="0"/>
            <c:bubble3D val="0"/>
            <c:spPr>
              <a:solidFill>
                <a:srgbClr val="E74C39"/>
              </a:solidFill>
              <a:ln>
                <a:solidFill>
                  <a:srgbClr val="7680AC">
                    <a:alpha val="50000"/>
                  </a:srgbClr>
                </a:solidFill>
              </a:ln>
              <a:effectLst/>
            </c:spPr>
            <c:extLst xmlns:c16r2="http://schemas.microsoft.com/office/drawing/2015/06/chart">
              <c:ext xmlns:c16="http://schemas.microsoft.com/office/drawing/2014/chart" uri="{C3380CC4-5D6E-409C-BE32-E72D297353CC}">
                <c16:uniqueId val="{00000007-B8FA-411D-B1EF-CAC36B7CE6F6}"/>
              </c:ext>
            </c:extLst>
          </c:dPt>
          <c:dPt>
            <c:idx val="4"/>
            <c:invertIfNegative val="0"/>
            <c:bubble3D val="0"/>
            <c:extLst xmlns:c16r2="http://schemas.microsoft.com/office/drawing/2015/06/chart">
              <c:ext xmlns:c16="http://schemas.microsoft.com/office/drawing/2014/chart" uri="{C3380CC4-5D6E-409C-BE32-E72D297353CC}">
                <c16:uniqueId val="{00000009-B8FA-411D-B1EF-CAC36B7CE6F6}"/>
              </c:ext>
            </c:extLst>
          </c:dPt>
          <c:dPt>
            <c:idx val="5"/>
            <c:invertIfNegative val="0"/>
            <c:bubble3D val="0"/>
            <c:spPr>
              <a:solidFill>
                <a:srgbClr val="E74C39"/>
              </a:solidFill>
              <a:ln>
                <a:solidFill>
                  <a:srgbClr val="7680AC">
                    <a:alpha val="50000"/>
                  </a:srgbClr>
                </a:solidFill>
              </a:ln>
              <a:effectLst/>
            </c:spPr>
            <c:extLst xmlns:c16r2="http://schemas.microsoft.com/office/drawing/2015/06/chart">
              <c:ext xmlns:c16="http://schemas.microsoft.com/office/drawing/2014/chart" uri="{C3380CC4-5D6E-409C-BE32-E72D297353CC}">
                <c16:uniqueId val="{0000000B-B8FA-411D-B1EF-CAC36B7CE6F6}"/>
              </c:ext>
            </c:extLst>
          </c:dPt>
          <c:dLbls>
            <c:dLbl>
              <c:idx val="0"/>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dLbl>
            <c:dLbl>
              <c:idx val="2"/>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dLbl>
            <c:dLbl>
              <c:idx val="4"/>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dLbl>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Sheet1!$C$2:$C$7</c:f>
              <c:numCache>
                <c:formatCode>0.0%</c:formatCode>
                <c:ptCount val="6"/>
                <c:pt idx="0">
                  <c:v>0.49099999999999999</c:v>
                </c:pt>
                <c:pt idx="1">
                  <c:v>0.44800000000000001</c:v>
                </c:pt>
                <c:pt idx="2">
                  <c:v>0.22800000000000001</c:v>
                </c:pt>
                <c:pt idx="3">
                  <c:v>0.23300000000000001</c:v>
                </c:pt>
                <c:pt idx="4">
                  <c:v>0.42299999999999999</c:v>
                </c:pt>
                <c:pt idx="5">
                  <c:v>0.42399999999999999</c:v>
                </c:pt>
              </c:numCache>
            </c:numRef>
          </c:val>
          <c:extLst xmlns:c16r2="http://schemas.microsoft.com/office/drawing/2015/06/chart">
            <c:ext xmlns:c16="http://schemas.microsoft.com/office/drawing/2014/chart" uri="{C3380CC4-5D6E-409C-BE32-E72D297353CC}">
              <c16:uniqueId val="{0000000C-B8FA-411D-B1EF-CAC36B7CE6F6}"/>
            </c:ext>
          </c:extLst>
        </c:ser>
        <c:ser>
          <c:idx val="1"/>
          <c:order val="1"/>
          <c:tx>
            <c:strRef>
              <c:f>Sheet1!$D$1</c:f>
              <c:strCache>
                <c:ptCount val="1"/>
                <c:pt idx="0">
                  <c:v>Very Good Chance</c:v>
                </c:pt>
              </c:strCache>
            </c:strRef>
          </c:tx>
          <c:spPr>
            <a:ln w="3175">
              <a:solidFill>
                <a:srgbClr val="7680AC">
                  <a:alpha val="50000"/>
                </a:srgbClr>
              </a:solidFill>
            </a:ln>
            <a:effectLst/>
          </c:spPr>
          <c:invertIfNegative val="0"/>
          <c:dPt>
            <c:idx val="0"/>
            <c:invertIfNegative val="0"/>
            <c:bubble3D val="0"/>
            <c:spPr>
              <a:solidFill>
                <a:srgbClr val="202945">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E-B8FA-411D-B1EF-CAC36B7CE6F6}"/>
              </c:ext>
            </c:extLst>
          </c:dPt>
          <c:dPt>
            <c:idx val="1"/>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0-B8FA-411D-B1EF-CAC36B7CE6F6}"/>
              </c:ext>
            </c:extLst>
          </c:dPt>
          <c:dPt>
            <c:idx val="2"/>
            <c:invertIfNegative val="0"/>
            <c:bubble3D val="0"/>
            <c:spPr>
              <a:solidFill>
                <a:srgbClr val="202945">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2-B8FA-411D-B1EF-CAC36B7CE6F6}"/>
              </c:ext>
            </c:extLst>
          </c:dPt>
          <c:dPt>
            <c:idx val="3"/>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4-B8FA-411D-B1EF-CAC36B7CE6F6}"/>
              </c:ext>
            </c:extLst>
          </c:dPt>
          <c:dPt>
            <c:idx val="4"/>
            <c:invertIfNegative val="0"/>
            <c:bubble3D val="0"/>
            <c:spPr>
              <a:solidFill>
                <a:srgbClr val="202945">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6-B8FA-411D-B1EF-CAC36B7CE6F6}"/>
              </c:ext>
            </c:extLst>
          </c:dPt>
          <c:dPt>
            <c:idx val="5"/>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8-B8FA-411D-B1EF-CAC36B7CE6F6}"/>
              </c:ext>
            </c:extLst>
          </c:dPt>
          <c:dLbls>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Sheet1!$D$2:$D$7</c:f>
              <c:numCache>
                <c:formatCode>0.0%</c:formatCode>
                <c:ptCount val="6"/>
                <c:pt idx="0">
                  <c:v>0.39500000000000002</c:v>
                </c:pt>
                <c:pt idx="1">
                  <c:v>0.45600000000000002</c:v>
                </c:pt>
                <c:pt idx="2">
                  <c:v>5.6000000000000001E-2</c:v>
                </c:pt>
                <c:pt idx="3">
                  <c:v>6.6000000000000003E-2</c:v>
                </c:pt>
                <c:pt idx="4">
                  <c:v>0.151</c:v>
                </c:pt>
                <c:pt idx="5">
                  <c:v>0.224</c:v>
                </c:pt>
              </c:numCache>
            </c:numRef>
          </c:val>
          <c:extLst xmlns:c16r2="http://schemas.microsoft.com/office/drawing/2015/06/chart">
            <c:ext xmlns:c16="http://schemas.microsoft.com/office/drawing/2014/chart" uri="{C3380CC4-5D6E-409C-BE32-E72D297353CC}">
              <c16:uniqueId val="{00000019-B8FA-411D-B1EF-CAC36B7CE6F6}"/>
            </c:ext>
          </c:extLst>
        </c:ser>
        <c:dLbls>
          <c:showLegendKey val="0"/>
          <c:showVal val="0"/>
          <c:showCatName val="0"/>
          <c:showSerName val="0"/>
          <c:showPercent val="0"/>
          <c:showBubbleSize val="0"/>
        </c:dLbls>
        <c:gapWidth val="74"/>
        <c:overlap val="100"/>
        <c:axId val="247634784"/>
        <c:axId val="247635344"/>
      </c:barChart>
      <c:catAx>
        <c:axId val="247634784"/>
        <c:scaling>
          <c:orientation val="minMax"/>
        </c:scaling>
        <c:delete val="0"/>
        <c:axPos val="b"/>
        <c:majorGridlines/>
        <c:numFmt formatCode="General" sourceLinked="0"/>
        <c:majorTickMark val="none"/>
        <c:minorTickMark val="none"/>
        <c:tickLblPos val="none"/>
        <c:crossAx val="247635344"/>
        <c:crosses val="autoZero"/>
        <c:auto val="1"/>
        <c:lblAlgn val="ctr"/>
        <c:lblOffset val="100"/>
        <c:tickLblSkip val="2"/>
        <c:tickMarkSkip val="2"/>
        <c:noMultiLvlLbl val="0"/>
      </c:catAx>
      <c:valAx>
        <c:axId val="247635344"/>
        <c:scaling>
          <c:orientation val="minMax"/>
          <c:max val="1"/>
          <c:min val="0"/>
        </c:scaling>
        <c:delete val="0"/>
        <c:axPos val="l"/>
        <c:numFmt formatCode="0%" sourceLinked="0"/>
        <c:majorTickMark val="none"/>
        <c:minorTickMark val="none"/>
        <c:tickLblPos val="nextTo"/>
        <c:txPr>
          <a:bodyPr rot="0" vert="horz"/>
          <a:lstStyle/>
          <a:p>
            <a:pPr>
              <a:defRPr sz="1400" baseline="0">
                <a:solidFill>
                  <a:srgbClr val="202945"/>
                </a:solidFill>
              </a:defRPr>
            </a:pPr>
            <a:endParaRPr lang="en-US"/>
          </a:p>
        </c:txPr>
        <c:crossAx val="247634784"/>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6.4788478886997097E-2"/>
          <c:y val="2.15165010111441E-2"/>
          <c:w val="0.94561598224195298"/>
          <c:h val="0.78592886694247999"/>
        </c:manualLayout>
      </c:layout>
      <c:barChart>
        <c:barDir val="col"/>
        <c:grouping val="stacked"/>
        <c:varyColors val="0"/>
        <c:ser>
          <c:idx val="0"/>
          <c:order val="0"/>
          <c:tx>
            <c:strRef>
              <c:f>Sheet1!$C$1</c:f>
              <c:strCache>
                <c:ptCount val="1"/>
                <c:pt idx="0">
                  <c:v>Some Chance</c:v>
                </c:pt>
              </c:strCache>
            </c:strRef>
          </c:tx>
          <c:spPr>
            <a:solidFill>
              <a:srgbClr val="202945"/>
            </a:solidFill>
            <a:ln w="3175">
              <a:solidFill>
                <a:srgbClr val="7680AC">
                  <a:alpha val="50000"/>
                </a:srgbClr>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1-D73E-4F58-9C42-C5E9C98F263F}"/>
              </c:ext>
            </c:extLst>
          </c:dPt>
          <c:dPt>
            <c:idx val="1"/>
            <c:invertIfNegative val="0"/>
            <c:bubble3D val="0"/>
            <c:spPr>
              <a:solidFill>
                <a:srgbClr val="E74C39"/>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3-D73E-4F58-9C42-C5E9C98F263F}"/>
              </c:ext>
            </c:extLst>
          </c:dPt>
          <c:dPt>
            <c:idx val="2"/>
            <c:invertIfNegative val="0"/>
            <c:bubble3D val="0"/>
            <c:extLst xmlns:c16r2="http://schemas.microsoft.com/office/drawing/2015/06/chart">
              <c:ext xmlns:c16="http://schemas.microsoft.com/office/drawing/2014/chart" uri="{C3380CC4-5D6E-409C-BE32-E72D297353CC}">
                <c16:uniqueId val="{00000005-D73E-4F58-9C42-C5E9C98F263F}"/>
              </c:ext>
            </c:extLst>
          </c:dPt>
          <c:dPt>
            <c:idx val="3"/>
            <c:invertIfNegative val="0"/>
            <c:bubble3D val="0"/>
            <c:spPr>
              <a:solidFill>
                <a:srgbClr val="E74C39"/>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07-D73E-4F58-9C42-C5E9C98F263F}"/>
              </c:ext>
            </c:extLst>
          </c:dPt>
          <c:dPt>
            <c:idx val="4"/>
            <c:invertIfNegative val="0"/>
            <c:bubble3D val="0"/>
            <c:extLst xmlns:c16r2="http://schemas.microsoft.com/office/drawing/2015/06/chart">
              <c:ext xmlns:c16="http://schemas.microsoft.com/office/drawing/2014/chart" uri="{C3380CC4-5D6E-409C-BE32-E72D297353CC}">
                <c16:uniqueId val="{00000009-D73E-4F58-9C42-C5E9C98F263F}"/>
              </c:ext>
            </c:extLst>
          </c:dPt>
          <c:dPt>
            <c:idx val="5"/>
            <c:invertIfNegative val="0"/>
            <c:bubble3D val="0"/>
            <c:extLst xmlns:c16r2="http://schemas.microsoft.com/office/drawing/2015/06/chart">
              <c:ext xmlns:c16="http://schemas.microsoft.com/office/drawing/2014/chart" uri="{C3380CC4-5D6E-409C-BE32-E72D297353CC}">
                <c16:uniqueId val="{0000000B-D73E-4F58-9C42-C5E9C98F263F}"/>
              </c:ext>
            </c:extLst>
          </c:dPt>
          <c:dLbls>
            <c:dLbl>
              <c:idx val="0"/>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2"/>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Sheet1!$B$2:$B$5</c:f>
              <c:strCache>
                <c:ptCount val="4"/>
                <c:pt idx="0">
                  <c:v>Your Institution</c:v>
                </c:pt>
                <c:pt idx="1">
                  <c:v>Comparison Group</c:v>
                </c:pt>
                <c:pt idx="2">
                  <c:v>Your Institution</c:v>
                </c:pt>
                <c:pt idx="3">
                  <c:v>Comparison Group</c:v>
                </c:pt>
              </c:strCache>
            </c:strRef>
          </c:cat>
          <c:val>
            <c:numRef>
              <c:f>Sheet1!$C$2:$C$5</c:f>
              <c:numCache>
                <c:formatCode>0.0%</c:formatCode>
                <c:ptCount val="4"/>
                <c:pt idx="0">
                  <c:v>6.7000000000000004E-2</c:v>
                </c:pt>
                <c:pt idx="1">
                  <c:v>6.5000000000000002E-2</c:v>
                </c:pt>
                <c:pt idx="2">
                  <c:v>0.19900000000000001</c:v>
                </c:pt>
                <c:pt idx="3">
                  <c:v>0.20799999999999999</c:v>
                </c:pt>
              </c:numCache>
            </c:numRef>
          </c:val>
          <c:extLst xmlns:c16r2="http://schemas.microsoft.com/office/drawing/2015/06/chart">
            <c:ext xmlns:c16="http://schemas.microsoft.com/office/drawing/2014/chart" uri="{C3380CC4-5D6E-409C-BE32-E72D297353CC}">
              <c16:uniqueId val="{0000000C-D73E-4F58-9C42-C5E9C98F263F}"/>
            </c:ext>
          </c:extLst>
        </c:ser>
        <c:ser>
          <c:idx val="1"/>
          <c:order val="1"/>
          <c:tx>
            <c:strRef>
              <c:f>Sheet1!$D$1</c:f>
              <c:strCache>
                <c:ptCount val="1"/>
                <c:pt idx="0">
                  <c:v>Very Good Chance</c:v>
                </c:pt>
              </c:strCache>
            </c:strRef>
          </c:tx>
          <c:spPr>
            <a:solidFill>
              <a:srgbClr val="202945">
                <a:alpha val="19000"/>
              </a:srgbClr>
            </a:solidFill>
            <a:ln w="3175">
              <a:solidFill>
                <a:srgbClr val="7680AC">
                  <a:alpha val="50000"/>
                </a:srgbClr>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E-D73E-4F58-9C42-C5E9C98F263F}"/>
              </c:ext>
            </c:extLst>
          </c:dPt>
          <c:dPt>
            <c:idx val="1"/>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0-D73E-4F58-9C42-C5E9C98F263F}"/>
              </c:ext>
            </c:extLst>
          </c:dPt>
          <c:dPt>
            <c:idx val="2"/>
            <c:invertIfNegative val="0"/>
            <c:bubble3D val="0"/>
            <c:extLst xmlns:c16r2="http://schemas.microsoft.com/office/drawing/2015/06/chart">
              <c:ext xmlns:c16="http://schemas.microsoft.com/office/drawing/2014/chart" uri="{C3380CC4-5D6E-409C-BE32-E72D297353CC}">
                <c16:uniqueId val="{00000012-D73E-4F58-9C42-C5E9C98F263F}"/>
              </c:ext>
            </c:extLst>
          </c:dPt>
          <c:dPt>
            <c:idx val="3"/>
            <c:invertIfNegative val="0"/>
            <c:bubble3D val="0"/>
            <c:spPr>
              <a:solidFill>
                <a:srgbClr val="E74C39">
                  <a:alpha val="19000"/>
                </a:srgbClr>
              </a:solidFill>
              <a:ln w="3175">
                <a:solidFill>
                  <a:srgbClr val="7680AC">
                    <a:alpha val="50000"/>
                  </a:srgbClr>
                </a:solidFill>
              </a:ln>
              <a:effectLst/>
            </c:spPr>
            <c:extLst xmlns:c16r2="http://schemas.microsoft.com/office/drawing/2015/06/chart">
              <c:ext xmlns:c16="http://schemas.microsoft.com/office/drawing/2014/chart" uri="{C3380CC4-5D6E-409C-BE32-E72D297353CC}">
                <c16:uniqueId val="{00000014-D73E-4F58-9C42-C5E9C98F263F}"/>
              </c:ext>
            </c:extLst>
          </c:dPt>
          <c:dPt>
            <c:idx val="4"/>
            <c:invertIfNegative val="0"/>
            <c:bubble3D val="0"/>
            <c:extLst xmlns:c16r2="http://schemas.microsoft.com/office/drawing/2015/06/chart">
              <c:ext xmlns:c16="http://schemas.microsoft.com/office/drawing/2014/chart" uri="{C3380CC4-5D6E-409C-BE32-E72D297353CC}">
                <c16:uniqueId val="{00000016-D73E-4F58-9C42-C5E9C98F263F}"/>
              </c:ext>
            </c:extLst>
          </c:dPt>
          <c:dPt>
            <c:idx val="5"/>
            <c:invertIfNegative val="0"/>
            <c:bubble3D val="0"/>
            <c:extLst xmlns:c16r2="http://schemas.microsoft.com/office/drawing/2015/06/chart">
              <c:ext xmlns:c16="http://schemas.microsoft.com/office/drawing/2014/chart" uri="{C3380CC4-5D6E-409C-BE32-E72D297353CC}">
                <c16:uniqueId val="{00000018-D73E-4F58-9C42-C5E9C98F263F}"/>
              </c:ext>
            </c:extLst>
          </c:dPt>
          <c:dLbls>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Sheet1!$B$2:$B$5</c:f>
              <c:strCache>
                <c:ptCount val="4"/>
                <c:pt idx="0">
                  <c:v>Your Institution</c:v>
                </c:pt>
                <c:pt idx="1">
                  <c:v>Comparison Group</c:v>
                </c:pt>
                <c:pt idx="2">
                  <c:v>Your Institution</c:v>
                </c:pt>
                <c:pt idx="3">
                  <c:v>Comparison Group</c:v>
                </c:pt>
              </c:strCache>
            </c:strRef>
          </c:cat>
          <c:val>
            <c:numRef>
              <c:f>Sheet1!$D$2:$D$5</c:f>
              <c:numCache>
                <c:formatCode>0.0%</c:formatCode>
                <c:ptCount val="4"/>
                <c:pt idx="0">
                  <c:v>1.2999999999999999E-2</c:v>
                </c:pt>
                <c:pt idx="1">
                  <c:v>1.4999999999999999E-2</c:v>
                </c:pt>
                <c:pt idx="2">
                  <c:v>7.5999999999999998E-2</c:v>
                </c:pt>
                <c:pt idx="3">
                  <c:v>6.9000000000000006E-2</c:v>
                </c:pt>
              </c:numCache>
            </c:numRef>
          </c:val>
          <c:extLst xmlns:c16r2="http://schemas.microsoft.com/office/drawing/2015/06/chart">
            <c:ext xmlns:c16="http://schemas.microsoft.com/office/drawing/2014/chart" uri="{C3380CC4-5D6E-409C-BE32-E72D297353CC}">
              <c16:uniqueId val="{00000019-D73E-4F58-9C42-C5E9C98F263F}"/>
            </c:ext>
          </c:extLst>
        </c:ser>
        <c:dLbls>
          <c:showLegendKey val="0"/>
          <c:showVal val="0"/>
          <c:showCatName val="0"/>
          <c:showSerName val="0"/>
          <c:showPercent val="0"/>
          <c:showBubbleSize val="0"/>
        </c:dLbls>
        <c:gapWidth val="74"/>
        <c:overlap val="100"/>
        <c:axId val="248244752"/>
        <c:axId val="248245312"/>
      </c:barChart>
      <c:catAx>
        <c:axId val="248244752"/>
        <c:scaling>
          <c:orientation val="minMax"/>
        </c:scaling>
        <c:delete val="0"/>
        <c:axPos val="b"/>
        <c:majorGridlines/>
        <c:numFmt formatCode="General" sourceLinked="0"/>
        <c:majorTickMark val="none"/>
        <c:minorTickMark val="none"/>
        <c:tickLblPos val="none"/>
        <c:crossAx val="248245312"/>
        <c:crosses val="autoZero"/>
        <c:auto val="1"/>
        <c:lblAlgn val="ctr"/>
        <c:lblOffset val="100"/>
        <c:tickLblSkip val="2"/>
        <c:tickMarkSkip val="2"/>
        <c:noMultiLvlLbl val="0"/>
      </c:catAx>
      <c:valAx>
        <c:axId val="248245312"/>
        <c:scaling>
          <c:orientation val="minMax"/>
          <c:max val="1"/>
          <c:min val="0"/>
        </c:scaling>
        <c:delete val="0"/>
        <c:axPos val="l"/>
        <c:numFmt formatCode="0%" sourceLinked="0"/>
        <c:majorTickMark val="none"/>
        <c:minorTickMark val="none"/>
        <c:tickLblPos val="nextTo"/>
        <c:txPr>
          <a:bodyPr rot="0" vert="horz"/>
          <a:lstStyle/>
          <a:p>
            <a:pPr>
              <a:defRPr sz="1400" baseline="0">
                <a:solidFill>
                  <a:srgbClr val="202945"/>
                </a:solidFill>
              </a:defRPr>
            </a:pPr>
            <a:endParaRPr lang="en-US"/>
          </a:p>
        </c:txPr>
        <c:crossAx val="248244752"/>
        <c:crosses val="autoZero"/>
        <c:crossBetween val="between"/>
        <c:majorUnit val="0.1"/>
      </c:valAx>
      <c:spPr>
        <a:noFill/>
        <a:ln w="25400">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title>
      <c:tx>
        <c:rich>
          <a:bodyPr/>
          <a:lstStyle/>
          <a:p>
            <a:pPr>
              <a:defRPr sz="2000">
                <a:solidFill>
                  <a:schemeClr val="accent1">
                    <a:lumMod val="50000"/>
                  </a:schemeClr>
                </a:solidFill>
              </a:defRPr>
            </a:pPr>
            <a:r>
              <a:rPr lang="en-US" sz="2000" dirty="0">
                <a:solidFill>
                  <a:schemeClr val="accent1">
                    <a:lumMod val="50000"/>
                  </a:schemeClr>
                </a:solidFill>
              </a:rPr>
              <a:t>Sex</a:t>
            </a:r>
          </a:p>
        </c:rich>
      </c:tx>
      <c:layout>
        <c:manualLayout>
          <c:xMode val="edge"/>
          <c:yMode val="edge"/>
          <c:x val="0.32521466490897299"/>
          <c:y val="1.58730158730159E-2"/>
        </c:manualLayout>
      </c:layout>
      <c:overlay val="0"/>
    </c:title>
    <c:autoTitleDeleted val="0"/>
    <c:plotArea>
      <c:layout>
        <c:manualLayout>
          <c:layoutTarget val="inner"/>
          <c:xMode val="edge"/>
          <c:yMode val="edge"/>
          <c:x val="2.7142619505E-2"/>
          <c:y val="0.173645450568679"/>
          <c:w val="0.78738281387750098"/>
          <c:h val="0.48348490813648898"/>
        </c:manualLayout>
      </c:layout>
      <c:pieChart>
        <c:varyColors val="1"/>
        <c:dLbls>
          <c:showLegendKey val="0"/>
          <c:showVal val="1"/>
          <c:showCatName val="0"/>
          <c:showSerName val="0"/>
          <c:showPercent val="0"/>
          <c:showBubbleSize val="0"/>
          <c:showLeaderLines val="0"/>
        </c:dLbls>
        <c:firstSliceAng val="0"/>
      </c:pieChart>
      <c:spPr>
        <a:noFill/>
        <a:ln w="25402">
          <a:noFill/>
        </a:ln>
      </c:spPr>
    </c:plotArea>
    <c:legend>
      <c:legendPos val="b"/>
      <c:layout>
        <c:manualLayout>
          <c:xMode val="edge"/>
          <c:yMode val="edge"/>
          <c:x val="0.112134525557187"/>
          <c:y val="0.71514025103297796"/>
          <c:w val="0.65155887717425198"/>
          <c:h val="0.17472872326602701"/>
        </c:manualLayout>
      </c:layout>
      <c:overlay val="0"/>
      <c:txPr>
        <a:bodyPr/>
        <a:lstStyle/>
        <a:p>
          <a:pPr>
            <a:defRPr sz="1600" b="1">
              <a:solidFill>
                <a:schemeClr val="accent1">
                  <a:lumMod val="50000"/>
                </a:schemeClr>
              </a:solidFill>
            </a:defRPr>
          </a:pPr>
          <a:endParaRPr lang="en-US"/>
        </a:p>
      </c:txPr>
    </c:legend>
    <c:plotVisOnly val="1"/>
    <c:dispBlanksAs val="zero"/>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7849834742879496E-2"/>
          <c:y val="3.2309301181102403E-2"/>
          <c:w val="0.91042590162340997"/>
          <c:h val="0.81083907480314998"/>
        </c:manualLayout>
      </c:layout>
      <c:barChart>
        <c:barDir val="col"/>
        <c:grouping val="clustered"/>
        <c:varyColors val="0"/>
        <c:ser>
          <c:idx val="0"/>
          <c:order val="0"/>
          <c:tx>
            <c:strRef>
              <c:f>Sheet1!$B$1</c:f>
              <c:strCache>
                <c:ptCount val="1"/>
                <c:pt idx="0">
                  <c:v>Your Institution</c:v>
                </c:pt>
              </c:strCache>
            </c:strRef>
          </c:tx>
          <c:spPr>
            <a:solidFill>
              <a:srgbClr val="202945"/>
            </a:solidFill>
            <a:ln w="3175">
              <a:solidFill>
                <a:srgbClr val="7680AC">
                  <a:alpha val="50000"/>
                </a:srgbClr>
              </a:solidFill>
            </a:ln>
          </c:spPr>
          <c:invertIfNegative val="0"/>
          <c:dLbls>
            <c:numFmt formatCode="0.0%" sourceLinked="0"/>
            <c:spPr>
              <a:noFill/>
              <a:ln>
                <a:noFill/>
              </a:ln>
              <a:effectLst/>
            </c:spPr>
            <c:txPr>
              <a:bodyPr/>
              <a:lstStyle/>
              <a:p>
                <a:pPr>
                  <a:defRPr sz="1000" b="1" baseline="0">
                    <a:solidFill>
                      <a:srgbClr val="202945"/>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Sheet1!$A$2:$A$7</c:f>
              <c:strCache>
                <c:ptCount val="6"/>
                <c:pt idx="0">
                  <c:v>5 or less</c:v>
                </c:pt>
                <c:pt idx="1">
                  <c:v>6-10</c:v>
                </c:pt>
                <c:pt idx="2">
                  <c:v>11-50</c:v>
                </c:pt>
                <c:pt idx="3">
                  <c:v>51-100</c:v>
                </c:pt>
                <c:pt idx="4">
                  <c:v>101-500</c:v>
                </c:pt>
                <c:pt idx="5">
                  <c:v>Over 500</c:v>
                </c:pt>
              </c:strCache>
            </c:strRef>
          </c:cat>
          <c:val>
            <c:numRef>
              <c:f>Sheet1!$B$2:$B$7</c:f>
              <c:numCache>
                <c:formatCode>0.00%</c:formatCode>
                <c:ptCount val="6"/>
                <c:pt idx="0">
                  <c:v>6.9000000000000006E-2</c:v>
                </c:pt>
                <c:pt idx="1">
                  <c:v>0.16700000000000001</c:v>
                </c:pt>
                <c:pt idx="2">
                  <c:v>0.59499999999999997</c:v>
                </c:pt>
                <c:pt idx="3">
                  <c:v>0.104</c:v>
                </c:pt>
                <c:pt idx="4">
                  <c:v>5.5E-2</c:v>
                </c:pt>
                <c:pt idx="5">
                  <c:v>8.9999999999999993E-3</c:v>
                </c:pt>
              </c:numCache>
            </c:numRef>
          </c:val>
          <c:extLst xmlns:c16r2="http://schemas.microsoft.com/office/drawing/2015/06/chart">
            <c:ext xmlns:c16="http://schemas.microsoft.com/office/drawing/2014/chart" uri="{C3380CC4-5D6E-409C-BE32-E72D297353CC}">
              <c16:uniqueId val="{00000000-6891-4472-B5F6-7BE2D59D5B95}"/>
            </c:ext>
          </c:extLst>
        </c:ser>
        <c:ser>
          <c:idx val="1"/>
          <c:order val="1"/>
          <c:tx>
            <c:strRef>
              <c:f>Sheet1!$C$1</c:f>
              <c:strCache>
                <c:ptCount val="1"/>
                <c:pt idx="0">
                  <c:v>Comparison Group</c:v>
                </c:pt>
              </c:strCache>
            </c:strRef>
          </c:tx>
          <c:spPr>
            <a:solidFill>
              <a:srgbClr val="E74C39"/>
            </a:solidFill>
            <a:ln w="3175">
              <a:solidFill>
                <a:srgbClr val="7680AC">
                  <a:alpha val="50000"/>
                </a:srgbClr>
              </a:solidFill>
            </a:ln>
          </c:spPr>
          <c:invertIfNegative val="0"/>
          <c:dLbls>
            <c:numFmt formatCode="0.0%" sourceLinked="0"/>
            <c:spPr>
              <a:noFill/>
              <a:ln>
                <a:noFill/>
              </a:ln>
              <a:effectLst/>
            </c:spPr>
            <c:txPr>
              <a:bodyPr/>
              <a:lstStyle/>
              <a:p>
                <a:pPr>
                  <a:defRPr sz="1000" b="1" baseline="0">
                    <a:solidFill>
                      <a:srgbClr val="E74C39"/>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Sheet1!$A$2:$A$7</c:f>
              <c:strCache>
                <c:ptCount val="6"/>
                <c:pt idx="0">
                  <c:v>5 or less</c:v>
                </c:pt>
                <c:pt idx="1">
                  <c:v>6-10</c:v>
                </c:pt>
                <c:pt idx="2">
                  <c:v>11-50</c:v>
                </c:pt>
                <c:pt idx="3">
                  <c:v>51-100</c:v>
                </c:pt>
                <c:pt idx="4">
                  <c:v>101-500</c:v>
                </c:pt>
                <c:pt idx="5">
                  <c:v>Over 500</c:v>
                </c:pt>
              </c:strCache>
            </c:strRef>
          </c:cat>
          <c:val>
            <c:numRef>
              <c:f>Sheet1!$C$2:$C$7</c:f>
              <c:numCache>
                <c:formatCode>0.00%</c:formatCode>
                <c:ptCount val="6"/>
                <c:pt idx="0">
                  <c:v>0.05</c:v>
                </c:pt>
                <c:pt idx="1">
                  <c:v>0.127</c:v>
                </c:pt>
                <c:pt idx="2">
                  <c:v>0.55200000000000005</c:v>
                </c:pt>
                <c:pt idx="3">
                  <c:v>0.158</c:v>
                </c:pt>
                <c:pt idx="4">
                  <c:v>8.5000000000000006E-2</c:v>
                </c:pt>
                <c:pt idx="5">
                  <c:v>2.8000000000000001E-2</c:v>
                </c:pt>
              </c:numCache>
            </c:numRef>
          </c:val>
          <c:extLst xmlns:c16r2="http://schemas.microsoft.com/office/drawing/2015/06/chart">
            <c:ext xmlns:c16="http://schemas.microsoft.com/office/drawing/2014/chart" uri="{C3380CC4-5D6E-409C-BE32-E72D297353CC}">
              <c16:uniqueId val="{00000001-6891-4472-B5F6-7BE2D59D5B95}"/>
            </c:ext>
          </c:extLst>
        </c:ser>
        <c:dLbls>
          <c:showLegendKey val="0"/>
          <c:showVal val="1"/>
          <c:showCatName val="0"/>
          <c:showSerName val="0"/>
          <c:showPercent val="0"/>
          <c:showBubbleSize val="0"/>
        </c:dLbls>
        <c:gapWidth val="150"/>
        <c:axId val="56330112"/>
        <c:axId val="56330672"/>
      </c:barChart>
      <c:catAx>
        <c:axId val="56330112"/>
        <c:scaling>
          <c:orientation val="minMax"/>
        </c:scaling>
        <c:delete val="0"/>
        <c:axPos val="b"/>
        <c:numFmt formatCode="General" sourceLinked="0"/>
        <c:majorTickMark val="out"/>
        <c:minorTickMark val="none"/>
        <c:tickLblPos val="nextTo"/>
        <c:txPr>
          <a:bodyPr/>
          <a:lstStyle/>
          <a:p>
            <a:pPr>
              <a:defRPr sz="1400" baseline="0">
                <a:solidFill>
                  <a:srgbClr val="202945"/>
                </a:solidFill>
              </a:defRPr>
            </a:pPr>
            <a:endParaRPr lang="en-US"/>
          </a:p>
        </c:txPr>
        <c:crossAx val="56330672"/>
        <c:crosses val="autoZero"/>
        <c:auto val="1"/>
        <c:lblAlgn val="ctr"/>
        <c:lblOffset val="100"/>
        <c:noMultiLvlLbl val="0"/>
      </c:catAx>
      <c:valAx>
        <c:axId val="56330672"/>
        <c:scaling>
          <c:orientation val="minMax"/>
          <c:max val="1"/>
        </c:scaling>
        <c:delete val="0"/>
        <c:axPos val="l"/>
        <c:numFmt formatCode="0%" sourceLinked="0"/>
        <c:majorTickMark val="none"/>
        <c:minorTickMark val="none"/>
        <c:tickLblPos val="nextTo"/>
        <c:txPr>
          <a:bodyPr/>
          <a:lstStyle/>
          <a:p>
            <a:pPr>
              <a:defRPr sz="1400" b="0" baseline="0">
                <a:solidFill>
                  <a:srgbClr val="202945"/>
                </a:solidFill>
              </a:defRPr>
            </a:pPr>
            <a:endParaRPr lang="en-US"/>
          </a:p>
        </c:txPr>
        <c:crossAx val="56330112"/>
        <c:crosses val="autoZero"/>
        <c:crossBetween val="between"/>
      </c:valAx>
    </c:plotArea>
    <c:legend>
      <c:legendPos val="r"/>
      <c:legendEntry>
        <c:idx val="0"/>
        <c:txPr>
          <a:bodyPr/>
          <a:lstStyle/>
          <a:p>
            <a:pPr>
              <a:defRPr sz="1200" baseline="0">
                <a:solidFill>
                  <a:srgbClr val="202945"/>
                </a:solidFill>
              </a:defRPr>
            </a:pPr>
            <a:endParaRPr lang="en-US"/>
          </a:p>
        </c:txPr>
      </c:legendEntry>
      <c:legendEntry>
        <c:idx val="1"/>
        <c:txPr>
          <a:bodyPr/>
          <a:lstStyle/>
          <a:p>
            <a:pPr>
              <a:defRPr sz="1200" baseline="0">
                <a:solidFill>
                  <a:srgbClr val="202945"/>
                </a:solidFill>
              </a:defRPr>
            </a:pPr>
            <a:endParaRPr lang="en-US"/>
          </a:p>
        </c:txPr>
      </c:legendEntry>
      <c:layout>
        <c:manualLayout>
          <c:xMode val="edge"/>
          <c:yMode val="edge"/>
          <c:x val="0.31509587343248763"/>
          <c:y val="0.90461511646981629"/>
          <c:w val="0.41654855643044625"/>
          <c:h val="9.2473343175853207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title>
      <c:tx>
        <c:rich>
          <a:bodyPr/>
          <a:lstStyle/>
          <a:p>
            <a:pPr>
              <a:defRPr sz="2000">
                <a:solidFill>
                  <a:schemeClr val="accent1">
                    <a:lumMod val="50000"/>
                  </a:schemeClr>
                </a:solidFill>
              </a:defRPr>
            </a:pPr>
            <a:r>
              <a:rPr lang="en-US" sz="2000" dirty="0">
                <a:solidFill>
                  <a:schemeClr val="accent1">
                    <a:lumMod val="50000"/>
                  </a:schemeClr>
                </a:solidFill>
              </a:rPr>
              <a:t>Sex</a:t>
            </a:r>
          </a:p>
        </c:rich>
      </c:tx>
      <c:layout>
        <c:manualLayout>
          <c:xMode val="edge"/>
          <c:yMode val="edge"/>
          <c:x val="0.32521466490897299"/>
          <c:y val="1.58730158730159E-2"/>
        </c:manualLayout>
      </c:layout>
      <c:overlay val="0"/>
    </c:title>
    <c:autoTitleDeleted val="0"/>
    <c:plotArea>
      <c:layout>
        <c:manualLayout>
          <c:layoutTarget val="inner"/>
          <c:xMode val="edge"/>
          <c:yMode val="edge"/>
          <c:x val="2.7142619505E-2"/>
          <c:y val="0.173645450568679"/>
          <c:w val="0.78738281387750098"/>
          <c:h val="0.48348490813648898"/>
        </c:manualLayout>
      </c:layout>
      <c:pieChart>
        <c:varyColors val="1"/>
        <c:dLbls>
          <c:showLegendKey val="0"/>
          <c:showVal val="1"/>
          <c:showCatName val="0"/>
          <c:showSerName val="0"/>
          <c:showPercent val="0"/>
          <c:showBubbleSize val="0"/>
          <c:showLeaderLines val="0"/>
        </c:dLbls>
        <c:firstSliceAng val="0"/>
      </c:pieChart>
      <c:spPr>
        <a:noFill/>
        <a:ln w="25402">
          <a:noFill/>
        </a:ln>
      </c:spPr>
    </c:plotArea>
    <c:legend>
      <c:legendPos val="b"/>
      <c:layout>
        <c:manualLayout>
          <c:xMode val="edge"/>
          <c:yMode val="edge"/>
          <c:x val="0.112134525557187"/>
          <c:y val="0.71514025103297796"/>
          <c:w val="0.65155887717425198"/>
          <c:h val="0.17472872326602701"/>
        </c:manualLayout>
      </c:layout>
      <c:overlay val="0"/>
      <c:txPr>
        <a:bodyPr/>
        <a:lstStyle/>
        <a:p>
          <a:pPr>
            <a:defRPr sz="1600" b="1">
              <a:solidFill>
                <a:schemeClr val="accent1">
                  <a:lumMod val="50000"/>
                </a:schemeClr>
              </a:solidFill>
            </a:defRPr>
          </a:pPr>
          <a:endParaRPr lang="en-US"/>
        </a:p>
      </c:txPr>
    </c:legend>
    <c:plotVisOnly val="1"/>
    <c:dispBlanksAs val="zero"/>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rgbClr val="202945"/>
            </a:solidFill>
            <a:ln w="3175">
              <a:solidFill>
                <a:srgbClr val="7680AC">
                  <a:alpha val="50000"/>
                </a:srgbClr>
              </a:solidFill>
            </a:ln>
          </c:spPr>
          <c:invertIfNegative val="0"/>
          <c:dLbls>
            <c:numFmt formatCode="0.0%" sourceLinked="0"/>
            <c:spPr>
              <a:noFill/>
              <a:ln>
                <a:noFill/>
              </a:ln>
              <a:effectLst/>
            </c:spPr>
            <c:txPr>
              <a:bodyPr/>
              <a:lstStyle/>
              <a:p>
                <a:pPr>
                  <a:defRPr sz="1000" b="1">
                    <a:solidFill>
                      <a:srgbClr val="202945"/>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Sheet1!$A$2:$A$11</c:f>
              <c:strCache>
                <c:ptCount val="10"/>
                <c:pt idx="0">
                  <c:v>None</c:v>
                </c:pt>
                <c:pt idx="1">
                  <c:v>1</c:v>
                </c:pt>
                <c:pt idx="2">
                  <c:v>2</c:v>
                </c:pt>
                <c:pt idx="3">
                  <c:v>3</c:v>
                </c:pt>
                <c:pt idx="4">
                  <c:v>4</c:v>
                </c:pt>
                <c:pt idx="5">
                  <c:v>5</c:v>
                </c:pt>
                <c:pt idx="6">
                  <c:v>6</c:v>
                </c:pt>
                <c:pt idx="7">
                  <c:v>7-8</c:v>
                </c:pt>
                <c:pt idx="8">
                  <c:v>9-10</c:v>
                </c:pt>
                <c:pt idx="9">
                  <c:v>11 or more</c:v>
                </c:pt>
              </c:strCache>
            </c:strRef>
          </c:cat>
          <c:val>
            <c:numRef>
              <c:f>Sheet1!$B$2:$B$11</c:f>
              <c:numCache>
                <c:formatCode>0.00%</c:formatCode>
                <c:ptCount val="10"/>
                <c:pt idx="0">
                  <c:v>0.16200000000000001</c:v>
                </c:pt>
                <c:pt idx="1">
                  <c:v>0.156</c:v>
                </c:pt>
                <c:pt idx="2">
                  <c:v>0.19900000000000001</c:v>
                </c:pt>
                <c:pt idx="3">
                  <c:v>0.193</c:v>
                </c:pt>
                <c:pt idx="4">
                  <c:v>0.11700000000000001</c:v>
                </c:pt>
                <c:pt idx="5">
                  <c:v>7.6999999999999999E-2</c:v>
                </c:pt>
                <c:pt idx="6">
                  <c:v>3.2000000000000001E-2</c:v>
                </c:pt>
                <c:pt idx="7">
                  <c:v>3.4000000000000002E-2</c:v>
                </c:pt>
                <c:pt idx="8">
                  <c:v>1.2999999999999999E-2</c:v>
                </c:pt>
                <c:pt idx="9" formatCode="General">
                  <c:v>1.7000000000000001E-2</c:v>
                </c:pt>
              </c:numCache>
            </c:numRef>
          </c:val>
          <c:extLst xmlns:c16r2="http://schemas.microsoft.com/office/drawing/2015/06/chart">
            <c:ext xmlns:c16="http://schemas.microsoft.com/office/drawing/2014/chart" uri="{C3380CC4-5D6E-409C-BE32-E72D297353CC}">
              <c16:uniqueId val="{00000000-06B6-4BEA-82E3-0DEB996C8A42}"/>
            </c:ext>
          </c:extLst>
        </c:ser>
        <c:ser>
          <c:idx val="1"/>
          <c:order val="1"/>
          <c:tx>
            <c:strRef>
              <c:f>Sheet1!$C$1</c:f>
              <c:strCache>
                <c:ptCount val="1"/>
                <c:pt idx="0">
                  <c:v>Comparison Group</c:v>
                </c:pt>
              </c:strCache>
            </c:strRef>
          </c:tx>
          <c:spPr>
            <a:solidFill>
              <a:srgbClr val="E74C39"/>
            </a:solidFill>
            <a:ln w="3175">
              <a:solidFill>
                <a:srgbClr val="7680AC">
                  <a:alpha val="50000"/>
                </a:srgbClr>
              </a:solidFill>
            </a:ln>
          </c:spPr>
          <c:invertIfNegative val="0"/>
          <c:dLbls>
            <c:numFmt formatCode="0.0%" sourceLinked="0"/>
            <c:spPr>
              <a:noFill/>
              <a:ln>
                <a:noFill/>
              </a:ln>
              <a:effectLst/>
            </c:spPr>
            <c:txPr>
              <a:bodyPr/>
              <a:lstStyle/>
              <a:p>
                <a:pPr>
                  <a:defRPr sz="1000" b="1">
                    <a:solidFill>
                      <a:srgbClr val="E74C39"/>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Sheet1!$A$2:$A$11</c:f>
              <c:strCache>
                <c:ptCount val="10"/>
                <c:pt idx="0">
                  <c:v>None</c:v>
                </c:pt>
                <c:pt idx="1">
                  <c:v>1</c:v>
                </c:pt>
                <c:pt idx="2">
                  <c:v>2</c:v>
                </c:pt>
                <c:pt idx="3">
                  <c:v>3</c:v>
                </c:pt>
                <c:pt idx="4">
                  <c:v>4</c:v>
                </c:pt>
                <c:pt idx="5">
                  <c:v>5</c:v>
                </c:pt>
                <c:pt idx="6">
                  <c:v>6</c:v>
                </c:pt>
                <c:pt idx="7">
                  <c:v>7-8</c:v>
                </c:pt>
                <c:pt idx="8">
                  <c:v>9-10</c:v>
                </c:pt>
                <c:pt idx="9">
                  <c:v>11 or more</c:v>
                </c:pt>
              </c:strCache>
            </c:strRef>
          </c:cat>
          <c:val>
            <c:numRef>
              <c:f>Sheet1!$C$2:$C$11</c:f>
              <c:numCache>
                <c:formatCode>0.00%</c:formatCode>
                <c:ptCount val="10"/>
                <c:pt idx="0">
                  <c:v>0.124</c:v>
                </c:pt>
                <c:pt idx="1">
                  <c:v>9.6000000000000002E-2</c:v>
                </c:pt>
                <c:pt idx="2">
                  <c:v>0.13100000000000001</c:v>
                </c:pt>
                <c:pt idx="3">
                  <c:v>0.14899999999999999</c:v>
                </c:pt>
                <c:pt idx="4">
                  <c:v>0.108</c:v>
                </c:pt>
                <c:pt idx="5">
                  <c:v>8.2000000000000003E-2</c:v>
                </c:pt>
                <c:pt idx="6">
                  <c:v>6.2E-2</c:v>
                </c:pt>
                <c:pt idx="7">
                  <c:v>0.13</c:v>
                </c:pt>
                <c:pt idx="8">
                  <c:v>6.5000000000000002E-2</c:v>
                </c:pt>
                <c:pt idx="9" formatCode="General">
                  <c:v>5.3999999999999999E-2</c:v>
                </c:pt>
              </c:numCache>
            </c:numRef>
          </c:val>
          <c:extLst xmlns:c16r2="http://schemas.microsoft.com/office/drawing/2015/06/chart">
            <c:ext xmlns:c16="http://schemas.microsoft.com/office/drawing/2014/chart" uri="{C3380CC4-5D6E-409C-BE32-E72D297353CC}">
              <c16:uniqueId val="{00000001-06B6-4BEA-82E3-0DEB996C8A42}"/>
            </c:ext>
          </c:extLst>
        </c:ser>
        <c:dLbls>
          <c:showLegendKey val="0"/>
          <c:showVal val="1"/>
          <c:showCatName val="0"/>
          <c:showSerName val="0"/>
          <c:showPercent val="0"/>
          <c:showBubbleSize val="0"/>
        </c:dLbls>
        <c:gapWidth val="75"/>
        <c:overlap val="-25"/>
        <c:axId val="56334592"/>
        <c:axId val="56335152"/>
      </c:barChart>
      <c:catAx>
        <c:axId val="56334592"/>
        <c:scaling>
          <c:orientation val="minMax"/>
        </c:scaling>
        <c:delete val="0"/>
        <c:axPos val="b"/>
        <c:majorGridlines/>
        <c:numFmt formatCode="General" sourceLinked="0"/>
        <c:majorTickMark val="none"/>
        <c:minorTickMark val="none"/>
        <c:tickLblPos val="nextTo"/>
        <c:txPr>
          <a:bodyPr/>
          <a:lstStyle/>
          <a:p>
            <a:pPr>
              <a:defRPr sz="1400" baseline="0">
                <a:solidFill>
                  <a:srgbClr val="202945"/>
                </a:solidFill>
              </a:defRPr>
            </a:pPr>
            <a:endParaRPr lang="en-US"/>
          </a:p>
        </c:txPr>
        <c:crossAx val="56335152"/>
        <c:crosses val="autoZero"/>
        <c:auto val="1"/>
        <c:lblAlgn val="ctr"/>
        <c:lblOffset val="100"/>
        <c:noMultiLvlLbl val="0"/>
      </c:catAx>
      <c:valAx>
        <c:axId val="56335152"/>
        <c:scaling>
          <c:orientation val="minMax"/>
          <c:max val="1"/>
        </c:scaling>
        <c:delete val="0"/>
        <c:axPos val="l"/>
        <c:numFmt formatCode="0%" sourceLinked="0"/>
        <c:majorTickMark val="none"/>
        <c:minorTickMark val="none"/>
        <c:tickLblPos val="nextTo"/>
        <c:spPr>
          <a:ln w="9525">
            <a:noFill/>
          </a:ln>
        </c:spPr>
        <c:txPr>
          <a:bodyPr/>
          <a:lstStyle/>
          <a:p>
            <a:pPr>
              <a:defRPr sz="1400" b="0" baseline="0">
                <a:solidFill>
                  <a:srgbClr val="202945"/>
                </a:solidFill>
                <a:latin typeface="Garamond" panose="02020404030301010803" pitchFamily="18" charset="0"/>
              </a:defRPr>
            </a:pPr>
            <a:endParaRPr lang="en-US"/>
          </a:p>
        </c:txPr>
        <c:crossAx val="56334592"/>
        <c:crosses val="autoZero"/>
        <c:crossBetween val="between"/>
      </c:valAx>
    </c:plotArea>
    <c:legend>
      <c:legendPos val="b"/>
      <c:legendEntry>
        <c:idx val="0"/>
        <c:txPr>
          <a:bodyPr/>
          <a:lstStyle/>
          <a:p>
            <a:pPr>
              <a:defRPr sz="1200" baseline="0">
                <a:solidFill>
                  <a:srgbClr val="202945"/>
                </a:solidFill>
              </a:defRPr>
            </a:pPr>
            <a:endParaRPr lang="en-US"/>
          </a:p>
        </c:txPr>
      </c:legendEntry>
      <c:legendEntry>
        <c:idx val="1"/>
        <c:txPr>
          <a:bodyPr/>
          <a:lstStyle/>
          <a:p>
            <a:pPr>
              <a:defRPr sz="1200" baseline="0">
                <a:solidFill>
                  <a:srgbClr val="202945"/>
                </a:solidFill>
              </a:defRPr>
            </a:pPr>
            <a:endParaRPr lang="en-US"/>
          </a:p>
        </c:txPr>
      </c:legendEntry>
      <c:layout>
        <c:manualLayout>
          <c:xMode val="edge"/>
          <c:yMode val="edge"/>
          <c:x val="0.30487226596675415"/>
          <c:y val="0.93684588254593193"/>
          <c:w val="0.39884722222222219"/>
          <c:h val="5.04295849737533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rgbClr val="E74C39"/>
                </a:solidFill>
              </a:defRPr>
            </a:pPr>
            <a:r>
              <a:rPr lang="en-US" dirty="0">
                <a:solidFill>
                  <a:srgbClr val="E74C39"/>
                </a:solidFill>
                <a:latin typeface="Franklin Gothic Book" panose="020B0503020102020204" pitchFamily="34" charset="0"/>
              </a:rPr>
              <a:t>Were you accepted by your first choice college?</a:t>
            </a:r>
          </a:p>
        </c:rich>
      </c:tx>
      <c:layout>
        <c:manualLayout>
          <c:xMode val="edge"/>
          <c:yMode val="edge"/>
          <c:x val="4.7249927092446783E-2"/>
          <c:y val="9.6774193548387094E-2"/>
        </c:manualLayout>
      </c:layout>
      <c:overlay val="0"/>
    </c:title>
    <c:autoTitleDeleted val="0"/>
    <c:plotArea>
      <c:layout/>
      <c:pieChart>
        <c:varyColors val="1"/>
        <c:ser>
          <c:idx val="0"/>
          <c:order val="0"/>
          <c:tx>
            <c:strRef>
              <c:f>Sheet1!$B$1</c:f>
              <c:strCache>
                <c:ptCount val="1"/>
                <c:pt idx="0">
                  <c:v>Accepted by first choice</c:v>
                </c:pt>
              </c:strCache>
            </c:strRef>
          </c:tx>
          <c:spPr>
            <a:solidFill>
              <a:srgbClr val="202945"/>
            </a:solidFill>
            <a:ln w="3175">
              <a:solidFill>
                <a:srgbClr val="7680AC">
                  <a:alpha val="50000"/>
                </a:srgbClr>
              </a:solidFill>
            </a:ln>
          </c:spPr>
          <c:dPt>
            <c:idx val="0"/>
            <c:bubble3D val="0"/>
            <c:extLst xmlns:c16r2="http://schemas.microsoft.com/office/drawing/2015/06/chart">
              <c:ext xmlns:c16="http://schemas.microsoft.com/office/drawing/2014/chart" uri="{C3380CC4-5D6E-409C-BE32-E72D297353CC}">
                <c16:uniqueId val="{00000000-D09C-4578-9C95-7C9AEE355AEF}"/>
              </c:ext>
            </c:extLst>
          </c:dPt>
          <c:dPt>
            <c:idx val="1"/>
            <c:bubble3D val="0"/>
            <c:spPr>
              <a:solidFill>
                <a:srgbClr val="E74C39"/>
              </a:solidFill>
              <a:ln w="3175">
                <a:solidFill>
                  <a:srgbClr val="7680AC">
                    <a:alpha val="50000"/>
                  </a:srgbClr>
                </a:solidFill>
              </a:ln>
            </c:spPr>
            <c:extLst xmlns:c16r2="http://schemas.microsoft.com/office/drawing/2015/06/chart">
              <c:ext xmlns:c16="http://schemas.microsoft.com/office/drawing/2014/chart" uri="{C3380CC4-5D6E-409C-BE32-E72D297353CC}">
                <c16:uniqueId val="{00000002-D09C-4578-9C95-7C9AEE355AEF}"/>
              </c:ext>
            </c:extLst>
          </c:dPt>
          <c:dLbls>
            <c:spPr>
              <a:noFill/>
              <a:ln>
                <a:noFill/>
              </a:ln>
              <a:effectLst/>
            </c:spPr>
            <c:txPr>
              <a:bodyPr/>
              <a:lstStyle/>
              <a:p>
                <a:pPr>
                  <a:defRPr sz="1400" b="1" i="0" baseline="0">
                    <a:solidFill>
                      <a:schemeClr val="bg2"/>
                    </a:solidFill>
                  </a:defRPr>
                </a:pPr>
                <a:endParaRPr lang="en-US"/>
              </a:p>
            </c:txPr>
            <c:dLblPos val="bestFit"/>
            <c:showLegendKey val="0"/>
            <c:showVal val="1"/>
            <c:showCatName val="0"/>
            <c:showSerName val="0"/>
            <c:showPercent val="0"/>
            <c:showBubbleSize val="0"/>
            <c:showLeaderLines val="1"/>
            <c:extLst xmlns:c16r2="http://schemas.microsoft.com/office/drawing/2015/06/chart">
              <c:ext xmlns:c15="http://schemas.microsoft.com/office/drawing/2012/chart" uri="{CE6537A1-D6FC-4f65-9D91-7224C49458BB}">
                <c15:layout/>
              </c:ext>
            </c:extLst>
          </c:dLbls>
          <c:cat>
            <c:strRef>
              <c:f>Sheet1!$A$2:$A$3</c:f>
              <c:strCache>
                <c:ptCount val="2"/>
                <c:pt idx="0">
                  <c:v>Yes</c:v>
                </c:pt>
                <c:pt idx="1">
                  <c:v>No</c:v>
                </c:pt>
              </c:strCache>
            </c:strRef>
          </c:cat>
          <c:val>
            <c:numRef>
              <c:f>Sheet1!$B$2:$B$3</c:f>
              <c:numCache>
                <c:formatCode>0.0%</c:formatCode>
                <c:ptCount val="2"/>
                <c:pt idx="0">
                  <c:v>0.91100000000000003</c:v>
                </c:pt>
                <c:pt idx="1">
                  <c:v>8.8999999999999996E-2</c:v>
                </c:pt>
              </c:numCache>
            </c:numRef>
          </c:val>
          <c:extLst xmlns:c16r2="http://schemas.microsoft.com/office/drawing/2015/06/chart">
            <c:ext xmlns:c16="http://schemas.microsoft.com/office/drawing/2014/chart" uri="{C3380CC4-5D6E-409C-BE32-E72D297353CC}">
              <c16:uniqueId val="{00000003-D09C-4578-9C95-7C9AEE355AEF}"/>
            </c:ext>
          </c:extLst>
        </c:ser>
        <c:dLbls>
          <c:showLegendKey val="0"/>
          <c:showVal val="1"/>
          <c:showCatName val="0"/>
          <c:showSerName val="0"/>
          <c:showPercent val="0"/>
          <c:showBubbleSize val="0"/>
          <c:showLeaderLines val="1"/>
        </c:dLbls>
        <c:firstSliceAng val="0"/>
      </c:pieChart>
    </c:plotArea>
    <c:legend>
      <c:legendPos val="r"/>
      <c:legendEntry>
        <c:idx val="0"/>
        <c:txPr>
          <a:bodyPr/>
          <a:lstStyle/>
          <a:p>
            <a:pPr>
              <a:defRPr sz="1200" baseline="0">
                <a:solidFill>
                  <a:srgbClr val="202945"/>
                </a:solidFill>
              </a:defRPr>
            </a:pPr>
            <a:endParaRPr lang="en-US"/>
          </a:p>
        </c:txPr>
      </c:legendEntry>
      <c:legendEntry>
        <c:idx val="1"/>
        <c:txPr>
          <a:bodyPr/>
          <a:lstStyle/>
          <a:p>
            <a:pPr>
              <a:defRPr sz="1200" baseline="0">
                <a:solidFill>
                  <a:srgbClr val="202945"/>
                </a:solidFill>
              </a:defRPr>
            </a:pPr>
            <a:endParaRPr lang="en-US"/>
          </a:p>
        </c:txPr>
      </c:legendEntry>
      <c:layout>
        <c:manualLayout>
          <c:xMode val="edge"/>
          <c:yMode val="edge"/>
          <c:x val="0.19724059492563401"/>
          <c:y val="0.90440754381508803"/>
          <c:w val="0.41757421988918197"/>
          <c:h val="9.5592456184912994E-2"/>
        </c:manualLayout>
      </c:layout>
      <c:overlay val="0"/>
      <c:txPr>
        <a:bodyPr/>
        <a:lstStyle/>
        <a:p>
          <a:pPr>
            <a:defRPr sz="1200" baseline="0">
              <a:solidFill>
                <a:srgbClr val="202945"/>
              </a:solidFill>
            </a:defRPr>
          </a:pPr>
          <a:endParaRPr lang="en-US"/>
        </a:p>
      </c:txPr>
    </c:legend>
    <c:plotVisOnly val="1"/>
    <c:dispBlanksAs val="zero"/>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rgbClr val="202945"/>
            </a:solidFill>
            <a:ln w="3175">
              <a:solidFill>
                <a:schemeClr val="accent1">
                  <a:alpha val="50000"/>
                </a:schemeClr>
              </a:solidFill>
            </a:ln>
          </c:spPr>
          <c:invertIfNegative val="0"/>
          <c:dLbls>
            <c:numFmt formatCode="0.0%" sourceLinked="0"/>
            <c:spPr>
              <a:noFill/>
              <a:ln>
                <a:noFill/>
              </a:ln>
              <a:effectLst/>
            </c:spPr>
            <c:txPr>
              <a:bodyPr/>
              <a:lstStyle/>
              <a:p>
                <a:pPr>
                  <a:defRPr sz="1100" b="1">
                    <a:solidFill>
                      <a:srgbClr val="202945"/>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Sheet1!$A$2:$A$5</c:f>
              <c:strCache>
                <c:ptCount val="4"/>
                <c:pt idx="0">
                  <c:v>First Choice</c:v>
                </c:pt>
                <c:pt idx="1">
                  <c:v>Second Choice</c:v>
                </c:pt>
                <c:pt idx="2">
                  <c:v>Third Choice</c:v>
                </c:pt>
                <c:pt idx="3">
                  <c:v>Less than Third Choice</c:v>
                </c:pt>
              </c:strCache>
            </c:strRef>
          </c:cat>
          <c:val>
            <c:numRef>
              <c:f>Sheet1!$B$2:$B$5</c:f>
              <c:numCache>
                <c:formatCode>0.00%</c:formatCode>
                <c:ptCount val="4"/>
                <c:pt idx="0">
                  <c:v>0.67200000000000004</c:v>
                </c:pt>
                <c:pt idx="1">
                  <c:v>0.26200000000000001</c:v>
                </c:pt>
                <c:pt idx="2">
                  <c:v>0.05</c:v>
                </c:pt>
                <c:pt idx="3">
                  <c:v>1.6E-2</c:v>
                </c:pt>
              </c:numCache>
            </c:numRef>
          </c:val>
          <c:extLst xmlns:c16r2="http://schemas.microsoft.com/office/drawing/2015/06/chart">
            <c:ext xmlns:c16="http://schemas.microsoft.com/office/drawing/2014/chart" uri="{C3380CC4-5D6E-409C-BE32-E72D297353CC}">
              <c16:uniqueId val="{00000000-B88D-49C9-BEE2-AD01B934E4A2}"/>
            </c:ext>
          </c:extLst>
        </c:ser>
        <c:ser>
          <c:idx val="1"/>
          <c:order val="1"/>
          <c:tx>
            <c:strRef>
              <c:f>Sheet1!$C$1</c:f>
              <c:strCache>
                <c:ptCount val="1"/>
                <c:pt idx="0">
                  <c:v>Comparison Group</c:v>
                </c:pt>
              </c:strCache>
            </c:strRef>
          </c:tx>
          <c:spPr>
            <a:solidFill>
              <a:srgbClr val="E74C39"/>
            </a:solidFill>
            <a:ln w="3175">
              <a:solidFill>
                <a:srgbClr val="7680AC">
                  <a:alpha val="50000"/>
                </a:srgbClr>
              </a:solidFill>
            </a:ln>
          </c:spPr>
          <c:invertIfNegative val="0"/>
          <c:dLbls>
            <c:numFmt formatCode="0.0%" sourceLinked="0"/>
            <c:spPr>
              <a:noFill/>
              <a:ln>
                <a:noFill/>
              </a:ln>
              <a:effectLst/>
            </c:spPr>
            <c:txPr>
              <a:bodyPr/>
              <a:lstStyle/>
              <a:p>
                <a:pPr>
                  <a:defRPr sz="1100" b="1">
                    <a:solidFill>
                      <a:srgbClr val="E74C39"/>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Sheet1!$A$2:$A$5</c:f>
              <c:strCache>
                <c:ptCount val="4"/>
                <c:pt idx="0">
                  <c:v>First Choice</c:v>
                </c:pt>
                <c:pt idx="1">
                  <c:v>Second Choice</c:v>
                </c:pt>
                <c:pt idx="2">
                  <c:v>Third Choice</c:v>
                </c:pt>
                <c:pt idx="3">
                  <c:v>Less than Third Choice</c:v>
                </c:pt>
              </c:strCache>
            </c:strRef>
          </c:cat>
          <c:val>
            <c:numRef>
              <c:f>Sheet1!$C$2:$C$5</c:f>
              <c:numCache>
                <c:formatCode>0.00%</c:formatCode>
                <c:ptCount val="4"/>
                <c:pt idx="0">
                  <c:v>0.53900000000000003</c:v>
                </c:pt>
                <c:pt idx="1">
                  <c:v>0.28899999999999998</c:v>
                </c:pt>
                <c:pt idx="2">
                  <c:v>0.114</c:v>
                </c:pt>
                <c:pt idx="3">
                  <c:v>5.8999999999999997E-2</c:v>
                </c:pt>
              </c:numCache>
            </c:numRef>
          </c:val>
          <c:extLst xmlns:c16r2="http://schemas.microsoft.com/office/drawing/2015/06/chart">
            <c:ext xmlns:c16="http://schemas.microsoft.com/office/drawing/2014/chart" uri="{C3380CC4-5D6E-409C-BE32-E72D297353CC}">
              <c16:uniqueId val="{00000001-B88D-49C9-BEE2-AD01B934E4A2}"/>
            </c:ext>
          </c:extLst>
        </c:ser>
        <c:dLbls>
          <c:showLegendKey val="0"/>
          <c:showVal val="1"/>
          <c:showCatName val="0"/>
          <c:showSerName val="0"/>
          <c:showPercent val="0"/>
          <c:showBubbleSize val="0"/>
        </c:dLbls>
        <c:gapWidth val="75"/>
        <c:overlap val="-25"/>
        <c:axId val="56504752"/>
        <c:axId val="56505312"/>
      </c:barChart>
      <c:catAx>
        <c:axId val="56504752"/>
        <c:scaling>
          <c:orientation val="minMax"/>
        </c:scaling>
        <c:delete val="0"/>
        <c:axPos val="b"/>
        <c:majorGridlines/>
        <c:numFmt formatCode="General" sourceLinked="0"/>
        <c:majorTickMark val="none"/>
        <c:minorTickMark val="none"/>
        <c:tickLblPos val="nextTo"/>
        <c:txPr>
          <a:bodyPr/>
          <a:lstStyle/>
          <a:p>
            <a:pPr>
              <a:defRPr sz="1400" baseline="0">
                <a:solidFill>
                  <a:srgbClr val="202945"/>
                </a:solidFill>
              </a:defRPr>
            </a:pPr>
            <a:endParaRPr lang="en-US"/>
          </a:p>
        </c:txPr>
        <c:crossAx val="56505312"/>
        <c:crosses val="autoZero"/>
        <c:auto val="1"/>
        <c:lblAlgn val="ctr"/>
        <c:lblOffset val="100"/>
        <c:noMultiLvlLbl val="0"/>
      </c:catAx>
      <c:valAx>
        <c:axId val="56505312"/>
        <c:scaling>
          <c:orientation val="minMax"/>
          <c:max val="1"/>
        </c:scaling>
        <c:delete val="0"/>
        <c:axPos val="l"/>
        <c:numFmt formatCode="0%" sourceLinked="0"/>
        <c:majorTickMark val="none"/>
        <c:minorTickMark val="none"/>
        <c:tickLblPos val="nextTo"/>
        <c:spPr>
          <a:ln w="9525">
            <a:noFill/>
          </a:ln>
        </c:spPr>
        <c:txPr>
          <a:bodyPr/>
          <a:lstStyle/>
          <a:p>
            <a:pPr>
              <a:defRPr sz="1400" b="0" baseline="0">
                <a:solidFill>
                  <a:srgbClr val="202945"/>
                </a:solidFill>
              </a:defRPr>
            </a:pPr>
            <a:endParaRPr lang="en-US"/>
          </a:p>
        </c:txPr>
        <c:crossAx val="56504752"/>
        <c:crosses val="autoZero"/>
        <c:crossBetween val="between"/>
      </c:valAx>
    </c:plotArea>
    <c:legend>
      <c:legendPos val="b"/>
      <c:legendEntry>
        <c:idx val="0"/>
        <c:txPr>
          <a:bodyPr/>
          <a:lstStyle/>
          <a:p>
            <a:pPr>
              <a:defRPr sz="1200" baseline="0">
                <a:solidFill>
                  <a:srgbClr val="202945"/>
                </a:solidFill>
              </a:defRPr>
            </a:pPr>
            <a:endParaRPr lang="en-US"/>
          </a:p>
        </c:txPr>
      </c:legendEntry>
      <c:legendEntry>
        <c:idx val="1"/>
        <c:txPr>
          <a:bodyPr/>
          <a:lstStyle/>
          <a:p>
            <a:pPr>
              <a:defRPr sz="1200" baseline="0">
                <a:solidFill>
                  <a:srgbClr val="202945"/>
                </a:solidFill>
              </a:defRPr>
            </a:pPr>
            <a:endParaRPr lang="en-US"/>
          </a:p>
        </c:txPr>
      </c:legendEntry>
      <c:layout>
        <c:manualLayout>
          <c:xMode val="edge"/>
          <c:yMode val="edge"/>
          <c:x val="0.19246668030132597"/>
          <c:y val="0.9412848133566637"/>
          <c:w val="0.67783720216791088"/>
          <c:h val="4.482629775444736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0.20833</cdr:x>
      <cdr:y>0.04762</cdr:y>
    </cdr:from>
    <cdr:to>
      <cdr:x>0.8125</cdr:x>
      <cdr:y>0.11111</cdr:y>
    </cdr:to>
    <cdr:sp macro="" textlink="">
      <cdr:nvSpPr>
        <cdr:cNvPr id="2" name="TextBox 1"/>
        <cdr:cNvSpPr txBox="1"/>
      </cdr:nvSpPr>
      <cdr:spPr>
        <a:xfrm xmlns:a="http://schemas.openxmlformats.org/drawingml/2006/main">
          <a:off x="762000" y="228600"/>
          <a:ext cx="22098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dirty="0">
              <a:solidFill>
                <a:srgbClr val="E74C39"/>
              </a:solidFill>
              <a:latin typeface="+mj-lt"/>
            </a:rPr>
            <a:t>Your</a:t>
          </a:r>
          <a:r>
            <a:rPr lang="en-US" sz="1800" dirty="0">
              <a:solidFill>
                <a:srgbClr val="7A84AE"/>
              </a:solidFill>
              <a:latin typeface="+mj-lt"/>
            </a:rPr>
            <a:t> </a:t>
          </a:r>
          <a:r>
            <a:rPr lang="en-US" sz="1800" dirty="0">
              <a:solidFill>
                <a:srgbClr val="E74C39"/>
              </a:solidFill>
              <a:latin typeface="+mj-lt"/>
            </a:rPr>
            <a:t>Institution</a:t>
          </a:r>
        </a:p>
      </cdr:txBody>
    </cdr:sp>
  </cdr:relSizeAnchor>
</c:userShapes>
</file>

<file path=ppt/drawings/drawing10.xml><?xml version="1.0" encoding="utf-8"?>
<c:userShapes xmlns:c="http://schemas.openxmlformats.org/drawingml/2006/chart">
  <cdr:relSizeAnchor xmlns:cdr="http://schemas.openxmlformats.org/drawingml/2006/chartDrawing">
    <cdr:from>
      <cdr:x>0.08714</cdr:x>
      <cdr:y>0.81967</cdr:y>
    </cdr:from>
    <cdr:to>
      <cdr:x>0.35726</cdr:x>
      <cdr:y>1</cdr:y>
    </cdr:to>
    <cdr:sp macro="" textlink="">
      <cdr:nvSpPr>
        <cdr:cNvPr id="2" name="TextBox 1"/>
        <cdr:cNvSpPr txBox="1"/>
      </cdr:nvSpPr>
      <cdr:spPr>
        <a:xfrm xmlns:a="http://schemas.openxmlformats.org/drawingml/2006/main">
          <a:off x="762000" y="3810000"/>
          <a:ext cx="2362178" cy="83821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dirty="0">
              <a:solidFill>
                <a:srgbClr val="202945"/>
              </a:solidFill>
            </a:rPr>
            <a:t>Understand scientific concepts</a:t>
          </a:r>
        </a:p>
      </cdr:txBody>
    </cdr:sp>
  </cdr:relSizeAnchor>
  <cdr:relSizeAnchor xmlns:cdr="http://schemas.openxmlformats.org/drawingml/2006/chartDrawing">
    <cdr:from>
      <cdr:x>0.3834</cdr:x>
      <cdr:y>0.81967</cdr:y>
    </cdr:from>
    <cdr:to>
      <cdr:x>0.67095</cdr:x>
      <cdr:y>0.953</cdr:y>
    </cdr:to>
    <cdr:sp macro="" textlink="">
      <cdr:nvSpPr>
        <cdr:cNvPr id="3" name="TextBox 1"/>
        <cdr:cNvSpPr txBox="1"/>
      </cdr:nvSpPr>
      <cdr:spPr>
        <a:xfrm xmlns:a="http://schemas.openxmlformats.org/drawingml/2006/main">
          <a:off x="3352800" y="3810000"/>
          <a:ext cx="2514601" cy="6197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Use technical science skills (use of tools, instruments, and/or techniques</a:t>
          </a:r>
        </a:p>
      </cdr:txBody>
    </cdr:sp>
  </cdr:relSizeAnchor>
  <cdr:relSizeAnchor xmlns:cdr="http://schemas.openxmlformats.org/drawingml/2006/chartDrawing">
    <cdr:from>
      <cdr:x>0.69709</cdr:x>
      <cdr:y>0.81967</cdr:y>
    </cdr:from>
    <cdr:to>
      <cdr:x>0.98464</cdr:x>
      <cdr:y>0.96966</cdr:y>
    </cdr:to>
    <cdr:sp macro="" textlink="">
      <cdr:nvSpPr>
        <cdr:cNvPr id="4" name="TextBox 1"/>
        <cdr:cNvSpPr txBox="1"/>
      </cdr:nvSpPr>
      <cdr:spPr>
        <a:xfrm xmlns:a="http://schemas.openxmlformats.org/drawingml/2006/main">
          <a:off x="6096000" y="3810000"/>
          <a:ext cx="2514601" cy="69718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Explain the results of a study</a:t>
          </a:r>
        </a:p>
      </cdr:txBody>
    </cdr:sp>
  </cdr:relSizeAnchor>
</c:userShapes>
</file>

<file path=ppt/drawings/drawing11.xml><?xml version="1.0" encoding="utf-8"?>
<c:userShapes xmlns:c="http://schemas.openxmlformats.org/drawingml/2006/chart">
  <cdr:relSizeAnchor xmlns:cdr="http://schemas.openxmlformats.org/drawingml/2006/chartDrawing">
    <cdr:from>
      <cdr:x>0.08714</cdr:x>
      <cdr:y>0.81967</cdr:y>
    </cdr:from>
    <cdr:to>
      <cdr:x>0.35726</cdr:x>
      <cdr:y>1</cdr:y>
    </cdr:to>
    <cdr:sp macro="" textlink="">
      <cdr:nvSpPr>
        <cdr:cNvPr id="2" name="TextBox 1"/>
        <cdr:cNvSpPr txBox="1"/>
      </cdr:nvSpPr>
      <cdr:spPr>
        <a:xfrm xmlns:a="http://schemas.openxmlformats.org/drawingml/2006/main">
          <a:off x="762000" y="3810000"/>
          <a:ext cx="2362178" cy="83821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dirty="0">
              <a:solidFill>
                <a:srgbClr val="202945"/>
              </a:solidFill>
            </a:rPr>
            <a:t>Participate in volunteer or community service work</a:t>
          </a:r>
        </a:p>
      </cdr:txBody>
    </cdr:sp>
  </cdr:relSizeAnchor>
  <cdr:relSizeAnchor xmlns:cdr="http://schemas.openxmlformats.org/drawingml/2006/chartDrawing">
    <cdr:from>
      <cdr:x>0.3834</cdr:x>
      <cdr:y>0.81967</cdr:y>
    </cdr:from>
    <cdr:to>
      <cdr:x>0.67095</cdr:x>
      <cdr:y>0.953</cdr:y>
    </cdr:to>
    <cdr:sp macro="" textlink="">
      <cdr:nvSpPr>
        <cdr:cNvPr id="3" name="TextBox 1"/>
        <cdr:cNvSpPr txBox="1"/>
      </cdr:nvSpPr>
      <cdr:spPr>
        <a:xfrm xmlns:a="http://schemas.openxmlformats.org/drawingml/2006/main">
          <a:off x="3352800" y="3810000"/>
          <a:ext cx="2514601" cy="6197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Participate in a study abroad program</a:t>
          </a:r>
        </a:p>
      </cdr:txBody>
    </cdr:sp>
  </cdr:relSizeAnchor>
  <cdr:relSizeAnchor xmlns:cdr="http://schemas.openxmlformats.org/drawingml/2006/chartDrawing">
    <cdr:from>
      <cdr:x>0.69709</cdr:x>
      <cdr:y>0.81967</cdr:y>
    </cdr:from>
    <cdr:to>
      <cdr:x>0.98464</cdr:x>
      <cdr:y>0.96966</cdr:y>
    </cdr:to>
    <cdr:sp macro="" textlink="">
      <cdr:nvSpPr>
        <cdr:cNvPr id="4" name="TextBox 1"/>
        <cdr:cNvSpPr txBox="1"/>
      </cdr:nvSpPr>
      <cdr:spPr>
        <a:xfrm xmlns:a="http://schemas.openxmlformats.org/drawingml/2006/main">
          <a:off x="6096000" y="3810000"/>
          <a:ext cx="2514601" cy="69718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Get </a:t>
          </a:r>
          <a:r>
            <a:rPr lang="en-US" sz="1400" dirty="0" smtClean="0">
              <a:solidFill>
                <a:srgbClr val="202945"/>
              </a:solidFill>
            </a:rPr>
            <a:t>tutoring help </a:t>
          </a:r>
          <a:r>
            <a:rPr lang="en-US" sz="1400" dirty="0">
              <a:solidFill>
                <a:srgbClr val="202945"/>
              </a:solidFill>
            </a:rPr>
            <a:t>in specific courses</a:t>
          </a:r>
        </a:p>
      </cdr:txBody>
    </cdr:sp>
  </cdr:relSizeAnchor>
</c:userShapes>
</file>

<file path=ppt/drawings/drawing12.xml><?xml version="1.0" encoding="utf-8"?>
<c:userShapes xmlns:c="http://schemas.openxmlformats.org/drawingml/2006/chart">
  <cdr:relSizeAnchor xmlns:cdr="http://schemas.openxmlformats.org/drawingml/2006/chartDrawing">
    <cdr:from>
      <cdr:x>0.08714</cdr:x>
      <cdr:y>0.83929</cdr:y>
    </cdr:from>
    <cdr:to>
      <cdr:x>0.36597</cdr:x>
      <cdr:y>0.9869</cdr:y>
    </cdr:to>
    <cdr:sp macro="" textlink="">
      <cdr:nvSpPr>
        <cdr:cNvPr id="2" name="TextBox 1"/>
        <cdr:cNvSpPr txBox="1"/>
      </cdr:nvSpPr>
      <cdr:spPr>
        <a:xfrm xmlns:a="http://schemas.openxmlformats.org/drawingml/2006/main">
          <a:off x="762032" y="3965142"/>
          <a:ext cx="2438368" cy="69736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dirty="0">
              <a:solidFill>
                <a:srgbClr val="202945"/>
              </a:solidFill>
            </a:rPr>
            <a:t>Communicate regularly with your professors</a:t>
          </a:r>
        </a:p>
      </cdr:txBody>
    </cdr:sp>
  </cdr:relSizeAnchor>
  <cdr:relSizeAnchor xmlns:cdr="http://schemas.openxmlformats.org/drawingml/2006/chartDrawing">
    <cdr:from>
      <cdr:x>0.3834</cdr:x>
      <cdr:y>0.83871</cdr:y>
    </cdr:from>
    <cdr:to>
      <cdr:x>0.68838</cdr:x>
      <cdr:y>0.97204</cdr:y>
    </cdr:to>
    <cdr:sp macro="" textlink="">
      <cdr:nvSpPr>
        <cdr:cNvPr id="3" name="TextBox 1"/>
        <cdr:cNvSpPr txBox="1"/>
      </cdr:nvSpPr>
      <cdr:spPr>
        <a:xfrm xmlns:a="http://schemas.openxmlformats.org/drawingml/2006/main">
          <a:off x="3352800" y="3962400"/>
          <a:ext cx="2667000" cy="62990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Take a course exclusively online</a:t>
          </a:r>
        </a:p>
      </cdr:txBody>
    </cdr:sp>
  </cdr:relSizeAnchor>
  <cdr:relSizeAnchor xmlns:cdr="http://schemas.openxmlformats.org/drawingml/2006/chartDrawing">
    <cdr:from>
      <cdr:x>0.69709</cdr:x>
      <cdr:y>0.83871</cdr:y>
    </cdr:from>
    <cdr:to>
      <cdr:x>0.98464</cdr:x>
      <cdr:y>0.9887</cdr:y>
    </cdr:to>
    <cdr:sp macro="" textlink="">
      <cdr:nvSpPr>
        <cdr:cNvPr id="4" name="TextBox 1"/>
        <cdr:cNvSpPr txBox="1"/>
      </cdr:nvSpPr>
      <cdr:spPr>
        <a:xfrm xmlns:a="http://schemas.openxmlformats.org/drawingml/2006/main">
          <a:off x="6096000" y="3962400"/>
          <a:ext cx="2514600" cy="70861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Work on a professor’s research project</a:t>
          </a:r>
        </a:p>
      </cdr:txBody>
    </cdr:sp>
  </cdr:relSizeAnchor>
</c:userShapes>
</file>

<file path=ppt/drawings/drawing13.xml><?xml version="1.0" encoding="utf-8"?>
<c:userShapes xmlns:c="http://schemas.openxmlformats.org/drawingml/2006/chart">
  <cdr:relSizeAnchor xmlns:cdr="http://schemas.openxmlformats.org/drawingml/2006/chartDrawing">
    <cdr:from>
      <cdr:x>0.1307</cdr:x>
      <cdr:y>0.83245</cdr:y>
    </cdr:from>
    <cdr:to>
      <cdr:x>0.43568</cdr:x>
      <cdr:y>0.96578</cdr:y>
    </cdr:to>
    <cdr:sp macro="" textlink="">
      <cdr:nvSpPr>
        <cdr:cNvPr id="3" name="TextBox 1"/>
        <cdr:cNvSpPr txBox="1"/>
      </cdr:nvSpPr>
      <cdr:spPr>
        <a:xfrm xmlns:a="http://schemas.openxmlformats.org/drawingml/2006/main">
          <a:off x="1143000" y="3869397"/>
          <a:ext cx="2667025" cy="6197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Take a leave of absence from this college temporarily</a:t>
          </a:r>
        </a:p>
      </cdr:txBody>
    </cdr:sp>
  </cdr:relSizeAnchor>
  <cdr:relSizeAnchor xmlns:cdr="http://schemas.openxmlformats.org/drawingml/2006/chartDrawing">
    <cdr:from>
      <cdr:x>0.62738</cdr:x>
      <cdr:y>0.83219</cdr:y>
    </cdr:from>
    <cdr:to>
      <cdr:x>0.92364</cdr:x>
      <cdr:y>0.98218</cdr:y>
    </cdr:to>
    <cdr:sp macro="" textlink="">
      <cdr:nvSpPr>
        <cdr:cNvPr id="4" name="TextBox 1"/>
        <cdr:cNvSpPr txBox="1"/>
      </cdr:nvSpPr>
      <cdr:spPr>
        <a:xfrm xmlns:a="http://schemas.openxmlformats.org/drawingml/2006/main">
          <a:off x="5486400" y="3868197"/>
          <a:ext cx="2590769" cy="69718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Transfer to another college before graduating</a:t>
          </a:r>
        </a:p>
      </cdr:txBody>
    </cdr:sp>
  </cdr:relSizeAnchor>
</c:userShapes>
</file>

<file path=ppt/drawings/drawing2.xml><?xml version="1.0" encoding="utf-8"?>
<c:userShapes xmlns:c="http://schemas.openxmlformats.org/drawingml/2006/chart">
  <cdr:relSizeAnchor xmlns:cdr="http://schemas.openxmlformats.org/drawingml/2006/chartDrawing">
    <cdr:from>
      <cdr:x>0.18868</cdr:x>
      <cdr:y>0</cdr:y>
    </cdr:from>
    <cdr:to>
      <cdr:x>0.90566</cdr:x>
      <cdr:y>0.11864</cdr:y>
    </cdr:to>
    <cdr:sp macro="" textlink="">
      <cdr:nvSpPr>
        <cdr:cNvPr id="2" name="TextBox 1"/>
        <cdr:cNvSpPr txBox="1"/>
      </cdr:nvSpPr>
      <cdr:spPr>
        <a:xfrm xmlns:a="http://schemas.openxmlformats.org/drawingml/2006/main">
          <a:off x="762000" y="0"/>
          <a:ext cx="2895595" cy="53338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dirty="0">
              <a:solidFill>
                <a:srgbClr val="E74C39"/>
              </a:solidFill>
              <a:latin typeface="+mj-lt"/>
            </a:rPr>
            <a:t>Comparison</a:t>
          </a:r>
          <a:r>
            <a:rPr lang="en-US" sz="1800" dirty="0">
              <a:solidFill>
                <a:srgbClr val="7A84AE"/>
              </a:solidFill>
              <a:latin typeface="+mj-lt"/>
            </a:rPr>
            <a:t> </a:t>
          </a:r>
          <a:r>
            <a:rPr lang="en-US" sz="1800" dirty="0">
              <a:solidFill>
                <a:srgbClr val="E74C39"/>
              </a:solidFill>
              <a:latin typeface="+mj-lt"/>
            </a:rPr>
            <a:t>Group</a:t>
          </a:r>
        </a:p>
      </cdr:txBody>
    </cdr:sp>
  </cdr:relSizeAnchor>
</c:userShapes>
</file>

<file path=ppt/drawings/drawing3.xml><?xml version="1.0" encoding="utf-8"?>
<c:userShapes xmlns:c="http://schemas.openxmlformats.org/drawingml/2006/chart">
  <cdr:relSizeAnchor xmlns:cdr="http://schemas.openxmlformats.org/drawingml/2006/chartDrawing">
    <cdr:from>
      <cdr:x>0.06971</cdr:x>
      <cdr:y>0.83333</cdr:y>
    </cdr:from>
    <cdr:to>
      <cdr:x>0.28755</cdr:x>
      <cdr:y>0.95</cdr:y>
    </cdr:to>
    <cdr:sp macro="" textlink="">
      <cdr:nvSpPr>
        <cdr:cNvPr id="2" name="TextBox 1"/>
        <cdr:cNvSpPr txBox="1"/>
      </cdr:nvSpPr>
      <cdr:spPr>
        <a:xfrm xmlns:a="http://schemas.openxmlformats.org/drawingml/2006/main">
          <a:off x="609608" y="3809984"/>
          <a:ext cx="1904993" cy="53341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dirty="0">
              <a:solidFill>
                <a:srgbClr val="202945"/>
              </a:solidFill>
            </a:rPr>
            <a:t>To be able to get a better job</a:t>
          </a:r>
        </a:p>
      </cdr:txBody>
    </cdr:sp>
  </cdr:relSizeAnchor>
  <cdr:relSizeAnchor xmlns:cdr="http://schemas.openxmlformats.org/drawingml/2006/chartDrawing">
    <cdr:from>
      <cdr:x>0.30498</cdr:x>
      <cdr:y>0.83333</cdr:y>
    </cdr:from>
    <cdr:to>
      <cdr:x>0.52282</cdr:x>
      <cdr:y>0.93502</cdr:y>
    </cdr:to>
    <cdr:sp macro="" textlink="">
      <cdr:nvSpPr>
        <cdr:cNvPr id="3" name="TextBox 1"/>
        <cdr:cNvSpPr txBox="1"/>
      </cdr:nvSpPr>
      <cdr:spPr>
        <a:xfrm xmlns:a="http://schemas.openxmlformats.org/drawingml/2006/main">
          <a:off x="2667000" y="3810000"/>
          <a:ext cx="19050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latin typeface="+mn-lt"/>
            </a:rPr>
            <a:t>To gain a general education and appreciation of ideas</a:t>
          </a:r>
        </a:p>
      </cdr:txBody>
    </cdr:sp>
  </cdr:relSizeAnchor>
  <cdr:relSizeAnchor xmlns:cdr="http://schemas.openxmlformats.org/drawingml/2006/chartDrawing">
    <cdr:from>
      <cdr:x>0.54025</cdr:x>
      <cdr:y>0.83333</cdr:y>
    </cdr:from>
    <cdr:to>
      <cdr:x>0.75809</cdr:x>
      <cdr:y>0.93502</cdr:y>
    </cdr:to>
    <cdr:sp macro="" textlink="">
      <cdr:nvSpPr>
        <cdr:cNvPr id="4" name="TextBox 1"/>
        <cdr:cNvSpPr txBox="1"/>
      </cdr:nvSpPr>
      <cdr:spPr>
        <a:xfrm xmlns:a="http://schemas.openxmlformats.org/drawingml/2006/main">
          <a:off x="4724400" y="3810000"/>
          <a:ext cx="19050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latin typeface="+mn-lt"/>
            </a:rPr>
            <a:t>To make me a more cultured person</a:t>
          </a:r>
        </a:p>
      </cdr:txBody>
    </cdr:sp>
  </cdr:relSizeAnchor>
  <cdr:relSizeAnchor xmlns:cdr="http://schemas.openxmlformats.org/drawingml/2006/chartDrawing">
    <cdr:from>
      <cdr:x>0.77551</cdr:x>
      <cdr:y>0.83333</cdr:y>
    </cdr:from>
    <cdr:to>
      <cdr:x>0.98464</cdr:x>
      <cdr:y>0.93502</cdr:y>
    </cdr:to>
    <cdr:sp macro="" textlink="">
      <cdr:nvSpPr>
        <cdr:cNvPr id="5" name="TextBox 1"/>
        <cdr:cNvSpPr txBox="1"/>
      </cdr:nvSpPr>
      <cdr:spPr>
        <a:xfrm xmlns:a="http://schemas.openxmlformats.org/drawingml/2006/main">
          <a:off x="6781800" y="3810000"/>
          <a:ext cx="1828825" cy="46492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latin typeface="+mn-lt"/>
            </a:rPr>
            <a:t>To be able to make more money</a:t>
          </a:r>
        </a:p>
      </cdr:txBody>
    </cdr:sp>
  </cdr:relSizeAnchor>
</c:userShapes>
</file>

<file path=ppt/drawings/drawing4.xml><?xml version="1.0" encoding="utf-8"?>
<c:userShapes xmlns:c="http://schemas.openxmlformats.org/drawingml/2006/chart">
  <cdr:relSizeAnchor xmlns:cdr="http://schemas.openxmlformats.org/drawingml/2006/chartDrawing">
    <cdr:from>
      <cdr:x>0.06971</cdr:x>
      <cdr:y>0.83333</cdr:y>
    </cdr:from>
    <cdr:to>
      <cdr:x>0.35726</cdr:x>
      <cdr:y>0.93502</cdr:y>
    </cdr:to>
    <cdr:sp macro="" textlink="">
      <cdr:nvSpPr>
        <cdr:cNvPr id="6" name="TextBox 1"/>
        <cdr:cNvSpPr txBox="1"/>
      </cdr:nvSpPr>
      <cdr:spPr>
        <a:xfrm xmlns:a="http://schemas.openxmlformats.org/drawingml/2006/main">
          <a:off x="609600" y="3810000"/>
          <a:ext cx="25146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To learn more about things that interest me</a:t>
          </a:r>
        </a:p>
      </cdr:txBody>
    </cdr:sp>
  </cdr:relSizeAnchor>
  <cdr:relSizeAnchor xmlns:cdr="http://schemas.openxmlformats.org/drawingml/2006/chartDrawing">
    <cdr:from>
      <cdr:x>0.3834</cdr:x>
      <cdr:y>0.83333</cdr:y>
    </cdr:from>
    <cdr:to>
      <cdr:x>0.67095</cdr:x>
      <cdr:y>0.93502</cdr:y>
    </cdr:to>
    <cdr:sp macro="" textlink="">
      <cdr:nvSpPr>
        <cdr:cNvPr id="7" name="TextBox 1"/>
        <cdr:cNvSpPr txBox="1"/>
      </cdr:nvSpPr>
      <cdr:spPr>
        <a:xfrm xmlns:a="http://schemas.openxmlformats.org/drawingml/2006/main">
          <a:off x="3352800" y="3810000"/>
          <a:ext cx="25146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To get training for a specific career</a:t>
          </a:r>
        </a:p>
      </cdr:txBody>
    </cdr:sp>
  </cdr:relSizeAnchor>
  <cdr:relSizeAnchor xmlns:cdr="http://schemas.openxmlformats.org/drawingml/2006/chartDrawing">
    <cdr:from>
      <cdr:x>0.69709</cdr:x>
      <cdr:y>0.83333</cdr:y>
    </cdr:from>
    <cdr:to>
      <cdr:x>0.97593</cdr:x>
      <cdr:y>0.93502</cdr:y>
    </cdr:to>
    <cdr:sp macro="" textlink="">
      <cdr:nvSpPr>
        <cdr:cNvPr id="8" name="TextBox 1"/>
        <cdr:cNvSpPr txBox="1"/>
      </cdr:nvSpPr>
      <cdr:spPr>
        <a:xfrm xmlns:a="http://schemas.openxmlformats.org/drawingml/2006/main">
          <a:off x="6096000" y="3810000"/>
          <a:ext cx="24384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To prepare myself for graduate or professional school</a:t>
          </a:r>
        </a:p>
      </cdr:txBody>
    </cdr:sp>
  </cdr:relSizeAnchor>
</c:userShapes>
</file>

<file path=ppt/drawings/drawing5.xml><?xml version="1.0" encoding="utf-8"?>
<c:userShapes xmlns:c="http://schemas.openxmlformats.org/drawingml/2006/chart">
  <cdr:relSizeAnchor xmlns:cdr="http://schemas.openxmlformats.org/drawingml/2006/chartDrawing">
    <cdr:from>
      <cdr:x>0.08714</cdr:x>
      <cdr:y>0.81667</cdr:y>
    </cdr:from>
    <cdr:to>
      <cdr:x>0.27678</cdr:x>
      <cdr:y>1</cdr:y>
    </cdr:to>
    <cdr:sp macro="" textlink="">
      <cdr:nvSpPr>
        <cdr:cNvPr id="2" name="TextBox 1"/>
        <cdr:cNvSpPr txBox="1"/>
      </cdr:nvSpPr>
      <cdr:spPr>
        <a:xfrm xmlns:a="http://schemas.openxmlformats.org/drawingml/2006/main">
          <a:off x="762000" y="3920506"/>
          <a:ext cx="1658386" cy="88009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dirty="0">
              <a:solidFill>
                <a:srgbClr val="202945"/>
              </a:solidFill>
            </a:rPr>
            <a:t>This college has a very good academic reputation</a:t>
          </a:r>
        </a:p>
      </cdr:txBody>
    </cdr:sp>
  </cdr:relSizeAnchor>
  <cdr:relSizeAnchor xmlns:cdr="http://schemas.openxmlformats.org/drawingml/2006/chartDrawing">
    <cdr:from>
      <cdr:x>0.30498</cdr:x>
      <cdr:y>0.8254</cdr:y>
    </cdr:from>
    <cdr:to>
      <cdr:x>0.52282</cdr:x>
      <cdr:y>0.96111</cdr:y>
    </cdr:to>
    <cdr:sp macro="" textlink="">
      <cdr:nvSpPr>
        <cdr:cNvPr id="3" name="TextBox 1"/>
        <cdr:cNvSpPr txBox="1"/>
      </cdr:nvSpPr>
      <cdr:spPr>
        <a:xfrm xmlns:a="http://schemas.openxmlformats.org/drawingml/2006/main">
          <a:off x="2667000" y="3962415"/>
          <a:ext cx="1905000" cy="65149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This college’s graduates make a difference in the world</a:t>
          </a:r>
        </a:p>
      </cdr:txBody>
    </cdr:sp>
  </cdr:relSizeAnchor>
  <cdr:relSizeAnchor xmlns:cdr="http://schemas.openxmlformats.org/drawingml/2006/chartDrawing">
    <cdr:from>
      <cdr:x>0.53727</cdr:x>
      <cdr:y>0.8254</cdr:y>
    </cdr:from>
    <cdr:to>
      <cdr:x>0.75809</cdr:x>
      <cdr:y>0.94489</cdr:y>
    </cdr:to>
    <cdr:sp macro="" textlink="">
      <cdr:nvSpPr>
        <cdr:cNvPr id="4" name="TextBox 1"/>
        <cdr:cNvSpPr txBox="1"/>
      </cdr:nvSpPr>
      <cdr:spPr>
        <a:xfrm xmlns:a="http://schemas.openxmlformats.org/drawingml/2006/main">
          <a:off x="4698380" y="3962415"/>
          <a:ext cx="1931019" cy="57362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This college’s graduates gain admission to top graduate/professional schools</a:t>
          </a:r>
        </a:p>
      </cdr:txBody>
    </cdr:sp>
  </cdr:relSizeAnchor>
  <cdr:relSizeAnchor xmlns:cdr="http://schemas.openxmlformats.org/drawingml/2006/chartDrawing">
    <cdr:from>
      <cdr:x>0.79294</cdr:x>
      <cdr:y>0.8254</cdr:y>
    </cdr:from>
    <cdr:to>
      <cdr:x>0.97593</cdr:x>
      <cdr:y>0.92709</cdr:y>
    </cdr:to>
    <cdr:sp macro="" textlink="">
      <cdr:nvSpPr>
        <cdr:cNvPr id="5" name="TextBox 1"/>
        <cdr:cNvSpPr txBox="1"/>
      </cdr:nvSpPr>
      <cdr:spPr>
        <a:xfrm xmlns:a="http://schemas.openxmlformats.org/drawingml/2006/main">
          <a:off x="6934200" y="3962400"/>
          <a:ext cx="1600233" cy="48817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This college’s graduates get good jobs</a:t>
          </a:r>
        </a:p>
      </cdr:txBody>
    </cdr:sp>
  </cdr:relSizeAnchor>
  <cdr:relSizeAnchor xmlns:cdr="http://schemas.openxmlformats.org/drawingml/2006/chartDrawing">
    <cdr:from>
      <cdr:x>0.81908</cdr:x>
      <cdr:y>0.81667</cdr:y>
    </cdr:from>
    <cdr:to>
      <cdr:x>0.99335</cdr:x>
      <cdr:y>0.95</cdr:y>
    </cdr:to>
    <cdr:sp macro="" textlink="">
      <cdr:nvSpPr>
        <cdr:cNvPr id="6" name="TextBox 1"/>
        <cdr:cNvSpPr txBox="1"/>
      </cdr:nvSpPr>
      <cdr:spPr>
        <a:xfrm xmlns:a="http://schemas.openxmlformats.org/drawingml/2006/main">
          <a:off x="7162800" y="3733800"/>
          <a:ext cx="1524000" cy="6096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endParaRPr lang="en-US" sz="1250" dirty="0">
            <a:solidFill>
              <a:schemeClr val="tx2"/>
            </a:solidFill>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0.08714</cdr:x>
      <cdr:y>0.83929</cdr:y>
    </cdr:from>
    <cdr:to>
      <cdr:x>0.27678</cdr:x>
      <cdr:y>0.9869</cdr:y>
    </cdr:to>
    <cdr:sp macro="" textlink="">
      <cdr:nvSpPr>
        <cdr:cNvPr id="2" name="TextBox 1"/>
        <cdr:cNvSpPr txBox="1"/>
      </cdr:nvSpPr>
      <cdr:spPr>
        <a:xfrm xmlns:a="http://schemas.openxmlformats.org/drawingml/2006/main">
          <a:off x="762000" y="3581400"/>
          <a:ext cx="1658386" cy="62990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dirty="0">
              <a:solidFill>
                <a:srgbClr val="202945"/>
              </a:solidFill>
            </a:rPr>
            <a:t>I was offered financial assistance</a:t>
          </a:r>
        </a:p>
      </cdr:txBody>
    </cdr:sp>
  </cdr:relSizeAnchor>
  <cdr:relSizeAnchor xmlns:cdr="http://schemas.openxmlformats.org/drawingml/2006/chartDrawing">
    <cdr:from>
      <cdr:x>0.31369</cdr:x>
      <cdr:y>0.83929</cdr:y>
    </cdr:from>
    <cdr:to>
      <cdr:x>0.49667</cdr:x>
      <cdr:y>0.97262</cdr:y>
    </cdr:to>
    <cdr:sp macro="" textlink="">
      <cdr:nvSpPr>
        <cdr:cNvPr id="3" name="TextBox 1"/>
        <cdr:cNvSpPr txBox="1"/>
      </cdr:nvSpPr>
      <cdr:spPr>
        <a:xfrm xmlns:a="http://schemas.openxmlformats.org/drawingml/2006/main">
          <a:off x="2743200" y="3581400"/>
          <a:ext cx="1600145" cy="56894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The cost of attending this college</a:t>
          </a:r>
        </a:p>
      </cdr:txBody>
    </cdr:sp>
  </cdr:relSizeAnchor>
  <cdr:relSizeAnchor xmlns:cdr="http://schemas.openxmlformats.org/drawingml/2006/chartDrawing">
    <cdr:from>
      <cdr:x>0.55767</cdr:x>
      <cdr:y>0.83929</cdr:y>
    </cdr:from>
    <cdr:to>
      <cdr:x>0.74066</cdr:x>
      <cdr:y>0.98928</cdr:y>
    </cdr:to>
    <cdr:sp macro="" textlink="">
      <cdr:nvSpPr>
        <cdr:cNvPr id="4" name="TextBox 1"/>
        <cdr:cNvSpPr txBox="1"/>
      </cdr:nvSpPr>
      <cdr:spPr>
        <a:xfrm xmlns:a="http://schemas.openxmlformats.org/drawingml/2006/main">
          <a:off x="4876800" y="3581400"/>
          <a:ext cx="1600233" cy="6400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Not offered aid by first choice</a:t>
          </a:r>
        </a:p>
      </cdr:txBody>
    </cdr:sp>
  </cdr:relSizeAnchor>
  <cdr:relSizeAnchor xmlns:cdr="http://schemas.openxmlformats.org/drawingml/2006/chartDrawing">
    <cdr:from>
      <cdr:x>0.78423</cdr:x>
      <cdr:y>0.83929</cdr:y>
    </cdr:from>
    <cdr:to>
      <cdr:x>0.96722</cdr:x>
      <cdr:y>0.94098</cdr:y>
    </cdr:to>
    <cdr:sp macro="" textlink="">
      <cdr:nvSpPr>
        <cdr:cNvPr id="5" name="TextBox 1"/>
        <cdr:cNvSpPr txBox="1"/>
      </cdr:nvSpPr>
      <cdr:spPr>
        <a:xfrm xmlns:a="http://schemas.openxmlformats.org/drawingml/2006/main">
          <a:off x="6858000" y="3581400"/>
          <a:ext cx="1600233" cy="43393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Could not afford first choice</a:t>
          </a:r>
        </a:p>
      </cdr:txBody>
    </cdr:sp>
  </cdr:relSizeAnchor>
</c:userShapes>
</file>

<file path=ppt/drawings/drawing7.xml><?xml version="1.0" encoding="utf-8"?>
<c:userShapes xmlns:c="http://schemas.openxmlformats.org/drawingml/2006/chart">
  <cdr:relSizeAnchor xmlns:cdr="http://schemas.openxmlformats.org/drawingml/2006/chartDrawing">
    <cdr:from>
      <cdr:x>0.08714</cdr:x>
      <cdr:y>0.83929</cdr:y>
    </cdr:from>
    <cdr:to>
      <cdr:x>0.27678</cdr:x>
      <cdr:y>1</cdr:y>
    </cdr:to>
    <cdr:sp macro="" textlink="">
      <cdr:nvSpPr>
        <cdr:cNvPr id="2" name="TextBox 1"/>
        <cdr:cNvSpPr txBox="1"/>
      </cdr:nvSpPr>
      <cdr:spPr>
        <a:xfrm xmlns:a="http://schemas.openxmlformats.org/drawingml/2006/main">
          <a:off x="762032" y="3773280"/>
          <a:ext cx="1658387" cy="7225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dirty="0">
              <a:solidFill>
                <a:srgbClr val="202945"/>
              </a:solidFill>
            </a:rPr>
            <a:t>My parents/relatives wanted me to come here</a:t>
          </a:r>
        </a:p>
      </cdr:txBody>
    </cdr:sp>
  </cdr:relSizeAnchor>
  <cdr:relSizeAnchor xmlns:cdr="http://schemas.openxmlformats.org/drawingml/2006/chartDrawing">
    <cdr:from>
      <cdr:x>0.31369</cdr:x>
      <cdr:y>0.83929</cdr:y>
    </cdr:from>
    <cdr:to>
      <cdr:x>0.49667</cdr:x>
      <cdr:y>0.97262</cdr:y>
    </cdr:to>
    <cdr:sp macro="" textlink="">
      <cdr:nvSpPr>
        <cdr:cNvPr id="3" name="TextBox 1"/>
        <cdr:cNvSpPr txBox="1"/>
      </cdr:nvSpPr>
      <cdr:spPr>
        <a:xfrm xmlns:a="http://schemas.openxmlformats.org/drawingml/2006/main">
          <a:off x="2743200" y="3581400"/>
          <a:ext cx="1600145" cy="56894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I wanted to live near home</a:t>
          </a:r>
        </a:p>
      </cdr:txBody>
    </cdr:sp>
  </cdr:relSizeAnchor>
  <cdr:relSizeAnchor xmlns:cdr="http://schemas.openxmlformats.org/drawingml/2006/chartDrawing">
    <cdr:from>
      <cdr:x>0.55767</cdr:x>
      <cdr:y>0.83929</cdr:y>
    </cdr:from>
    <cdr:to>
      <cdr:x>0.74066</cdr:x>
      <cdr:y>0.98928</cdr:y>
    </cdr:to>
    <cdr:sp macro="" textlink="">
      <cdr:nvSpPr>
        <cdr:cNvPr id="4" name="TextBox 1"/>
        <cdr:cNvSpPr txBox="1"/>
      </cdr:nvSpPr>
      <cdr:spPr>
        <a:xfrm xmlns:a="http://schemas.openxmlformats.org/drawingml/2006/main">
          <a:off x="4876800" y="3581400"/>
          <a:ext cx="1600233" cy="6400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Rankings in national magazines</a:t>
          </a:r>
        </a:p>
      </cdr:txBody>
    </cdr:sp>
  </cdr:relSizeAnchor>
  <cdr:relSizeAnchor xmlns:cdr="http://schemas.openxmlformats.org/drawingml/2006/chartDrawing">
    <cdr:from>
      <cdr:x>0.78423</cdr:x>
      <cdr:y>0.83929</cdr:y>
    </cdr:from>
    <cdr:to>
      <cdr:x>0.96722</cdr:x>
      <cdr:y>0.94098</cdr:y>
    </cdr:to>
    <cdr:sp macro="" textlink="">
      <cdr:nvSpPr>
        <cdr:cNvPr id="5" name="TextBox 1"/>
        <cdr:cNvSpPr txBox="1"/>
      </cdr:nvSpPr>
      <cdr:spPr>
        <a:xfrm xmlns:a="http://schemas.openxmlformats.org/drawingml/2006/main">
          <a:off x="6858000" y="3581400"/>
          <a:ext cx="1600233" cy="43393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A visit to </a:t>
          </a:r>
          <a:r>
            <a:rPr lang="en-US" sz="1400" dirty="0" smtClean="0">
              <a:solidFill>
                <a:srgbClr val="202945"/>
              </a:solidFill>
            </a:rPr>
            <a:t>this </a:t>
          </a:r>
          <a:r>
            <a:rPr lang="en-US" sz="1400" dirty="0">
              <a:solidFill>
                <a:srgbClr val="202945"/>
              </a:solidFill>
            </a:rPr>
            <a:t>campus</a:t>
          </a:r>
        </a:p>
      </cdr:txBody>
    </cdr:sp>
  </cdr:relSizeAnchor>
</c:userShapes>
</file>

<file path=ppt/drawings/drawing8.xml><?xml version="1.0" encoding="utf-8"?>
<c:userShapes xmlns:c="http://schemas.openxmlformats.org/drawingml/2006/chart">
  <cdr:relSizeAnchor xmlns:cdr="http://schemas.openxmlformats.org/drawingml/2006/chartDrawing">
    <cdr:from>
      <cdr:x>0.20833</cdr:x>
      <cdr:y>0.88732</cdr:y>
    </cdr:from>
    <cdr:to>
      <cdr:x>0.30833</cdr:x>
      <cdr:y>0.98591</cdr:y>
    </cdr:to>
    <cdr:sp macro="" textlink="">
      <cdr:nvSpPr>
        <cdr:cNvPr id="2" name="TextBox 1"/>
        <cdr:cNvSpPr txBox="1"/>
      </cdr:nvSpPr>
      <cdr:spPr>
        <a:xfrm xmlns:a="http://schemas.openxmlformats.org/drawingml/2006/main">
          <a:off x="1905000" y="4800600"/>
          <a:ext cx="914400" cy="53339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dirty="0">
              <a:solidFill>
                <a:srgbClr val="202945"/>
              </a:solidFill>
            </a:rPr>
            <a:t>Pre-Calculus</a:t>
          </a:r>
          <a:r>
            <a:rPr lang="en-US" sz="1000" dirty="0" smtClean="0">
              <a:solidFill>
                <a:srgbClr val="202945"/>
              </a:solidFill>
            </a:rPr>
            <a:t>/</a:t>
          </a:r>
        </a:p>
        <a:p xmlns:a="http://schemas.openxmlformats.org/drawingml/2006/main">
          <a:r>
            <a:rPr lang="en-US" sz="1000" dirty="0" smtClean="0">
              <a:solidFill>
                <a:srgbClr val="202945"/>
              </a:solidFill>
            </a:rPr>
            <a:t>Trigonometry</a:t>
          </a:r>
          <a:endParaRPr lang="en-US" sz="1000" dirty="0">
            <a:solidFill>
              <a:srgbClr val="202945"/>
            </a:solidFill>
          </a:endParaRPr>
        </a:p>
      </cdr:txBody>
    </cdr:sp>
  </cdr:relSizeAnchor>
  <cdr:relSizeAnchor xmlns:cdr="http://schemas.openxmlformats.org/drawingml/2006/chartDrawing">
    <cdr:from>
      <cdr:x>0.475</cdr:x>
      <cdr:y>0.88674</cdr:y>
    </cdr:from>
    <cdr:to>
      <cdr:x>0.575</cdr:x>
      <cdr:y>0.94308</cdr:y>
    </cdr:to>
    <cdr:sp macro="" textlink="">
      <cdr:nvSpPr>
        <cdr:cNvPr id="3" name="TextBox 2"/>
        <cdr:cNvSpPr txBox="1"/>
      </cdr:nvSpPr>
      <cdr:spPr>
        <a:xfrm xmlns:a="http://schemas.openxmlformats.org/drawingml/2006/main">
          <a:off x="4343400" y="4797419"/>
          <a:ext cx="914400" cy="30481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000" dirty="0">
              <a:solidFill>
                <a:schemeClr val="bg1"/>
              </a:solidFill>
            </a:rPr>
            <a:t>Calculus</a:t>
          </a:r>
        </a:p>
      </cdr:txBody>
    </cdr:sp>
  </cdr:relSizeAnchor>
  <cdr:relSizeAnchor xmlns:cdr="http://schemas.openxmlformats.org/drawingml/2006/chartDrawing">
    <cdr:from>
      <cdr:x>0.73333</cdr:x>
      <cdr:y>0.89567</cdr:y>
    </cdr:from>
    <cdr:to>
      <cdr:x>0.83333</cdr:x>
      <cdr:y>0.99426</cdr:y>
    </cdr:to>
    <cdr:sp macro="" textlink="">
      <cdr:nvSpPr>
        <cdr:cNvPr id="4" name="TextBox 3"/>
        <cdr:cNvSpPr txBox="1"/>
      </cdr:nvSpPr>
      <cdr:spPr>
        <a:xfrm xmlns:a="http://schemas.openxmlformats.org/drawingml/2006/main">
          <a:off x="6705600" y="4845755"/>
          <a:ext cx="914400" cy="53339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000" dirty="0">
              <a:solidFill>
                <a:schemeClr val="bg1"/>
              </a:solidFill>
            </a:rPr>
            <a:t>AP Calculus</a:t>
          </a:r>
        </a:p>
      </cdr:txBody>
    </cdr:sp>
  </cdr:relSizeAnchor>
</c:userShapes>
</file>

<file path=ppt/drawings/drawing9.xml><?xml version="1.0" encoding="utf-8"?>
<c:userShapes xmlns:c="http://schemas.openxmlformats.org/drawingml/2006/chart">
  <cdr:relSizeAnchor xmlns:cdr="http://schemas.openxmlformats.org/drawingml/2006/chartDrawing">
    <cdr:from>
      <cdr:x>0.67489</cdr:x>
      <cdr:y>0.19236</cdr:y>
    </cdr:from>
    <cdr:to>
      <cdr:x>0.97484</cdr:x>
      <cdr:y>0.87128</cdr:y>
    </cdr:to>
    <cdr:sp macro="" textlink="">
      <cdr:nvSpPr>
        <cdr:cNvPr id="2" name="TextBox 1"/>
        <cdr:cNvSpPr txBox="1"/>
      </cdr:nvSpPr>
      <cdr:spPr>
        <a:xfrm xmlns:a="http://schemas.openxmlformats.org/drawingml/2006/main">
          <a:off x="6083300" y="863591"/>
          <a:ext cx="2703737" cy="304797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200" i="0" u="sng" dirty="0">
              <a:solidFill>
                <a:srgbClr val="202945"/>
              </a:solidFill>
              <a:latin typeface="Franklin Gothic Book" panose="020B0503020102020204" pitchFamily="34" charset="0"/>
            </a:rPr>
            <a:t>Construct Items</a:t>
          </a:r>
        </a:p>
        <a:p xmlns:a="http://schemas.openxmlformats.org/drawingml/2006/main">
          <a:pPr algn="ctr"/>
          <a:endParaRPr lang="en-US" sz="1200" i="0" u="sng" dirty="0">
            <a:solidFill>
              <a:srgbClr val="202945"/>
            </a:solidFill>
            <a:latin typeface="Franklin Gothic Book" panose="020B0503020102020204" pitchFamily="34" charset="0"/>
          </a:endParaRPr>
        </a:p>
        <a:p xmlns:a="http://schemas.openxmlformats.org/drawingml/2006/main">
          <a:pPr algn="l">
            <a:buFont typeface="Arial" pitchFamily="34" charset="0"/>
            <a:buChar char="•"/>
          </a:pPr>
          <a:r>
            <a:rPr lang="en-US" sz="1200" dirty="0">
              <a:solidFill>
                <a:srgbClr val="202945"/>
              </a:solidFill>
              <a:latin typeface="Franklin Gothic Book" panose="020B0503020102020204" pitchFamily="34" charset="0"/>
            </a:rPr>
            <a:t> Publicly communicated your opinion</a:t>
          </a:r>
        </a:p>
        <a:p xmlns:a="http://schemas.openxmlformats.org/drawingml/2006/main">
          <a:pPr algn="l"/>
          <a:r>
            <a:rPr lang="en-US" sz="1200" dirty="0">
              <a:solidFill>
                <a:srgbClr val="202945"/>
              </a:solidFill>
              <a:latin typeface="Franklin Gothic Book" panose="020B0503020102020204" pitchFamily="34" charset="0"/>
            </a:rPr>
            <a:t>   about a cause</a:t>
          </a:r>
        </a:p>
        <a:p xmlns:a="http://schemas.openxmlformats.org/drawingml/2006/main">
          <a:pPr algn="l">
            <a:buFont typeface="Arial" pitchFamily="34" charset="0"/>
            <a:buChar char="•"/>
          </a:pPr>
          <a:r>
            <a:rPr lang="en-US" sz="1200" dirty="0" smtClean="0">
              <a:solidFill>
                <a:srgbClr val="202945"/>
              </a:solidFill>
              <a:latin typeface="Franklin Gothic Book" panose="020B0503020102020204" pitchFamily="34" charset="0"/>
            </a:rPr>
            <a:t> Demonstrated </a:t>
          </a:r>
          <a:r>
            <a:rPr lang="en-US" sz="1200" dirty="0">
              <a:solidFill>
                <a:srgbClr val="202945"/>
              </a:solidFill>
              <a:latin typeface="Franklin Gothic Book" panose="020B0503020102020204" pitchFamily="34" charset="0"/>
            </a:rPr>
            <a:t>for a cause</a:t>
          </a:r>
        </a:p>
        <a:p xmlns:a="http://schemas.openxmlformats.org/drawingml/2006/main">
          <a:pPr algn="l">
            <a:buFont typeface="Arial" pitchFamily="34" charset="0"/>
            <a:buChar char="•"/>
          </a:pPr>
          <a:r>
            <a:rPr lang="en-US" sz="1200" i="0" dirty="0">
              <a:solidFill>
                <a:srgbClr val="202945"/>
              </a:solidFill>
              <a:latin typeface="Franklin Gothic Book" panose="020B0503020102020204" pitchFamily="34" charset="0"/>
            </a:rPr>
            <a:t> Keeping up to date with </a:t>
          </a:r>
          <a:r>
            <a:rPr lang="en-US" sz="1200" i="0" dirty="0" smtClean="0">
              <a:solidFill>
                <a:srgbClr val="202945"/>
              </a:solidFill>
              <a:latin typeface="Franklin Gothic Book" panose="020B0503020102020204" pitchFamily="34" charset="0"/>
            </a:rPr>
            <a:t>political</a:t>
          </a:r>
        </a:p>
        <a:p xmlns:a="http://schemas.openxmlformats.org/drawingml/2006/main">
          <a:pPr algn="l"/>
          <a:r>
            <a:rPr lang="en-US" sz="1200" i="0" dirty="0" smtClean="0">
              <a:solidFill>
                <a:srgbClr val="202945"/>
              </a:solidFill>
              <a:latin typeface="Franklin Gothic Book" panose="020B0503020102020204" pitchFamily="34" charset="0"/>
            </a:rPr>
            <a:t>   affairs</a:t>
          </a:r>
          <a:endParaRPr lang="en-US" sz="1200" dirty="0">
            <a:solidFill>
              <a:srgbClr val="202945"/>
            </a:solidFill>
            <a:latin typeface="Franklin Gothic Book" panose="020B0503020102020204" pitchFamily="34" charset="0"/>
          </a:endParaRPr>
        </a:p>
        <a:p xmlns:a="http://schemas.openxmlformats.org/drawingml/2006/main">
          <a:pPr algn="l">
            <a:buFont typeface="Arial" pitchFamily="34" charset="0"/>
            <a:buChar char="•"/>
          </a:pPr>
          <a:r>
            <a:rPr lang="en-US" sz="1200" i="0" dirty="0" smtClean="0">
              <a:solidFill>
                <a:srgbClr val="202945"/>
              </a:solidFill>
              <a:latin typeface="Franklin Gothic Book" panose="020B0503020102020204" pitchFamily="34" charset="0"/>
            </a:rPr>
            <a:t> </a:t>
          </a:r>
          <a:r>
            <a:rPr lang="en-US" sz="1200" dirty="0" smtClean="0">
              <a:solidFill>
                <a:srgbClr val="202945"/>
              </a:solidFill>
              <a:latin typeface="Franklin Gothic Book" panose="020B0503020102020204" pitchFamily="34" charset="0"/>
            </a:rPr>
            <a:t>Influencing </a:t>
          </a:r>
          <a:r>
            <a:rPr lang="en-US" sz="1200" dirty="0">
              <a:solidFill>
                <a:srgbClr val="202945"/>
              </a:solidFill>
              <a:latin typeface="Franklin Gothic Book" panose="020B0503020102020204" pitchFamily="34" charset="0"/>
            </a:rPr>
            <a:t>social values</a:t>
          </a:r>
        </a:p>
        <a:p xmlns:a="http://schemas.openxmlformats.org/drawingml/2006/main">
          <a:pPr algn="l">
            <a:buFont typeface="Arial" pitchFamily="34" charset="0"/>
            <a:buChar char="•"/>
          </a:pPr>
          <a:r>
            <a:rPr lang="en-US" sz="1200" i="0" dirty="0">
              <a:solidFill>
                <a:srgbClr val="202945"/>
              </a:solidFill>
              <a:latin typeface="Franklin Gothic Book" panose="020B0503020102020204" pitchFamily="34" charset="0"/>
            </a:rPr>
            <a:t> Helped raise money for a cause or</a:t>
          </a:r>
        </a:p>
        <a:p xmlns:a="http://schemas.openxmlformats.org/drawingml/2006/main">
          <a:pPr algn="l"/>
          <a:r>
            <a:rPr lang="en-US" sz="1200" dirty="0">
              <a:solidFill>
                <a:srgbClr val="202945"/>
              </a:solidFill>
              <a:latin typeface="Franklin Gothic Book" panose="020B0503020102020204" pitchFamily="34" charset="0"/>
            </a:rPr>
            <a:t>   </a:t>
          </a:r>
          <a:r>
            <a:rPr lang="en-US" sz="1200" i="0" dirty="0">
              <a:solidFill>
                <a:srgbClr val="202945"/>
              </a:solidFill>
              <a:latin typeface="Franklin Gothic Book" panose="020B0503020102020204" pitchFamily="34" charset="0"/>
            </a:rPr>
            <a:t>campaign</a:t>
          </a:r>
        </a:p>
        <a:p xmlns:a="http://schemas.openxmlformats.org/drawingml/2006/main">
          <a:pPr algn="l">
            <a:buFont typeface="Arial" pitchFamily="34" charset="0"/>
            <a:buChar char="•"/>
          </a:pPr>
          <a:r>
            <a:rPr lang="en-US" sz="1200" i="0" dirty="0">
              <a:solidFill>
                <a:srgbClr val="202945"/>
              </a:solidFill>
              <a:latin typeface="Franklin Gothic Book" panose="020B0503020102020204" pitchFamily="34" charset="0"/>
            </a:rPr>
            <a:t> Performed volunteer work</a:t>
          </a:r>
        </a:p>
        <a:p xmlns:a="http://schemas.openxmlformats.org/drawingml/2006/main">
          <a:pPr algn="l">
            <a:buFont typeface="Arial" pitchFamily="34" charset="0"/>
            <a:buChar char="•"/>
          </a:pPr>
          <a:endParaRPr lang="en-US" sz="1200" i="0" dirty="0">
            <a:solidFill>
              <a:schemeClr val="bg1"/>
            </a:solidFill>
            <a:latin typeface="Franklin Gothic Book" panose="020B0503020102020204"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8242" name="Rectangle 2"/>
          <p:cNvSpPr>
            <a:spLocks noGrp="1" noChangeArrowheads="1"/>
          </p:cNvSpPr>
          <p:nvPr>
            <p:ph type="hdr" sz="quarter"/>
          </p:nvPr>
        </p:nvSpPr>
        <p:spPr bwMode="auto">
          <a:xfrm>
            <a:off x="4" y="0"/>
            <a:ext cx="3033713" cy="465139"/>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38243" name="Rectangle 3"/>
          <p:cNvSpPr>
            <a:spLocks noGrp="1" noChangeArrowheads="1"/>
          </p:cNvSpPr>
          <p:nvPr>
            <p:ph type="dt" sz="quarter" idx="1"/>
          </p:nvPr>
        </p:nvSpPr>
        <p:spPr bwMode="auto">
          <a:xfrm>
            <a:off x="3962403" y="0"/>
            <a:ext cx="3033713" cy="465139"/>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138244" name="Rectangle 4"/>
          <p:cNvSpPr>
            <a:spLocks noGrp="1" noChangeArrowheads="1"/>
          </p:cNvSpPr>
          <p:nvPr>
            <p:ph type="ftr" sz="quarter" idx="2"/>
          </p:nvPr>
        </p:nvSpPr>
        <p:spPr bwMode="auto">
          <a:xfrm>
            <a:off x="4" y="8816975"/>
            <a:ext cx="3033713" cy="465139"/>
          </a:xfrm>
          <a:prstGeom prst="rect">
            <a:avLst/>
          </a:prstGeom>
          <a:noFill/>
          <a:ln w="9525">
            <a:noFill/>
            <a:miter lim="800000"/>
            <a:headEnd/>
            <a:tailEnd/>
          </a:ln>
          <a:effectLst/>
        </p:spPr>
        <p:txBody>
          <a:bodyPr vert="horz" wrap="square" lIns="91266" tIns="45632" rIns="91266" bIns="45632"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38245" name="Rectangle 5"/>
          <p:cNvSpPr>
            <a:spLocks noGrp="1" noChangeArrowheads="1"/>
          </p:cNvSpPr>
          <p:nvPr>
            <p:ph type="sldNum" sz="quarter" idx="3"/>
          </p:nvPr>
        </p:nvSpPr>
        <p:spPr bwMode="auto">
          <a:xfrm>
            <a:off x="3962403" y="8816975"/>
            <a:ext cx="3033713" cy="465139"/>
          </a:xfrm>
          <a:prstGeom prst="rect">
            <a:avLst/>
          </a:prstGeom>
          <a:noFill/>
          <a:ln w="9525">
            <a:noFill/>
            <a:miter lim="800000"/>
            <a:headEnd/>
            <a:tailEnd/>
          </a:ln>
          <a:effectLst/>
        </p:spPr>
        <p:txBody>
          <a:bodyPr vert="horz" wrap="square" lIns="91266" tIns="45632" rIns="91266" bIns="45632" numCol="1" anchor="b" anchorCtr="0" compatLnSpc="1">
            <a:prstTxWarp prst="textNoShape">
              <a:avLst/>
            </a:prstTxWarp>
          </a:bodyPr>
          <a:lstStyle>
            <a:lvl1pPr algn="r" eaLnBrk="1" hangingPunct="1">
              <a:defRPr sz="1200">
                <a:latin typeface="Arial" charset="0"/>
              </a:defRPr>
            </a:lvl1pPr>
          </a:lstStyle>
          <a:p>
            <a:pPr>
              <a:defRPr/>
            </a:pPr>
            <a:fld id="{19FF38C5-ACE5-4937-A170-948AD3ABE99F}" type="slidenum">
              <a:rPr lang="en-US"/>
              <a:pPr>
                <a:defRPr/>
              </a:pPr>
              <a:t>‹#›</a:t>
            </a:fld>
            <a:endParaRPr lang="en-US" dirty="0"/>
          </a:p>
        </p:txBody>
      </p:sp>
    </p:spTree>
    <p:extLst>
      <p:ext uri="{BB962C8B-B14F-4D97-AF65-F5344CB8AC3E}">
        <p14:creationId xmlns:p14="http://schemas.microsoft.com/office/powerpoint/2010/main" val="2963867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4" y="0"/>
            <a:ext cx="3033713" cy="465139"/>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74755" name="Rectangle 3"/>
          <p:cNvSpPr>
            <a:spLocks noGrp="1" noChangeArrowheads="1"/>
          </p:cNvSpPr>
          <p:nvPr>
            <p:ph type="dt" idx="1"/>
          </p:nvPr>
        </p:nvSpPr>
        <p:spPr bwMode="auto">
          <a:xfrm>
            <a:off x="3962403" y="0"/>
            <a:ext cx="3033713" cy="465139"/>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51204" name="Rectangle 4"/>
          <p:cNvSpPr>
            <a:spLocks noGrp="1" noRot="1" noChangeAspect="1" noChangeArrowheads="1" noTextEdit="1"/>
          </p:cNvSpPr>
          <p:nvPr>
            <p:ph type="sldImg" idx="2"/>
          </p:nvPr>
        </p:nvSpPr>
        <p:spPr bwMode="auto">
          <a:xfrm>
            <a:off x="1177925" y="695325"/>
            <a:ext cx="4641850" cy="3481388"/>
          </a:xfrm>
          <a:prstGeom prst="rect">
            <a:avLst/>
          </a:prstGeom>
          <a:noFill/>
          <a:ln w="9525">
            <a:solidFill>
              <a:srgbClr val="000000"/>
            </a:solidFill>
            <a:miter lim="800000"/>
            <a:headEnd/>
            <a:tailEnd/>
          </a:ln>
        </p:spPr>
      </p:sp>
      <p:sp>
        <p:nvSpPr>
          <p:cNvPr id="74757" name="Rectangle 5"/>
          <p:cNvSpPr>
            <a:spLocks noGrp="1" noChangeArrowheads="1"/>
          </p:cNvSpPr>
          <p:nvPr>
            <p:ph type="body" sz="quarter" idx="3"/>
          </p:nvPr>
        </p:nvSpPr>
        <p:spPr bwMode="auto">
          <a:xfrm>
            <a:off x="700088" y="4410075"/>
            <a:ext cx="5597525" cy="4178300"/>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4758" name="Rectangle 6"/>
          <p:cNvSpPr>
            <a:spLocks noGrp="1" noChangeArrowheads="1"/>
          </p:cNvSpPr>
          <p:nvPr>
            <p:ph type="ftr" sz="quarter" idx="4"/>
          </p:nvPr>
        </p:nvSpPr>
        <p:spPr bwMode="auto">
          <a:xfrm>
            <a:off x="4" y="8816975"/>
            <a:ext cx="3033713" cy="465139"/>
          </a:xfrm>
          <a:prstGeom prst="rect">
            <a:avLst/>
          </a:prstGeom>
          <a:noFill/>
          <a:ln w="9525">
            <a:noFill/>
            <a:miter lim="800000"/>
            <a:headEnd/>
            <a:tailEnd/>
          </a:ln>
          <a:effectLst/>
        </p:spPr>
        <p:txBody>
          <a:bodyPr vert="horz" wrap="square" lIns="91266" tIns="45632" rIns="91266" bIns="45632"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74759" name="Rectangle 7"/>
          <p:cNvSpPr>
            <a:spLocks noGrp="1" noChangeArrowheads="1"/>
          </p:cNvSpPr>
          <p:nvPr>
            <p:ph type="sldNum" sz="quarter" idx="5"/>
          </p:nvPr>
        </p:nvSpPr>
        <p:spPr bwMode="auto">
          <a:xfrm>
            <a:off x="3962403" y="8816975"/>
            <a:ext cx="3033713" cy="465139"/>
          </a:xfrm>
          <a:prstGeom prst="rect">
            <a:avLst/>
          </a:prstGeom>
          <a:noFill/>
          <a:ln w="9525">
            <a:noFill/>
            <a:miter lim="800000"/>
            <a:headEnd/>
            <a:tailEnd/>
          </a:ln>
          <a:effectLst/>
        </p:spPr>
        <p:txBody>
          <a:bodyPr vert="horz" wrap="square" lIns="91266" tIns="45632" rIns="91266" bIns="45632" numCol="1" anchor="b" anchorCtr="0" compatLnSpc="1">
            <a:prstTxWarp prst="textNoShape">
              <a:avLst/>
            </a:prstTxWarp>
          </a:bodyPr>
          <a:lstStyle>
            <a:lvl1pPr algn="r" eaLnBrk="1" hangingPunct="1">
              <a:defRPr sz="1200">
                <a:latin typeface="Arial" charset="0"/>
              </a:defRPr>
            </a:lvl1pPr>
          </a:lstStyle>
          <a:p>
            <a:pPr>
              <a:defRPr/>
            </a:pPr>
            <a:fld id="{A1D06932-2941-4706-8EB7-77E0AEEA829D}" type="slidenum">
              <a:rPr lang="en-US"/>
              <a:pPr>
                <a:defRPr/>
              </a:pPr>
              <a:t>‹#›</a:t>
            </a:fld>
            <a:endParaRPr lang="en-US" dirty="0"/>
          </a:p>
        </p:txBody>
      </p:sp>
    </p:spTree>
    <p:extLst>
      <p:ext uri="{BB962C8B-B14F-4D97-AF65-F5344CB8AC3E}">
        <p14:creationId xmlns:p14="http://schemas.microsoft.com/office/powerpoint/2010/main" val="290798721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dirty="0"/>
          </a:p>
        </p:txBody>
      </p:sp>
      <p:sp>
        <p:nvSpPr>
          <p:cNvPr id="52228" name="Slide Number Placeholder 3"/>
          <p:cNvSpPr>
            <a:spLocks noGrp="1"/>
          </p:cNvSpPr>
          <p:nvPr>
            <p:ph type="sldNum" sz="quarter" idx="5"/>
          </p:nvPr>
        </p:nvSpPr>
        <p:spPr>
          <a:noFill/>
        </p:spPr>
        <p:txBody>
          <a:bodyPr/>
          <a:lstStyle/>
          <a:p>
            <a:fld id="{EFA15FE3-B184-40D2-923A-08391F04AE7E}" type="slidenum">
              <a:rPr lang="en-US" smtClean="0"/>
              <a:pPr/>
              <a:t>1</a:t>
            </a:fld>
            <a:endParaRPr lang="en-US" dirty="0"/>
          </a:p>
        </p:txBody>
      </p:sp>
    </p:spTree>
    <p:extLst>
      <p:ext uri="{BB962C8B-B14F-4D97-AF65-F5344CB8AC3E}">
        <p14:creationId xmlns:p14="http://schemas.microsoft.com/office/powerpoint/2010/main" val="25226833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7E6E768B-8DE0-46B7-BEB3-0E40D458C0BE}" type="slidenum">
              <a:rPr lang="en-US" sz="1200">
                <a:latin typeface="Arial" charset="0"/>
              </a:rPr>
              <a:pPr algn="r" defTabSz="903004" eaLnBrk="1" hangingPunct="1"/>
              <a:t>10</a:t>
            </a:fld>
            <a:endParaRPr lang="en-US" sz="1200" dirty="0">
              <a:latin typeface="Arial"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10</a:t>
            </a:fld>
            <a:endParaRPr lang="en-US" dirty="0"/>
          </a:p>
        </p:txBody>
      </p:sp>
    </p:spTree>
    <p:extLst>
      <p:ext uri="{BB962C8B-B14F-4D97-AF65-F5344CB8AC3E}">
        <p14:creationId xmlns:p14="http://schemas.microsoft.com/office/powerpoint/2010/main" val="15279851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11</a:t>
            </a:fld>
            <a:endParaRPr lang="en-US" dirty="0"/>
          </a:p>
        </p:txBody>
      </p:sp>
    </p:spTree>
    <p:extLst>
      <p:ext uri="{BB962C8B-B14F-4D97-AF65-F5344CB8AC3E}">
        <p14:creationId xmlns:p14="http://schemas.microsoft.com/office/powerpoint/2010/main" val="19053637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12</a:t>
            </a:fld>
            <a:endParaRPr lang="en-US" dirty="0"/>
          </a:p>
        </p:txBody>
      </p:sp>
    </p:spTree>
    <p:extLst>
      <p:ext uri="{BB962C8B-B14F-4D97-AF65-F5344CB8AC3E}">
        <p14:creationId xmlns:p14="http://schemas.microsoft.com/office/powerpoint/2010/main" val="39778302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13</a:t>
            </a:fld>
            <a:endParaRPr lang="en-US" dirty="0"/>
          </a:p>
        </p:txBody>
      </p:sp>
    </p:spTree>
    <p:extLst>
      <p:ext uri="{BB962C8B-B14F-4D97-AF65-F5344CB8AC3E}">
        <p14:creationId xmlns:p14="http://schemas.microsoft.com/office/powerpoint/2010/main" val="14494717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14</a:t>
            </a:fld>
            <a:endParaRPr lang="en-US" dirty="0"/>
          </a:p>
        </p:txBody>
      </p:sp>
    </p:spTree>
    <p:extLst>
      <p:ext uri="{BB962C8B-B14F-4D97-AF65-F5344CB8AC3E}">
        <p14:creationId xmlns:p14="http://schemas.microsoft.com/office/powerpoint/2010/main" val="4106517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15</a:t>
            </a:fld>
            <a:endParaRPr lang="en-US" dirty="0"/>
          </a:p>
        </p:txBody>
      </p:sp>
    </p:spTree>
    <p:extLst>
      <p:ext uri="{BB962C8B-B14F-4D97-AF65-F5344CB8AC3E}">
        <p14:creationId xmlns:p14="http://schemas.microsoft.com/office/powerpoint/2010/main" val="11337909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r>
              <a:rPr lang="en-US" dirty="0"/>
              <a:t>This section highlights the </a:t>
            </a:r>
            <a:r>
              <a:rPr lang="en-US" baseline="0" dirty="0" smtClean="0"/>
              <a:t>sources </a:t>
            </a:r>
            <a:r>
              <a:rPr lang="en-US" baseline="0" dirty="0"/>
              <a:t>used to cover first year educational </a:t>
            </a:r>
            <a:r>
              <a:rPr lang="en-US" baseline="0" dirty="0" smtClean="0"/>
              <a:t>expenses, types of financial aid, </a:t>
            </a:r>
            <a:r>
              <a:rPr lang="en-US" baseline="0" dirty="0"/>
              <a:t>and students’ concerns about financing college.</a:t>
            </a:r>
            <a:endParaRPr lang="en-US" dirty="0"/>
          </a:p>
          <a:p>
            <a:endParaRPr lang="en-US" b="1" dirty="0"/>
          </a:p>
        </p:txBody>
      </p:sp>
      <p:sp>
        <p:nvSpPr>
          <p:cNvPr id="63492" name="Slide Number Placeholder 3"/>
          <p:cNvSpPr>
            <a:spLocks noGrp="1"/>
          </p:cNvSpPr>
          <p:nvPr>
            <p:ph type="sldNum" sz="quarter" idx="5"/>
          </p:nvPr>
        </p:nvSpPr>
        <p:spPr>
          <a:noFill/>
        </p:spPr>
        <p:txBody>
          <a:bodyPr/>
          <a:lstStyle/>
          <a:p>
            <a:fld id="{48365B1C-FE36-4780-B9A9-59C2E0ACF697}" type="slidenum">
              <a:rPr lang="en-US" smtClean="0"/>
              <a:pPr/>
              <a:t>16</a:t>
            </a:fld>
            <a:endParaRPr lang="en-US" dirty="0"/>
          </a:p>
        </p:txBody>
      </p:sp>
    </p:spTree>
    <p:extLst>
      <p:ext uri="{BB962C8B-B14F-4D97-AF65-F5344CB8AC3E}">
        <p14:creationId xmlns:p14="http://schemas.microsoft.com/office/powerpoint/2010/main" val="17256645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r>
              <a:rPr lang="en-US" dirty="0">
                <a:solidFill>
                  <a:srgbClr val="000000"/>
                </a:solidFill>
              </a:rPr>
              <a:t>The full stem for this item is: “How much of your first year’s educational expenses (room, board, tuition, and fees) do you expect to cover from </a:t>
            </a:r>
            <a:r>
              <a:rPr lang="en-US" u="sng" dirty="0">
                <a:solidFill>
                  <a:srgbClr val="000000"/>
                </a:solidFill>
              </a:rPr>
              <a:t>each</a:t>
            </a:r>
            <a:r>
              <a:rPr lang="en-US" u="none" dirty="0">
                <a:solidFill>
                  <a:srgbClr val="000000"/>
                </a:solidFill>
              </a:rPr>
              <a:t> of the sources</a:t>
            </a:r>
            <a:r>
              <a:rPr lang="en-US" u="none" baseline="0" dirty="0">
                <a:solidFill>
                  <a:srgbClr val="000000"/>
                </a:solidFill>
              </a:rPr>
              <a:t> listed</a:t>
            </a:r>
            <a:r>
              <a:rPr lang="en-US" dirty="0">
                <a:solidFill>
                  <a:srgbClr val="000000"/>
                </a:solidFill>
              </a:rPr>
              <a:t>?”</a:t>
            </a:r>
          </a:p>
          <a:p>
            <a:endParaRPr lang="en-US" dirty="0">
              <a:solidFill>
                <a:srgbClr val="000000"/>
              </a:solidFill>
            </a:endParaRPr>
          </a:p>
          <a:p>
            <a:r>
              <a:rPr lang="en-US" dirty="0">
                <a:solidFill>
                  <a:srgbClr val="000000"/>
                </a:solidFill>
              </a:rPr>
              <a:t>Item response options include “None,” “$1 to $2,999,” “$3,000 to $5,999,” “$6,000 to $9,999,” “$10,000 to $14,999” and “$15,000 or more.” Results shown here reflect all responses indicating any amount (i.e., all but “None”).</a:t>
            </a:r>
          </a:p>
        </p:txBody>
      </p:sp>
      <p:sp>
        <p:nvSpPr>
          <p:cNvPr id="67588" name="Slide Number Placeholder 3"/>
          <p:cNvSpPr>
            <a:spLocks noGrp="1"/>
          </p:cNvSpPr>
          <p:nvPr>
            <p:ph type="sldNum" sz="quarter" idx="5"/>
          </p:nvPr>
        </p:nvSpPr>
        <p:spPr>
          <a:noFill/>
        </p:spPr>
        <p:txBody>
          <a:bodyPr/>
          <a:lstStyle/>
          <a:p>
            <a:pPr defTabSz="903189"/>
            <a:fld id="{CEA5B297-A434-4A76-A39B-9A295AC795EF}" type="slidenum">
              <a:rPr lang="en-US" smtClean="0"/>
              <a:pPr defTabSz="903189"/>
              <a:t>17</a:t>
            </a:fld>
            <a:endParaRPr lang="en-US" dirty="0"/>
          </a:p>
        </p:txBody>
      </p:sp>
    </p:spTree>
    <p:extLst>
      <p:ext uri="{BB962C8B-B14F-4D97-AF65-F5344CB8AC3E}">
        <p14:creationId xmlns:p14="http://schemas.microsoft.com/office/powerpoint/2010/main" val="18441395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18</a:t>
            </a:fld>
            <a:endParaRPr lang="en-US" dirty="0"/>
          </a:p>
        </p:txBody>
      </p:sp>
    </p:spTree>
    <p:extLst>
      <p:ext uri="{BB962C8B-B14F-4D97-AF65-F5344CB8AC3E}">
        <p14:creationId xmlns:p14="http://schemas.microsoft.com/office/powerpoint/2010/main" val="365369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19</a:t>
            </a:fld>
            <a:endParaRPr lang="en-US" dirty="0"/>
          </a:p>
        </p:txBody>
      </p:sp>
    </p:spTree>
    <p:extLst>
      <p:ext uri="{BB962C8B-B14F-4D97-AF65-F5344CB8AC3E}">
        <p14:creationId xmlns:p14="http://schemas.microsoft.com/office/powerpoint/2010/main" val="36536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dirty="0"/>
          </a:p>
        </p:txBody>
      </p:sp>
      <p:sp>
        <p:nvSpPr>
          <p:cNvPr id="53252" name="Slide Number Placeholder 3"/>
          <p:cNvSpPr>
            <a:spLocks noGrp="1"/>
          </p:cNvSpPr>
          <p:nvPr>
            <p:ph type="sldNum" sz="quarter" idx="5"/>
          </p:nvPr>
        </p:nvSpPr>
        <p:spPr>
          <a:noFill/>
        </p:spPr>
        <p:txBody>
          <a:bodyPr/>
          <a:lstStyle/>
          <a:p>
            <a:fld id="{C09D7807-A486-4504-BBAB-BC222AE5641F}" type="slidenum">
              <a:rPr lang="en-US" smtClean="0"/>
              <a:pPr/>
              <a:t>2</a:t>
            </a:fld>
            <a:endParaRPr lang="en-US" dirty="0"/>
          </a:p>
        </p:txBody>
      </p:sp>
    </p:spTree>
    <p:extLst>
      <p:ext uri="{BB962C8B-B14F-4D97-AF65-F5344CB8AC3E}">
        <p14:creationId xmlns:p14="http://schemas.microsoft.com/office/powerpoint/2010/main" val="17044329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r>
              <a:rPr lang="en-US" dirty="0"/>
              <a:t>High School Experiences is measured by the Habits of Mind,</a:t>
            </a:r>
            <a:r>
              <a:rPr lang="en-US" baseline="0" dirty="0"/>
              <a:t> Pluralistic Orientation, Academic Self-Concept and Civic Engagement Constructs.  Additional items examine academic preparation and health and wellness.  </a:t>
            </a:r>
            <a:endParaRPr lang="en-US" dirty="0"/>
          </a:p>
          <a:p>
            <a:endParaRPr lang="en-US" b="1" dirty="0"/>
          </a:p>
        </p:txBody>
      </p:sp>
      <p:sp>
        <p:nvSpPr>
          <p:cNvPr id="77828" name="Slide Number Placeholder 3"/>
          <p:cNvSpPr>
            <a:spLocks noGrp="1"/>
          </p:cNvSpPr>
          <p:nvPr>
            <p:ph type="sldNum" sz="quarter" idx="5"/>
          </p:nvPr>
        </p:nvSpPr>
        <p:spPr>
          <a:noFill/>
        </p:spPr>
        <p:txBody>
          <a:bodyPr/>
          <a:lstStyle/>
          <a:p>
            <a:fld id="{92C36E95-78BF-427F-BD19-BB0B58F947DA}" type="slidenum">
              <a:rPr lang="en-US" smtClean="0"/>
              <a:pPr/>
              <a:t>20</a:t>
            </a:fld>
            <a:endParaRPr lang="en-US" dirty="0"/>
          </a:p>
        </p:txBody>
      </p:sp>
    </p:spTree>
    <p:extLst>
      <p:ext uri="{BB962C8B-B14F-4D97-AF65-F5344CB8AC3E}">
        <p14:creationId xmlns:p14="http://schemas.microsoft.com/office/powerpoint/2010/main" val="17058934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Results shown</a:t>
            </a:r>
            <a:r>
              <a:rPr lang="en-US" baseline="0" dirty="0"/>
              <a:t> here reflect the percentage of respondents indicating “yes.”</a:t>
            </a:r>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21</a:t>
            </a:fld>
            <a:endParaRPr lang="en-US" dirty="0"/>
          </a:p>
        </p:txBody>
      </p:sp>
    </p:spTree>
    <p:extLst>
      <p:ext uri="{BB962C8B-B14F-4D97-AF65-F5344CB8AC3E}">
        <p14:creationId xmlns:p14="http://schemas.microsoft.com/office/powerpoint/2010/main" val="6931880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3DD99313-A168-4364-9291-51DAB6B1F833}" type="slidenum">
              <a:rPr lang="en-US" sz="1200">
                <a:latin typeface="Arial" charset="0"/>
              </a:rPr>
              <a:pPr algn="r" defTabSz="903004" eaLnBrk="1" hangingPunct="1"/>
              <a:t>22</a:t>
            </a:fld>
            <a:endParaRPr lang="en-US" sz="1200" dirty="0">
              <a:latin typeface="Arial"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22</a:t>
            </a:fld>
            <a:endParaRPr lang="en-US" dirty="0"/>
          </a:p>
        </p:txBody>
      </p:sp>
    </p:spTree>
    <p:extLst>
      <p:ext uri="{BB962C8B-B14F-4D97-AF65-F5344CB8AC3E}">
        <p14:creationId xmlns:p14="http://schemas.microsoft.com/office/powerpoint/2010/main" val="5936106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141CCF23-8DFB-408C-A8A6-9B57DFEDDB40}" type="slidenum">
              <a:rPr lang="en-US" sz="1200">
                <a:latin typeface="Arial" charset="0"/>
              </a:rPr>
              <a:pPr algn="r" defTabSz="903004" eaLnBrk="1" hangingPunct="1"/>
              <a:t>23</a:t>
            </a:fld>
            <a:endParaRPr lang="en-US" sz="1200" dirty="0">
              <a:latin typeface="Arial"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23</a:t>
            </a:fld>
            <a:endParaRPr lang="en-US" dirty="0"/>
          </a:p>
        </p:txBody>
      </p:sp>
    </p:spTree>
    <p:extLst>
      <p:ext uri="{BB962C8B-B14F-4D97-AF65-F5344CB8AC3E}">
        <p14:creationId xmlns:p14="http://schemas.microsoft.com/office/powerpoint/2010/main" val="42180122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7C4532F2-39B8-4BE3-B6EF-4A0B1BF12A53}" type="slidenum">
              <a:rPr lang="en-US" sz="1200">
                <a:latin typeface="Arial" charset="0"/>
              </a:rPr>
              <a:pPr algn="r" defTabSz="903004" eaLnBrk="1" hangingPunct="1"/>
              <a:t>24</a:t>
            </a:fld>
            <a:endParaRPr lang="en-US" sz="1200" dirty="0">
              <a:latin typeface="Arial"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24</a:t>
            </a:fld>
            <a:endParaRPr lang="en-US" dirty="0"/>
          </a:p>
        </p:txBody>
      </p:sp>
    </p:spTree>
    <p:extLst>
      <p:ext uri="{BB962C8B-B14F-4D97-AF65-F5344CB8AC3E}">
        <p14:creationId xmlns:p14="http://schemas.microsoft.com/office/powerpoint/2010/main" val="17967910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B88A5161-1C39-4739-ADDF-830898676999}" type="slidenum">
              <a:rPr lang="en-US" sz="1200">
                <a:latin typeface="Arial" charset="0"/>
              </a:rPr>
              <a:pPr algn="r" defTabSz="903004" eaLnBrk="1" hangingPunct="1"/>
              <a:t>25</a:t>
            </a:fld>
            <a:endParaRPr lang="en-US" sz="1200" dirty="0">
              <a:latin typeface="Arial" charset="0"/>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25</a:t>
            </a:fld>
            <a:endParaRPr lang="en-US" dirty="0"/>
          </a:p>
        </p:txBody>
      </p:sp>
    </p:spTree>
    <p:extLst>
      <p:ext uri="{BB962C8B-B14F-4D97-AF65-F5344CB8AC3E}">
        <p14:creationId xmlns:p14="http://schemas.microsoft.com/office/powerpoint/2010/main" val="27640845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p:spPr>
        <p:txBody>
          <a:bodyPr/>
          <a:lstStyle/>
          <a:p>
            <a:pPr eaLnBrk="1" hangingPunct="1"/>
            <a:r>
              <a:rPr lang="en-US" dirty="0"/>
              <a:t>The response options for these items include: “Frequently,” “Occasionally,” and “Not at All” (not shown here).</a:t>
            </a:r>
          </a:p>
          <a:p>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26</a:t>
            </a:fld>
            <a:endParaRPr lang="en-US" dirty="0"/>
          </a:p>
        </p:txBody>
      </p:sp>
    </p:spTree>
    <p:extLst>
      <p:ext uri="{BB962C8B-B14F-4D97-AF65-F5344CB8AC3E}">
        <p14:creationId xmlns:p14="http://schemas.microsoft.com/office/powerpoint/2010/main" val="13876572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dirty="0"/>
          </a:p>
        </p:txBody>
      </p:sp>
      <p:sp>
        <p:nvSpPr>
          <p:cNvPr id="90116" name="Slide Number Placeholder 3"/>
          <p:cNvSpPr>
            <a:spLocks noGrp="1"/>
          </p:cNvSpPr>
          <p:nvPr>
            <p:ph type="sldNum" sz="quarter" idx="5"/>
          </p:nvPr>
        </p:nvSpPr>
        <p:spPr>
          <a:noFill/>
        </p:spPr>
        <p:txBody>
          <a:bodyPr/>
          <a:lstStyle/>
          <a:p>
            <a:fld id="{E387714F-525C-4A72-8685-EE1217312515}" type="slidenum">
              <a:rPr lang="en-US" smtClean="0"/>
              <a:pPr/>
              <a:t>27</a:t>
            </a:fld>
            <a:endParaRPr lang="en-US" dirty="0"/>
          </a:p>
        </p:txBody>
      </p:sp>
    </p:spTree>
    <p:extLst>
      <p:ext uri="{BB962C8B-B14F-4D97-AF65-F5344CB8AC3E}">
        <p14:creationId xmlns:p14="http://schemas.microsoft.com/office/powerpoint/2010/main" val="41141998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28</a:t>
            </a:fld>
            <a:endParaRPr lang="en-US" dirty="0"/>
          </a:p>
        </p:txBody>
      </p:sp>
    </p:spTree>
    <p:extLst>
      <p:ext uri="{BB962C8B-B14F-4D97-AF65-F5344CB8AC3E}">
        <p14:creationId xmlns:p14="http://schemas.microsoft.com/office/powerpoint/2010/main" val="41560039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response options include: “Absolutely”, “Very,” “Moderately,” “Somewhat,” “Not at All.” Only the first two responses are shown here.</a:t>
            </a:r>
          </a:p>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29</a:t>
            </a:fld>
            <a:endParaRPr lang="en-US" dirty="0"/>
          </a:p>
        </p:txBody>
      </p:sp>
    </p:spTree>
    <p:extLst>
      <p:ext uri="{BB962C8B-B14F-4D97-AF65-F5344CB8AC3E}">
        <p14:creationId xmlns:p14="http://schemas.microsoft.com/office/powerpoint/2010/main" val="4156003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dirty="0"/>
          </a:p>
        </p:txBody>
      </p:sp>
      <p:sp>
        <p:nvSpPr>
          <p:cNvPr id="54276" name="Slide Number Placeholder 3"/>
          <p:cNvSpPr>
            <a:spLocks noGrp="1"/>
          </p:cNvSpPr>
          <p:nvPr>
            <p:ph type="sldNum" sz="quarter" idx="5"/>
          </p:nvPr>
        </p:nvSpPr>
        <p:spPr>
          <a:noFill/>
        </p:spPr>
        <p:txBody>
          <a:bodyPr/>
          <a:lstStyle/>
          <a:p>
            <a:fld id="{79F4AD94-66D3-43CC-BC6E-B2A10336ABE6}" type="slidenum">
              <a:rPr lang="en-US" smtClean="0"/>
              <a:pPr/>
              <a:t>3</a:t>
            </a:fld>
            <a:endParaRPr lang="en-US" dirty="0"/>
          </a:p>
        </p:txBody>
      </p:sp>
    </p:spTree>
    <p:extLst>
      <p:ext uri="{BB962C8B-B14F-4D97-AF65-F5344CB8AC3E}">
        <p14:creationId xmlns:p14="http://schemas.microsoft.com/office/powerpoint/2010/main" val="26119622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r>
              <a:rPr lang="en-US" dirty="0"/>
              <a:t>This section summarizes students’ expected major, planned career, whether following a Pre-Med or Pre-Law track or not, and degree</a:t>
            </a:r>
            <a:r>
              <a:rPr lang="en-US" baseline="0" dirty="0"/>
              <a:t> aspirations. </a:t>
            </a:r>
            <a:endParaRPr lang="en-US" dirty="0"/>
          </a:p>
          <a:p>
            <a:endParaRPr lang="en-US" dirty="0"/>
          </a:p>
        </p:txBody>
      </p:sp>
      <p:sp>
        <p:nvSpPr>
          <p:cNvPr id="90116" name="Slide Number Placeholder 3"/>
          <p:cNvSpPr>
            <a:spLocks noGrp="1"/>
          </p:cNvSpPr>
          <p:nvPr>
            <p:ph type="sldNum" sz="quarter" idx="5"/>
          </p:nvPr>
        </p:nvSpPr>
        <p:spPr>
          <a:noFill/>
        </p:spPr>
        <p:txBody>
          <a:bodyPr/>
          <a:lstStyle/>
          <a:p>
            <a:fld id="{E387714F-525C-4A72-8685-EE1217312515}" type="slidenum">
              <a:rPr lang="en-US" smtClean="0"/>
              <a:pPr/>
              <a:t>30</a:t>
            </a:fld>
            <a:endParaRPr lang="en-US" dirty="0"/>
          </a:p>
        </p:txBody>
      </p:sp>
    </p:spTree>
    <p:extLst>
      <p:ext uri="{BB962C8B-B14F-4D97-AF65-F5344CB8AC3E}">
        <p14:creationId xmlns:p14="http://schemas.microsoft.com/office/powerpoint/2010/main" val="36547441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txBox="1">
            <a:spLocks noGrp="1" noChangeArrowheads="1"/>
          </p:cNvSpPr>
          <p:nvPr/>
        </p:nvSpPr>
        <p:spPr bwMode="auto">
          <a:xfrm>
            <a:off x="3962402" y="8816975"/>
            <a:ext cx="3033713" cy="465139"/>
          </a:xfrm>
          <a:prstGeom prst="rect">
            <a:avLst/>
          </a:prstGeom>
          <a:noFill/>
          <a:ln w="9525">
            <a:noFill/>
            <a:miter lim="800000"/>
            <a:headEnd/>
            <a:tailEnd/>
          </a:ln>
        </p:spPr>
        <p:txBody>
          <a:bodyPr lIns="91257" tIns="45628" rIns="91257" bIns="45628" anchor="b"/>
          <a:lstStyle/>
          <a:p>
            <a:pPr algn="r" defTabSz="903189" eaLnBrk="1" hangingPunct="1"/>
            <a:fld id="{C5346FB3-D9ED-4623-808C-3D05AE1B6CB5}" type="slidenum">
              <a:rPr lang="en-US" sz="1200">
                <a:latin typeface="Arial" charset="0"/>
              </a:rPr>
              <a:pPr algn="r" defTabSz="903189" eaLnBrk="1" hangingPunct="1"/>
              <a:t>31</a:t>
            </a:fld>
            <a:endParaRPr lang="en-US" sz="1200" dirty="0">
              <a:latin typeface="Arial" charset="0"/>
            </a:endParaRPr>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r>
              <a:rPr lang="en-US" dirty="0"/>
              <a:t>The major variable</a:t>
            </a:r>
            <a:r>
              <a:rPr lang="en-US" baseline="0" dirty="0"/>
              <a:t> displayed here is “MAJORA.”  </a:t>
            </a:r>
          </a:p>
          <a:p>
            <a:r>
              <a:rPr lang="en-US" baseline="0" dirty="0"/>
              <a:t>This variable aggregates the 90 majors listed on the questionnaire into 17 categories.  </a:t>
            </a:r>
            <a:endParaRPr lang="en-US" dirty="0"/>
          </a:p>
        </p:txBody>
      </p:sp>
    </p:spTree>
    <p:extLst>
      <p:ext uri="{BB962C8B-B14F-4D97-AF65-F5344CB8AC3E}">
        <p14:creationId xmlns:p14="http://schemas.microsoft.com/office/powerpoint/2010/main" val="41715937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Item 22.  Do you consider yourself: Pre-Med or Pre-Law</a:t>
            </a:r>
          </a:p>
          <a:p>
            <a:r>
              <a:rPr lang="en-US" dirty="0"/>
              <a:t>Options are </a:t>
            </a:r>
            <a:r>
              <a:rPr lang="en-US" dirty="0" smtClean="0"/>
              <a:t>Yes/NO.  Report</a:t>
            </a:r>
            <a:r>
              <a:rPr lang="en-US" baseline="0" dirty="0" smtClean="0"/>
              <a:t> shows only “Yes” responses.</a:t>
            </a:r>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32</a:t>
            </a:fld>
            <a:endParaRPr lang="en-US" dirty="0"/>
          </a:p>
        </p:txBody>
      </p:sp>
    </p:spTree>
    <p:extLst>
      <p:ext uri="{BB962C8B-B14F-4D97-AF65-F5344CB8AC3E}">
        <p14:creationId xmlns:p14="http://schemas.microsoft.com/office/powerpoint/2010/main" val="16395947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txBox="1">
            <a:spLocks noGrp="1" noChangeArrowheads="1"/>
          </p:cNvSpPr>
          <p:nvPr/>
        </p:nvSpPr>
        <p:spPr bwMode="auto">
          <a:xfrm>
            <a:off x="3962402" y="8816975"/>
            <a:ext cx="3033713" cy="465139"/>
          </a:xfrm>
          <a:prstGeom prst="rect">
            <a:avLst/>
          </a:prstGeom>
          <a:noFill/>
          <a:ln w="9525">
            <a:noFill/>
            <a:miter lim="800000"/>
            <a:headEnd/>
            <a:tailEnd/>
          </a:ln>
        </p:spPr>
        <p:txBody>
          <a:bodyPr lIns="91257" tIns="45628" rIns="91257" bIns="45628" anchor="b"/>
          <a:lstStyle/>
          <a:p>
            <a:pPr algn="r" defTabSz="903189" eaLnBrk="1" hangingPunct="1"/>
            <a:fld id="{C5346FB3-D9ED-4623-808C-3D05AE1B6CB5}" type="slidenum">
              <a:rPr lang="en-US" sz="1200">
                <a:latin typeface="Arial" charset="0"/>
              </a:rPr>
              <a:pPr algn="r" defTabSz="903189" eaLnBrk="1" hangingPunct="1"/>
              <a:t>33</a:t>
            </a:fld>
            <a:endParaRPr lang="en-US" sz="1200" dirty="0">
              <a:latin typeface="Arial" charset="0"/>
            </a:endParaRPr>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r>
              <a:rPr lang="en-US" dirty="0"/>
              <a:t>The career variable displayed</a:t>
            </a:r>
            <a:r>
              <a:rPr lang="en-US" baseline="0" dirty="0"/>
              <a:t> here is “SCAREERA.”</a:t>
            </a:r>
          </a:p>
          <a:p>
            <a:pPr eaLnBrk="1" hangingPunct="1"/>
            <a:r>
              <a:rPr lang="en-US" baseline="0" dirty="0"/>
              <a:t>This variable aggregates the 47 career options on the questionnaire into </a:t>
            </a:r>
            <a:r>
              <a:rPr lang="en-US" baseline="0"/>
              <a:t>23 </a:t>
            </a:r>
            <a:r>
              <a:rPr lang="en-US" baseline="0" smtClean="0"/>
              <a:t>categories  </a:t>
            </a:r>
            <a:r>
              <a:rPr lang="en-US" baseline="0" dirty="0" smtClean="0"/>
              <a:t>(“Undecided” is not displayed).</a:t>
            </a:r>
            <a:endParaRPr lang="en-US" dirty="0"/>
          </a:p>
        </p:txBody>
      </p:sp>
    </p:spTree>
    <p:extLst>
      <p:ext uri="{BB962C8B-B14F-4D97-AF65-F5344CB8AC3E}">
        <p14:creationId xmlns:p14="http://schemas.microsoft.com/office/powerpoint/2010/main" val="41188556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34</a:t>
            </a:fld>
            <a:endParaRPr lang="en-US" dirty="0"/>
          </a:p>
        </p:txBody>
      </p:sp>
    </p:spTree>
    <p:extLst>
      <p:ext uri="{BB962C8B-B14F-4D97-AF65-F5344CB8AC3E}">
        <p14:creationId xmlns:p14="http://schemas.microsoft.com/office/powerpoint/2010/main" val="26852004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35</a:t>
            </a:fld>
            <a:endParaRPr lang="en-US" dirty="0"/>
          </a:p>
        </p:txBody>
      </p:sp>
    </p:spTree>
    <p:extLst>
      <p:ext uri="{BB962C8B-B14F-4D97-AF65-F5344CB8AC3E}">
        <p14:creationId xmlns:p14="http://schemas.microsoft.com/office/powerpoint/2010/main" val="33665543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r>
              <a:rPr lang="en-US" dirty="0"/>
              <a:t>Items</a:t>
            </a:r>
            <a:r>
              <a:rPr lang="en-US" baseline="0" dirty="0"/>
              <a:t> in this section ask students how likely they are to participate in specific activities and practices while in college. </a:t>
            </a:r>
            <a:endParaRPr lang="en-US" dirty="0"/>
          </a:p>
        </p:txBody>
      </p:sp>
      <p:sp>
        <p:nvSpPr>
          <p:cNvPr id="90116" name="Slide Number Placeholder 3"/>
          <p:cNvSpPr>
            <a:spLocks noGrp="1"/>
          </p:cNvSpPr>
          <p:nvPr>
            <p:ph type="sldNum" sz="quarter" idx="5"/>
          </p:nvPr>
        </p:nvSpPr>
        <p:spPr>
          <a:noFill/>
        </p:spPr>
        <p:txBody>
          <a:bodyPr/>
          <a:lstStyle/>
          <a:p>
            <a:fld id="{E387714F-525C-4A72-8685-EE1217312515}" type="slidenum">
              <a:rPr lang="en-US" smtClean="0"/>
              <a:pPr/>
              <a:t>36</a:t>
            </a:fld>
            <a:endParaRPr lang="en-US" dirty="0"/>
          </a:p>
        </p:txBody>
      </p:sp>
    </p:spTree>
    <p:extLst>
      <p:ext uri="{BB962C8B-B14F-4D97-AF65-F5344CB8AC3E}">
        <p14:creationId xmlns:p14="http://schemas.microsoft.com/office/powerpoint/2010/main" val="243329328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a:t>The response options include: “Very Good Chance,” “Some</a:t>
            </a:r>
            <a:r>
              <a:rPr lang="en-US" baseline="0" dirty="0"/>
              <a:t> Chance</a:t>
            </a:r>
            <a:r>
              <a:rPr lang="en-US" dirty="0"/>
              <a:t>,” “Very Little Chance,” “No Chance.” Only the first two responses are shown here.</a:t>
            </a:r>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37</a:t>
            </a:fld>
            <a:endParaRPr lang="en-US" dirty="0"/>
          </a:p>
        </p:txBody>
      </p:sp>
    </p:spTree>
    <p:extLst>
      <p:ext uri="{BB962C8B-B14F-4D97-AF65-F5344CB8AC3E}">
        <p14:creationId xmlns:p14="http://schemas.microsoft.com/office/powerpoint/2010/main" val="281882788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a:t>The response options include: “Very Good Chance,” “Some</a:t>
            </a:r>
            <a:r>
              <a:rPr lang="en-US" baseline="0" dirty="0"/>
              <a:t> Chance</a:t>
            </a:r>
            <a:r>
              <a:rPr lang="en-US" dirty="0"/>
              <a:t>,” “Very Little Chance,” “No Chance.” Only the first two responses are shown here.</a:t>
            </a:r>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38</a:t>
            </a:fld>
            <a:endParaRPr lang="en-US" dirty="0"/>
          </a:p>
        </p:txBody>
      </p:sp>
    </p:spTree>
    <p:extLst>
      <p:ext uri="{BB962C8B-B14F-4D97-AF65-F5344CB8AC3E}">
        <p14:creationId xmlns:p14="http://schemas.microsoft.com/office/powerpoint/2010/main" val="173011918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a:t>The response options include: “Very Good Chance,” “Some</a:t>
            </a:r>
            <a:r>
              <a:rPr lang="en-US" baseline="0" dirty="0"/>
              <a:t> Chance</a:t>
            </a:r>
            <a:r>
              <a:rPr lang="en-US" dirty="0"/>
              <a:t>,” “Very Little Chance,” “No Chance.” Only the first two responses are shown here.</a:t>
            </a:r>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39</a:t>
            </a:fld>
            <a:endParaRPr lang="en-US" dirty="0"/>
          </a:p>
        </p:txBody>
      </p:sp>
    </p:spTree>
    <p:extLst>
      <p:ext uri="{BB962C8B-B14F-4D97-AF65-F5344CB8AC3E}">
        <p14:creationId xmlns:p14="http://schemas.microsoft.com/office/powerpoint/2010/main" val="2825930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algn="l"/>
            <a:r>
              <a:rPr lang="en-US" sz="1000" dirty="0"/>
              <a:t>The TFS Power Point shows individual items relevant</a:t>
            </a:r>
            <a:r>
              <a:rPr lang="en-US" sz="1000" baseline="0" dirty="0"/>
              <a:t> to each category.  Responses shown for your institution and your comparison group.  Where appropriate, items are aggregated into Constructs. </a:t>
            </a:r>
            <a:endParaRPr lang="en-US" sz="1000" dirty="0"/>
          </a:p>
          <a:p>
            <a:pPr algn="l"/>
            <a:endParaRPr lang="en-US" sz="1000" dirty="0"/>
          </a:p>
          <a:p>
            <a:pPr algn="l"/>
            <a:r>
              <a:rPr lang="en-US" sz="1000" dirty="0"/>
              <a:t>Constructs are reported for all first-time, full-time students, denoted as “All FTFT,” and are also broken out by “Men” and “Women.” Bar graphs depicting mean scores are shown for your institution and comparison group. CIRP Constructs have been scaled to a population mean of 50 with a standard deviation of 10.  More detailed information on constructs can be found at http://www.heri.ucla.edu/PDFs/constructs/technicalreport.pdf.</a:t>
            </a:r>
          </a:p>
          <a:p>
            <a:endParaRPr lang="en-US" sz="1000" dirty="0"/>
          </a:p>
          <a:p>
            <a:r>
              <a:rPr lang="en-US" sz="1000" dirty="0"/>
              <a:t> </a:t>
            </a:r>
          </a:p>
          <a:p>
            <a:endParaRPr lang="en-US" sz="1000" dirty="0">
              <a:solidFill>
                <a:srgbClr val="FF0000"/>
              </a:solidFill>
            </a:endParaRPr>
          </a:p>
        </p:txBody>
      </p:sp>
      <p:sp>
        <p:nvSpPr>
          <p:cNvPr id="55300" name="Slide Number Placeholder 3"/>
          <p:cNvSpPr>
            <a:spLocks noGrp="1"/>
          </p:cNvSpPr>
          <p:nvPr>
            <p:ph type="sldNum" sz="quarter" idx="5"/>
          </p:nvPr>
        </p:nvSpPr>
        <p:spPr>
          <a:noFill/>
        </p:spPr>
        <p:txBody>
          <a:bodyPr/>
          <a:lstStyle/>
          <a:p>
            <a:fld id="{BB8C5F55-7FC7-4C4D-8818-950D6D31DC28}" type="slidenum">
              <a:rPr lang="en-US" smtClean="0"/>
              <a:pPr/>
              <a:t>4</a:t>
            </a:fld>
            <a:endParaRPr lang="en-US" dirty="0"/>
          </a:p>
        </p:txBody>
      </p:sp>
    </p:spTree>
    <p:extLst>
      <p:ext uri="{BB962C8B-B14F-4D97-AF65-F5344CB8AC3E}">
        <p14:creationId xmlns:p14="http://schemas.microsoft.com/office/powerpoint/2010/main" val="120065527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8B696DFB-D642-4705-907D-255BE78D9C0C}" type="slidenum">
              <a:rPr lang="en-US" smtClean="0"/>
              <a:pPr/>
              <a:t>40</a:t>
            </a:fld>
            <a:endParaRPr lang="en-US" dirty="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xfrm>
            <a:off x="931865" y="4408492"/>
            <a:ext cx="5133975" cy="4179887"/>
          </a:xfrm>
          <a:noFill/>
          <a:ln/>
        </p:spPr>
        <p:txBody>
          <a:bodyPr/>
          <a:lstStyle/>
          <a:p>
            <a:pPr eaLnBrk="1" hangingPunct="1"/>
            <a:endParaRPr lang="en-US" dirty="0"/>
          </a:p>
        </p:txBody>
      </p:sp>
    </p:spTree>
    <p:extLst>
      <p:ext uri="{BB962C8B-B14F-4D97-AF65-F5344CB8AC3E}">
        <p14:creationId xmlns:p14="http://schemas.microsoft.com/office/powerpoint/2010/main" val="734263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327">
              <a:defRPr sz="2000" u="sng">
                <a:solidFill>
                  <a:schemeClr val="tx1"/>
                </a:solidFill>
                <a:latin typeface="Garamond" panose="02020404030301010803" pitchFamily="18" charset="0"/>
              </a:defRPr>
            </a:lvl1pPr>
            <a:lvl2pPr marL="741679" indent="-285261" defTabSz="903327">
              <a:defRPr sz="2000" u="sng">
                <a:solidFill>
                  <a:schemeClr val="tx1"/>
                </a:solidFill>
                <a:latin typeface="Garamond" panose="02020404030301010803" pitchFamily="18" charset="0"/>
              </a:defRPr>
            </a:lvl2pPr>
            <a:lvl3pPr marL="1141045" indent="-228208" defTabSz="903327">
              <a:defRPr sz="2000" u="sng">
                <a:solidFill>
                  <a:schemeClr val="tx1"/>
                </a:solidFill>
                <a:latin typeface="Garamond" panose="02020404030301010803" pitchFamily="18" charset="0"/>
              </a:defRPr>
            </a:lvl3pPr>
            <a:lvl4pPr marL="1597464" indent="-228208" defTabSz="903327">
              <a:defRPr sz="2000" u="sng">
                <a:solidFill>
                  <a:schemeClr val="tx1"/>
                </a:solidFill>
                <a:latin typeface="Garamond" panose="02020404030301010803" pitchFamily="18" charset="0"/>
              </a:defRPr>
            </a:lvl4pPr>
            <a:lvl5pPr marL="2053882" indent="-228208" defTabSz="903327">
              <a:defRPr sz="2000" u="sng">
                <a:solidFill>
                  <a:schemeClr val="tx1"/>
                </a:solidFill>
                <a:latin typeface="Garamond" panose="02020404030301010803" pitchFamily="18" charset="0"/>
              </a:defRPr>
            </a:lvl5pPr>
            <a:lvl6pPr marL="2510301" indent="-228208" defTabSz="903327" eaLnBrk="0" fontAlgn="base" hangingPunct="0">
              <a:spcBef>
                <a:spcPct val="0"/>
              </a:spcBef>
              <a:spcAft>
                <a:spcPct val="0"/>
              </a:spcAft>
              <a:defRPr sz="2000" u="sng">
                <a:solidFill>
                  <a:schemeClr val="tx1"/>
                </a:solidFill>
                <a:latin typeface="Garamond" panose="02020404030301010803" pitchFamily="18" charset="0"/>
              </a:defRPr>
            </a:lvl6pPr>
            <a:lvl7pPr marL="2966718" indent="-228208" defTabSz="903327" eaLnBrk="0" fontAlgn="base" hangingPunct="0">
              <a:spcBef>
                <a:spcPct val="0"/>
              </a:spcBef>
              <a:spcAft>
                <a:spcPct val="0"/>
              </a:spcAft>
              <a:defRPr sz="2000" u="sng">
                <a:solidFill>
                  <a:schemeClr val="tx1"/>
                </a:solidFill>
                <a:latin typeface="Garamond" panose="02020404030301010803" pitchFamily="18" charset="0"/>
              </a:defRPr>
            </a:lvl7pPr>
            <a:lvl8pPr marL="3423136" indent="-228208" defTabSz="903327" eaLnBrk="0" fontAlgn="base" hangingPunct="0">
              <a:spcBef>
                <a:spcPct val="0"/>
              </a:spcBef>
              <a:spcAft>
                <a:spcPct val="0"/>
              </a:spcAft>
              <a:defRPr sz="2000" u="sng">
                <a:solidFill>
                  <a:schemeClr val="tx1"/>
                </a:solidFill>
                <a:latin typeface="Garamond" panose="02020404030301010803" pitchFamily="18" charset="0"/>
              </a:defRPr>
            </a:lvl8pPr>
            <a:lvl9pPr marL="3879554" indent="-228208" defTabSz="903327" eaLnBrk="0" fontAlgn="base" hangingPunct="0">
              <a:spcBef>
                <a:spcPct val="0"/>
              </a:spcBef>
              <a:spcAft>
                <a:spcPct val="0"/>
              </a:spcAft>
              <a:defRPr sz="2000" u="sng">
                <a:solidFill>
                  <a:schemeClr val="tx1"/>
                </a:solidFill>
                <a:latin typeface="Garamond" panose="02020404030301010803" pitchFamily="18" charset="0"/>
              </a:defRPr>
            </a:lvl9pPr>
          </a:lstStyle>
          <a:p>
            <a:fld id="{B2E347F8-731A-410D-BA93-69B3AB4E54A5}" type="slidenum">
              <a:rPr lang="en-US" sz="1200" u="none">
                <a:latin typeface="Arial" panose="020B0604020202020204" pitchFamily="34" charset="0"/>
              </a:rPr>
              <a:pPr/>
              <a:t>5</a:t>
            </a:fld>
            <a:endParaRPr lang="en-US" sz="1200" u="none" dirty="0">
              <a:latin typeface="Arial" panose="020B0604020202020204" pitchFamily="34" charset="0"/>
            </a:endParaRPr>
          </a:p>
        </p:txBody>
      </p:sp>
    </p:spTree>
    <p:extLst>
      <p:ext uri="{BB962C8B-B14F-4D97-AF65-F5344CB8AC3E}">
        <p14:creationId xmlns:p14="http://schemas.microsoft.com/office/powerpoint/2010/main" val="20301198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327">
              <a:defRPr sz="2000" u="sng">
                <a:solidFill>
                  <a:schemeClr val="tx1"/>
                </a:solidFill>
                <a:latin typeface="Garamond" panose="02020404030301010803" pitchFamily="18" charset="0"/>
              </a:defRPr>
            </a:lvl1pPr>
            <a:lvl2pPr marL="741679" indent="-285261" defTabSz="903327">
              <a:defRPr sz="2000" u="sng">
                <a:solidFill>
                  <a:schemeClr val="tx1"/>
                </a:solidFill>
                <a:latin typeface="Garamond" panose="02020404030301010803" pitchFamily="18" charset="0"/>
              </a:defRPr>
            </a:lvl2pPr>
            <a:lvl3pPr marL="1141045" indent="-228208" defTabSz="903327">
              <a:defRPr sz="2000" u="sng">
                <a:solidFill>
                  <a:schemeClr val="tx1"/>
                </a:solidFill>
                <a:latin typeface="Garamond" panose="02020404030301010803" pitchFamily="18" charset="0"/>
              </a:defRPr>
            </a:lvl3pPr>
            <a:lvl4pPr marL="1597464" indent="-228208" defTabSz="903327">
              <a:defRPr sz="2000" u="sng">
                <a:solidFill>
                  <a:schemeClr val="tx1"/>
                </a:solidFill>
                <a:latin typeface="Garamond" panose="02020404030301010803" pitchFamily="18" charset="0"/>
              </a:defRPr>
            </a:lvl4pPr>
            <a:lvl5pPr marL="2053882" indent="-228208" defTabSz="903327">
              <a:defRPr sz="2000" u="sng">
                <a:solidFill>
                  <a:schemeClr val="tx1"/>
                </a:solidFill>
                <a:latin typeface="Garamond" panose="02020404030301010803" pitchFamily="18" charset="0"/>
              </a:defRPr>
            </a:lvl5pPr>
            <a:lvl6pPr marL="2510301" indent="-228208" defTabSz="903327" eaLnBrk="0" fontAlgn="base" hangingPunct="0">
              <a:spcBef>
                <a:spcPct val="0"/>
              </a:spcBef>
              <a:spcAft>
                <a:spcPct val="0"/>
              </a:spcAft>
              <a:defRPr sz="2000" u="sng">
                <a:solidFill>
                  <a:schemeClr val="tx1"/>
                </a:solidFill>
                <a:latin typeface="Garamond" panose="02020404030301010803" pitchFamily="18" charset="0"/>
              </a:defRPr>
            </a:lvl6pPr>
            <a:lvl7pPr marL="2966718" indent="-228208" defTabSz="903327" eaLnBrk="0" fontAlgn="base" hangingPunct="0">
              <a:spcBef>
                <a:spcPct val="0"/>
              </a:spcBef>
              <a:spcAft>
                <a:spcPct val="0"/>
              </a:spcAft>
              <a:defRPr sz="2000" u="sng">
                <a:solidFill>
                  <a:schemeClr val="tx1"/>
                </a:solidFill>
                <a:latin typeface="Garamond" panose="02020404030301010803" pitchFamily="18" charset="0"/>
              </a:defRPr>
            </a:lvl7pPr>
            <a:lvl8pPr marL="3423136" indent="-228208" defTabSz="903327" eaLnBrk="0" fontAlgn="base" hangingPunct="0">
              <a:spcBef>
                <a:spcPct val="0"/>
              </a:spcBef>
              <a:spcAft>
                <a:spcPct val="0"/>
              </a:spcAft>
              <a:defRPr sz="2000" u="sng">
                <a:solidFill>
                  <a:schemeClr val="tx1"/>
                </a:solidFill>
                <a:latin typeface="Garamond" panose="02020404030301010803" pitchFamily="18" charset="0"/>
              </a:defRPr>
            </a:lvl8pPr>
            <a:lvl9pPr marL="3879554" indent="-228208" defTabSz="903327" eaLnBrk="0" fontAlgn="base" hangingPunct="0">
              <a:spcBef>
                <a:spcPct val="0"/>
              </a:spcBef>
              <a:spcAft>
                <a:spcPct val="0"/>
              </a:spcAft>
              <a:defRPr sz="2000" u="sng">
                <a:solidFill>
                  <a:schemeClr val="tx1"/>
                </a:solidFill>
                <a:latin typeface="Garamond" panose="02020404030301010803" pitchFamily="18" charset="0"/>
              </a:defRPr>
            </a:lvl9pPr>
          </a:lstStyle>
          <a:p>
            <a:fld id="{B2E347F8-731A-410D-BA93-69B3AB4E54A5}" type="slidenum">
              <a:rPr lang="en-US" sz="1200" u="none">
                <a:latin typeface="Arial" panose="020B0604020202020204" pitchFamily="34" charset="0"/>
              </a:rPr>
              <a:pPr/>
              <a:t>6</a:t>
            </a:fld>
            <a:endParaRPr lang="en-US" sz="1200" u="none" dirty="0">
              <a:latin typeface="Arial" panose="020B0604020202020204" pitchFamily="34" charset="0"/>
            </a:endParaRPr>
          </a:p>
        </p:txBody>
      </p:sp>
    </p:spTree>
    <p:extLst>
      <p:ext uri="{BB962C8B-B14F-4D97-AF65-F5344CB8AC3E}">
        <p14:creationId xmlns:p14="http://schemas.microsoft.com/office/powerpoint/2010/main" val="7854758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327">
              <a:defRPr sz="2000" u="sng">
                <a:solidFill>
                  <a:schemeClr val="tx1"/>
                </a:solidFill>
                <a:latin typeface="Garamond" panose="02020404030301010803" pitchFamily="18" charset="0"/>
              </a:defRPr>
            </a:lvl1pPr>
            <a:lvl2pPr marL="741679" indent="-285261" defTabSz="903327">
              <a:defRPr sz="2000" u="sng">
                <a:solidFill>
                  <a:schemeClr val="tx1"/>
                </a:solidFill>
                <a:latin typeface="Garamond" panose="02020404030301010803" pitchFamily="18" charset="0"/>
              </a:defRPr>
            </a:lvl2pPr>
            <a:lvl3pPr marL="1141045" indent="-228208" defTabSz="903327">
              <a:defRPr sz="2000" u="sng">
                <a:solidFill>
                  <a:schemeClr val="tx1"/>
                </a:solidFill>
                <a:latin typeface="Garamond" panose="02020404030301010803" pitchFamily="18" charset="0"/>
              </a:defRPr>
            </a:lvl3pPr>
            <a:lvl4pPr marL="1597464" indent="-228208" defTabSz="903327">
              <a:defRPr sz="2000" u="sng">
                <a:solidFill>
                  <a:schemeClr val="tx1"/>
                </a:solidFill>
                <a:latin typeface="Garamond" panose="02020404030301010803" pitchFamily="18" charset="0"/>
              </a:defRPr>
            </a:lvl4pPr>
            <a:lvl5pPr marL="2053882" indent="-228208" defTabSz="903327">
              <a:defRPr sz="2000" u="sng">
                <a:solidFill>
                  <a:schemeClr val="tx1"/>
                </a:solidFill>
                <a:latin typeface="Garamond" panose="02020404030301010803" pitchFamily="18" charset="0"/>
              </a:defRPr>
            </a:lvl5pPr>
            <a:lvl6pPr marL="2510301" indent="-228208" defTabSz="903327" eaLnBrk="0" fontAlgn="base" hangingPunct="0">
              <a:spcBef>
                <a:spcPct val="0"/>
              </a:spcBef>
              <a:spcAft>
                <a:spcPct val="0"/>
              </a:spcAft>
              <a:defRPr sz="2000" u="sng">
                <a:solidFill>
                  <a:schemeClr val="tx1"/>
                </a:solidFill>
                <a:latin typeface="Garamond" panose="02020404030301010803" pitchFamily="18" charset="0"/>
              </a:defRPr>
            </a:lvl6pPr>
            <a:lvl7pPr marL="2966718" indent="-228208" defTabSz="903327" eaLnBrk="0" fontAlgn="base" hangingPunct="0">
              <a:spcBef>
                <a:spcPct val="0"/>
              </a:spcBef>
              <a:spcAft>
                <a:spcPct val="0"/>
              </a:spcAft>
              <a:defRPr sz="2000" u="sng">
                <a:solidFill>
                  <a:schemeClr val="tx1"/>
                </a:solidFill>
                <a:latin typeface="Garamond" panose="02020404030301010803" pitchFamily="18" charset="0"/>
              </a:defRPr>
            </a:lvl7pPr>
            <a:lvl8pPr marL="3423136" indent="-228208" defTabSz="903327" eaLnBrk="0" fontAlgn="base" hangingPunct="0">
              <a:spcBef>
                <a:spcPct val="0"/>
              </a:spcBef>
              <a:spcAft>
                <a:spcPct val="0"/>
              </a:spcAft>
              <a:defRPr sz="2000" u="sng">
                <a:solidFill>
                  <a:schemeClr val="tx1"/>
                </a:solidFill>
                <a:latin typeface="Garamond" panose="02020404030301010803" pitchFamily="18" charset="0"/>
              </a:defRPr>
            </a:lvl8pPr>
            <a:lvl9pPr marL="3879554" indent="-228208" defTabSz="903327" eaLnBrk="0" fontAlgn="base" hangingPunct="0">
              <a:spcBef>
                <a:spcPct val="0"/>
              </a:spcBef>
              <a:spcAft>
                <a:spcPct val="0"/>
              </a:spcAft>
              <a:defRPr sz="2000" u="sng">
                <a:solidFill>
                  <a:schemeClr val="tx1"/>
                </a:solidFill>
                <a:latin typeface="Garamond" panose="02020404030301010803" pitchFamily="18" charset="0"/>
              </a:defRPr>
            </a:lvl9pPr>
          </a:lstStyle>
          <a:p>
            <a:fld id="{B2E347F8-731A-410D-BA93-69B3AB4E54A5}" type="slidenum">
              <a:rPr lang="en-US" sz="1200" u="none">
                <a:latin typeface="Arial" panose="020B0604020202020204" pitchFamily="34" charset="0"/>
              </a:rPr>
              <a:pPr/>
              <a:t>7</a:t>
            </a:fld>
            <a:endParaRPr lang="en-US" sz="1200" u="none" dirty="0">
              <a:latin typeface="Arial" panose="020B0604020202020204" pitchFamily="34" charset="0"/>
            </a:endParaRPr>
          </a:p>
        </p:txBody>
      </p:sp>
    </p:spTree>
    <p:extLst>
      <p:ext uri="{BB962C8B-B14F-4D97-AF65-F5344CB8AC3E}">
        <p14:creationId xmlns:p14="http://schemas.microsoft.com/office/powerpoint/2010/main" val="451575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r>
              <a:rPr lang="en-US" dirty="0"/>
              <a:t>The College Admissions Decisions section provides information on the numbers of applications and acceptances received, whether or not students were accepted and are attending their first choice college as well as their reasons for going to college </a:t>
            </a:r>
            <a:r>
              <a:rPr lang="en-US" i="1" u="sng" dirty="0"/>
              <a:t>in general</a:t>
            </a:r>
            <a:r>
              <a:rPr lang="en-US" dirty="0"/>
              <a:t>, and </a:t>
            </a:r>
            <a:r>
              <a:rPr lang="en-US" b="0" i="1" u="sng" dirty="0"/>
              <a:t>your</a:t>
            </a:r>
            <a:r>
              <a:rPr lang="en-US" b="0" i="1" u="none" dirty="0"/>
              <a:t> </a:t>
            </a:r>
            <a:r>
              <a:rPr lang="en-US" u="none" dirty="0"/>
              <a:t>institution in specific.</a:t>
            </a:r>
            <a:endParaRPr lang="en-US" dirty="0"/>
          </a:p>
          <a:p>
            <a:endParaRPr lang="en-US" b="1" dirty="0"/>
          </a:p>
        </p:txBody>
      </p:sp>
      <p:sp>
        <p:nvSpPr>
          <p:cNvPr id="58372" name="Slide Number Placeholder 3"/>
          <p:cNvSpPr>
            <a:spLocks noGrp="1"/>
          </p:cNvSpPr>
          <p:nvPr>
            <p:ph type="sldNum" sz="quarter" idx="5"/>
          </p:nvPr>
        </p:nvSpPr>
        <p:spPr>
          <a:noFill/>
        </p:spPr>
        <p:txBody>
          <a:bodyPr/>
          <a:lstStyle/>
          <a:p>
            <a:fld id="{B7868D08-0A52-4EFD-88F2-F5FC81D99C53}" type="slidenum">
              <a:rPr lang="en-US" smtClean="0"/>
              <a:pPr/>
              <a:t>8</a:t>
            </a:fld>
            <a:endParaRPr lang="en-US" dirty="0"/>
          </a:p>
        </p:txBody>
      </p:sp>
    </p:spTree>
    <p:extLst>
      <p:ext uri="{BB962C8B-B14F-4D97-AF65-F5344CB8AC3E}">
        <p14:creationId xmlns:p14="http://schemas.microsoft.com/office/powerpoint/2010/main" val="370372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327">
              <a:defRPr sz="2000" u="sng">
                <a:solidFill>
                  <a:schemeClr val="tx1"/>
                </a:solidFill>
                <a:latin typeface="Garamond" panose="02020404030301010803" pitchFamily="18" charset="0"/>
              </a:defRPr>
            </a:lvl1pPr>
            <a:lvl2pPr marL="741679" indent="-285261" defTabSz="903327">
              <a:defRPr sz="2000" u="sng">
                <a:solidFill>
                  <a:schemeClr val="tx1"/>
                </a:solidFill>
                <a:latin typeface="Garamond" panose="02020404030301010803" pitchFamily="18" charset="0"/>
              </a:defRPr>
            </a:lvl2pPr>
            <a:lvl3pPr marL="1141045" indent="-228208" defTabSz="903327">
              <a:defRPr sz="2000" u="sng">
                <a:solidFill>
                  <a:schemeClr val="tx1"/>
                </a:solidFill>
                <a:latin typeface="Garamond" panose="02020404030301010803" pitchFamily="18" charset="0"/>
              </a:defRPr>
            </a:lvl3pPr>
            <a:lvl4pPr marL="1597464" indent="-228208" defTabSz="903327">
              <a:defRPr sz="2000" u="sng">
                <a:solidFill>
                  <a:schemeClr val="tx1"/>
                </a:solidFill>
                <a:latin typeface="Garamond" panose="02020404030301010803" pitchFamily="18" charset="0"/>
              </a:defRPr>
            </a:lvl4pPr>
            <a:lvl5pPr marL="2053882" indent="-228208" defTabSz="903327">
              <a:defRPr sz="2000" u="sng">
                <a:solidFill>
                  <a:schemeClr val="tx1"/>
                </a:solidFill>
                <a:latin typeface="Garamond" panose="02020404030301010803" pitchFamily="18" charset="0"/>
              </a:defRPr>
            </a:lvl5pPr>
            <a:lvl6pPr marL="2510301" indent="-228208" defTabSz="903327" eaLnBrk="0" fontAlgn="base" hangingPunct="0">
              <a:spcBef>
                <a:spcPct val="0"/>
              </a:spcBef>
              <a:spcAft>
                <a:spcPct val="0"/>
              </a:spcAft>
              <a:defRPr sz="2000" u="sng">
                <a:solidFill>
                  <a:schemeClr val="tx1"/>
                </a:solidFill>
                <a:latin typeface="Garamond" panose="02020404030301010803" pitchFamily="18" charset="0"/>
              </a:defRPr>
            </a:lvl6pPr>
            <a:lvl7pPr marL="2966718" indent="-228208" defTabSz="903327" eaLnBrk="0" fontAlgn="base" hangingPunct="0">
              <a:spcBef>
                <a:spcPct val="0"/>
              </a:spcBef>
              <a:spcAft>
                <a:spcPct val="0"/>
              </a:spcAft>
              <a:defRPr sz="2000" u="sng">
                <a:solidFill>
                  <a:schemeClr val="tx1"/>
                </a:solidFill>
                <a:latin typeface="Garamond" panose="02020404030301010803" pitchFamily="18" charset="0"/>
              </a:defRPr>
            </a:lvl7pPr>
            <a:lvl8pPr marL="3423136" indent="-228208" defTabSz="903327" eaLnBrk="0" fontAlgn="base" hangingPunct="0">
              <a:spcBef>
                <a:spcPct val="0"/>
              </a:spcBef>
              <a:spcAft>
                <a:spcPct val="0"/>
              </a:spcAft>
              <a:defRPr sz="2000" u="sng">
                <a:solidFill>
                  <a:schemeClr val="tx1"/>
                </a:solidFill>
                <a:latin typeface="Garamond" panose="02020404030301010803" pitchFamily="18" charset="0"/>
              </a:defRPr>
            </a:lvl8pPr>
            <a:lvl9pPr marL="3879554" indent="-228208" defTabSz="903327" eaLnBrk="0" fontAlgn="base" hangingPunct="0">
              <a:spcBef>
                <a:spcPct val="0"/>
              </a:spcBef>
              <a:spcAft>
                <a:spcPct val="0"/>
              </a:spcAft>
              <a:defRPr sz="2000" u="sng">
                <a:solidFill>
                  <a:schemeClr val="tx1"/>
                </a:solidFill>
                <a:latin typeface="Garamond" panose="02020404030301010803" pitchFamily="18" charset="0"/>
              </a:defRPr>
            </a:lvl9pPr>
          </a:lstStyle>
          <a:p>
            <a:fld id="{B2E347F8-731A-410D-BA93-69B3AB4E54A5}" type="slidenum">
              <a:rPr lang="en-US" sz="1200" u="none">
                <a:latin typeface="Arial" panose="020B0604020202020204" pitchFamily="34" charset="0"/>
              </a:rPr>
              <a:pPr/>
              <a:t>9</a:t>
            </a:fld>
            <a:endParaRPr lang="en-US" sz="1200" u="none" dirty="0">
              <a:latin typeface="Arial" panose="020B0604020202020204" pitchFamily="34" charset="0"/>
            </a:endParaRPr>
          </a:p>
        </p:txBody>
      </p:sp>
    </p:spTree>
    <p:extLst>
      <p:ext uri="{BB962C8B-B14F-4D97-AF65-F5344CB8AC3E}">
        <p14:creationId xmlns:p14="http://schemas.microsoft.com/office/powerpoint/2010/main" val="451575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0914" name="Rectangle 18"/>
          <p:cNvSpPr>
            <a:spLocks noGrp="1" noChangeArrowheads="1"/>
          </p:cNvSpPr>
          <p:nvPr>
            <p:ph type="ctrTitle" sz="quarter"/>
          </p:nvPr>
        </p:nvSpPr>
        <p:spPr>
          <a:xfrm>
            <a:off x="685800" y="1768475"/>
            <a:ext cx="7772400" cy="1736725"/>
          </a:xfrm>
        </p:spPr>
        <p:txBody>
          <a:bodyPr anchor="b"/>
          <a:lstStyle>
            <a:lvl1pPr>
              <a:defRPr sz="3600"/>
            </a:lvl1pPr>
          </a:lstStyle>
          <a:p>
            <a:r>
              <a:rPr lang="en-US"/>
              <a:t>Click to edit Master title style</a:t>
            </a:r>
          </a:p>
        </p:txBody>
      </p:sp>
      <p:sp>
        <p:nvSpPr>
          <p:cNvPr id="80915" name="Rectangle 19"/>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4" name="Rectangle 20"/>
          <p:cNvSpPr>
            <a:spLocks noGrp="1" noChangeArrowheads="1"/>
          </p:cNvSpPr>
          <p:nvPr>
            <p:ph type="dt" sz="quarter" idx="10"/>
          </p:nvPr>
        </p:nvSpPr>
        <p:spPr bwMode="auto">
          <a:xfrm>
            <a:off x="457200" y="6248400"/>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dirty="0"/>
          </a:p>
        </p:txBody>
      </p:sp>
      <p:sp>
        <p:nvSpPr>
          <p:cNvPr id="5" name="Rectangle 21"/>
          <p:cNvSpPr>
            <a:spLocks noGrp="1" noChangeArrowheads="1"/>
          </p:cNvSpPr>
          <p:nvPr>
            <p:ph type="ftr" sz="quarter" idx="11"/>
          </p:nvPr>
        </p:nvSpPr>
        <p:spPr>
          <a:xfrm>
            <a:off x="3124200" y="6248400"/>
            <a:ext cx="2895600" cy="457200"/>
          </a:xfrm>
        </p:spPr>
        <p:txBody>
          <a:bodyPr/>
          <a:lstStyle>
            <a:lvl1pPr algn="ctr">
              <a:defRPr/>
            </a:lvl1pPr>
          </a:lstStyle>
          <a:p>
            <a:pPr>
              <a:defRPr/>
            </a:pPr>
            <a:r>
              <a:rPr lang="en-US" dirty="0"/>
              <a:t>2013 CIRP Freshman Survey</a:t>
            </a:r>
          </a:p>
        </p:txBody>
      </p:sp>
      <p:sp>
        <p:nvSpPr>
          <p:cNvPr id="6" name="Rectangle 22"/>
          <p:cNvSpPr>
            <a:spLocks noGrp="1" noChangeArrowheads="1"/>
          </p:cNvSpPr>
          <p:nvPr>
            <p:ph type="sldNum" sz="quarter" idx="12"/>
          </p:nvPr>
        </p:nvSpPr>
        <p:spPr>
          <a:xfrm>
            <a:off x="6553200" y="6248400"/>
            <a:ext cx="2133600" cy="457200"/>
          </a:xfrm>
        </p:spPr>
        <p:txBody>
          <a:bodyPr/>
          <a:lstStyle>
            <a:lvl1pPr>
              <a:defRPr/>
            </a:lvl1pPr>
          </a:lstStyle>
          <a:p>
            <a:pPr>
              <a:defRPr/>
            </a:pPr>
            <a:fld id="{EF17A807-E1D3-4187-B2A6-9807B3B5DCE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6"/>
          <p:cNvSpPr>
            <a:spLocks noGrp="1" noChangeArrowheads="1"/>
          </p:cNvSpPr>
          <p:nvPr>
            <p:ph type="sldNum" sz="quarter" idx="10"/>
          </p:nvPr>
        </p:nvSpPr>
        <p:spPr>
          <a:ln/>
        </p:spPr>
        <p:txBody>
          <a:bodyPr/>
          <a:lstStyle>
            <a:lvl1pPr>
              <a:defRPr/>
            </a:lvl1pPr>
          </a:lstStyle>
          <a:p>
            <a:pPr>
              <a:defRPr/>
            </a:pPr>
            <a:fld id="{008280CC-C707-4261-B7EB-22EC2F85ACB4}"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lvl1pPr>
          </a:lstStyle>
          <a:p>
            <a:pPr>
              <a:defRPr/>
            </a:pPr>
            <a:r>
              <a:rPr lang="en-US" dirty="0"/>
              <a:t>2013 CIRP Freshman Survey</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227013"/>
            <a:ext cx="2284412" cy="58689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227013"/>
            <a:ext cx="6704013" cy="58689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6"/>
          <p:cNvSpPr>
            <a:spLocks noGrp="1" noChangeArrowheads="1"/>
          </p:cNvSpPr>
          <p:nvPr>
            <p:ph type="sldNum" sz="quarter" idx="10"/>
          </p:nvPr>
        </p:nvSpPr>
        <p:spPr>
          <a:ln/>
        </p:spPr>
        <p:txBody>
          <a:bodyPr/>
          <a:lstStyle>
            <a:lvl1pPr>
              <a:defRPr/>
            </a:lvl1pPr>
          </a:lstStyle>
          <a:p>
            <a:pPr>
              <a:defRPr/>
            </a:pPr>
            <a:fld id="{FFC155BC-05A1-4687-BAE2-8810AE513904}"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lvl1pPr>
          </a:lstStyle>
          <a:p>
            <a:pPr>
              <a:defRPr/>
            </a:pPr>
            <a:r>
              <a:rPr lang="en-US" dirty="0"/>
              <a:t>2013 CIRP Freshman Survey</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27013"/>
            <a:ext cx="9140825"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243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26"/>
          <p:cNvSpPr>
            <a:spLocks noGrp="1" noChangeArrowheads="1"/>
          </p:cNvSpPr>
          <p:nvPr>
            <p:ph type="sldNum" sz="quarter" idx="10"/>
          </p:nvPr>
        </p:nvSpPr>
        <p:spPr>
          <a:ln/>
        </p:spPr>
        <p:txBody>
          <a:bodyPr/>
          <a:lstStyle>
            <a:lvl1pPr>
              <a:defRPr/>
            </a:lvl1pPr>
          </a:lstStyle>
          <a:p>
            <a:pPr>
              <a:defRPr/>
            </a:pPr>
            <a:fld id="{72268F59-6084-4BE4-BB73-07AECDF695B3}" type="slidenum">
              <a:rPr lang="en-US"/>
              <a:pPr>
                <a:defRPr/>
              </a:pPr>
              <a:t>‹#›</a:t>
            </a:fld>
            <a:endParaRPr lang="en-US" dirty="0"/>
          </a:p>
        </p:txBody>
      </p:sp>
      <p:sp>
        <p:nvSpPr>
          <p:cNvPr id="7" name="Rectangle 20"/>
          <p:cNvSpPr>
            <a:spLocks noGrp="1" noChangeArrowheads="1"/>
          </p:cNvSpPr>
          <p:nvPr>
            <p:ph type="ftr" sz="quarter" idx="11"/>
          </p:nvPr>
        </p:nvSpPr>
        <p:spPr>
          <a:ln/>
        </p:spPr>
        <p:txBody>
          <a:bodyPr/>
          <a:lstStyle>
            <a:lvl1pPr>
              <a:defRPr/>
            </a:lvl1pPr>
          </a:lstStyle>
          <a:p>
            <a:pPr>
              <a:defRPr/>
            </a:pPr>
            <a:r>
              <a:rPr lang="en-US" dirty="0"/>
              <a:t>2013 CIRP Freshman Survey</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0" y="227013"/>
            <a:ext cx="9140825" cy="1143000"/>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7200" y="39243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39243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6"/>
          <p:cNvSpPr>
            <a:spLocks noGrp="1" noChangeArrowheads="1"/>
          </p:cNvSpPr>
          <p:nvPr>
            <p:ph type="sldNum" sz="quarter" idx="10"/>
          </p:nvPr>
        </p:nvSpPr>
        <p:spPr>
          <a:ln/>
        </p:spPr>
        <p:txBody>
          <a:bodyPr/>
          <a:lstStyle>
            <a:lvl1pPr>
              <a:defRPr/>
            </a:lvl1pPr>
          </a:lstStyle>
          <a:p>
            <a:pPr>
              <a:defRPr/>
            </a:pPr>
            <a:fld id="{1023D46C-05A6-442A-BC82-41165210AE9F}" type="slidenum">
              <a:rPr lang="en-US"/>
              <a:pPr>
                <a:defRPr/>
              </a:pPr>
              <a:t>‹#›</a:t>
            </a:fld>
            <a:endParaRPr lang="en-US" dirty="0"/>
          </a:p>
        </p:txBody>
      </p:sp>
      <p:sp>
        <p:nvSpPr>
          <p:cNvPr id="8" name="Rectangle 20"/>
          <p:cNvSpPr>
            <a:spLocks noGrp="1" noChangeArrowheads="1"/>
          </p:cNvSpPr>
          <p:nvPr>
            <p:ph type="ftr" sz="quarter" idx="11"/>
          </p:nvPr>
        </p:nvSpPr>
        <p:spPr>
          <a:ln/>
        </p:spPr>
        <p:txBody>
          <a:bodyPr/>
          <a:lstStyle>
            <a:lvl1pPr>
              <a:defRPr/>
            </a:lvl1pPr>
          </a:lstStyle>
          <a:p>
            <a:pPr>
              <a:defRPr/>
            </a:pPr>
            <a:r>
              <a:rPr lang="en-US" dirty="0"/>
              <a:t>2013 CIRP Freshman Survey</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6"/>
          <p:cNvSpPr>
            <a:spLocks noGrp="1" noChangeArrowheads="1"/>
          </p:cNvSpPr>
          <p:nvPr>
            <p:ph type="sldNum" sz="quarter" idx="10"/>
          </p:nvPr>
        </p:nvSpPr>
        <p:spPr>
          <a:ln/>
        </p:spPr>
        <p:txBody>
          <a:bodyPr/>
          <a:lstStyle>
            <a:lvl1pPr>
              <a:defRPr/>
            </a:lvl1pPr>
          </a:lstStyle>
          <a:p>
            <a:pPr>
              <a:defRPr/>
            </a:pPr>
            <a:fld id="{6D0828C8-A5ED-44E3-A3F9-277C9651E203}"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lvl1pPr>
          </a:lstStyle>
          <a:p>
            <a:pPr>
              <a:defRPr/>
            </a:pPr>
            <a:r>
              <a:rPr lang="en-US" dirty="0"/>
              <a:t>2013 CIRP Freshman Survey</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6"/>
          <p:cNvSpPr>
            <a:spLocks noGrp="1" noChangeArrowheads="1"/>
          </p:cNvSpPr>
          <p:nvPr>
            <p:ph type="sldNum" sz="quarter" idx="10"/>
          </p:nvPr>
        </p:nvSpPr>
        <p:spPr>
          <a:ln/>
        </p:spPr>
        <p:txBody>
          <a:bodyPr/>
          <a:lstStyle>
            <a:lvl1pPr>
              <a:defRPr/>
            </a:lvl1pPr>
          </a:lstStyle>
          <a:p>
            <a:pPr>
              <a:defRPr/>
            </a:pPr>
            <a:fld id="{06AEA5C9-031F-481F-A369-D23385131985}"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lvl1pPr>
          </a:lstStyle>
          <a:p>
            <a:pPr>
              <a:defRPr/>
            </a:pPr>
            <a:r>
              <a:rPr lang="en-US" dirty="0"/>
              <a:t>2013 CIRP Freshman Survey</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6"/>
          <p:cNvSpPr>
            <a:spLocks noGrp="1" noChangeArrowheads="1"/>
          </p:cNvSpPr>
          <p:nvPr>
            <p:ph type="sldNum" sz="quarter" idx="10"/>
          </p:nvPr>
        </p:nvSpPr>
        <p:spPr>
          <a:ln/>
        </p:spPr>
        <p:txBody>
          <a:bodyPr/>
          <a:lstStyle>
            <a:lvl1pPr>
              <a:defRPr/>
            </a:lvl1pPr>
          </a:lstStyle>
          <a:p>
            <a:pPr>
              <a:defRPr/>
            </a:pPr>
            <a:fld id="{BA429EC7-0979-4C25-A5E7-628E5A77D3D7}" type="slidenum">
              <a:rPr lang="en-US"/>
              <a:pPr>
                <a:defRPr/>
              </a:pPr>
              <a:t>‹#›</a:t>
            </a:fld>
            <a:endParaRPr lang="en-US" dirty="0"/>
          </a:p>
        </p:txBody>
      </p:sp>
      <p:sp>
        <p:nvSpPr>
          <p:cNvPr id="6" name="Rectangle 20"/>
          <p:cNvSpPr>
            <a:spLocks noGrp="1" noChangeArrowheads="1"/>
          </p:cNvSpPr>
          <p:nvPr>
            <p:ph type="ftr" sz="quarter" idx="11"/>
          </p:nvPr>
        </p:nvSpPr>
        <p:spPr>
          <a:ln/>
        </p:spPr>
        <p:txBody>
          <a:bodyPr/>
          <a:lstStyle>
            <a:lvl1pPr>
              <a:defRPr/>
            </a:lvl1pPr>
          </a:lstStyle>
          <a:p>
            <a:pPr>
              <a:defRPr/>
            </a:pPr>
            <a:r>
              <a:rPr lang="en-US" dirty="0" smtClean="0"/>
              <a:t>2016 CIRP Freshman Survey</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6"/>
          <p:cNvSpPr>
            <a:spLocks noGrp="1" noChangeArrowheads="1"/>
          </p:cNvSpPr>
          <p:nvPr>
            <p:ph type="sldNum" sz="quarter" idx="10"/>
          </p:nvPr>
        </p:nvSpPr>
        <p:spPr>
          <a:ln/>
        </p:spPr>
        <p:txBody>
          <a:bodyPr/>
          <a:lstStyle>
            <a:lvl1pPr>
              <a:defRPr/>
            </a:lvl1pPr>
          </a:lstStyle>
          <a:p>
            <a:pPr>
              <a:defRPr/>
            </a:pPr>
            <a:fld id="{54E595F6-D714-4609-A6A9-8CB23CA6D265}" type="slidenum">
              <a:rPr lang="en-US"/>
              <a:pPr>
                <a:defRPr/>
              </a:pPr>
              <a:t>‹#›</a:t>
            </a:fld>
            <a:endParaRPr lang="en-US" dirty="0"/>
          </a:p>
        </p:txBody>
      </p:sp>
      <p:sp>
        <p:nvSpPr>
          <p:cNvPr id="8" name="Rectangle 20"/>
          <p:cNvSpPr>
            <a:spLocks noGrp="1" noChangeArrowheads="1"/>
          </p:cNvSpPr>
          <p:nvPr>
            <p:ph type="ftr" sz="quarter" idx="11"/>
          </p:nvPr>
        </p:nvSpPr>
        <p:spPr>
          <a:ln/>
        </p:spPr>
        <p:txBody>
          <a:bodyPr/>
          <a:lstStyle>
            <a:lvl1pPr>
              <a:defRPr/>
            </a:lvl1pPr>
          </a:lstStyle>
          <a:p>
            <a:pPr>
              <a:defRPr/>
            </a:pPr>
            <a:r>
              <a:rPr lang="en-US" dirty="0"/>
              <a:t>2013 CIRP Freshman Survey</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6"/>
          <p:cNvSpPr>
            <a:spLocks noGrp="1" noChangeArrowheads="1"/>
          </p:cNvSpPr>
          <p:nvPr>
            <p:ph type="sldNum" sz="quarter" idx="10"/>
          </p:nvPr>
        </p:nvSpPr>
        <p:spPr>
          <a:ln/>
        </p:spPr>
        <p:txBody>
          <a:bodyPr/>
          <a:lstStyle>
            <a:lvl1pPr>
              <a:defRPr/>
            </a:lvl1pPr>
          </a:lstStyle>
          <a:p>
            <a:pPr>
              <a:defRPr/>
            </a:pPr>
            <a:fld id="{3D3E1E71-A8DD-48B1-ADD3-436C48AC8274}" type="slidenum">
              <a:rPr lang="en-US"/>
              <a:pPr>
                <a:defRPr/>
              </a:pPr>
              <a:t>‹#›</a:t>
            </a:fld>
            <a:endParaRPr lang="en-US" dirty="0"/>
          </a:p>
        </p:txBody>
      </p:sp>
      <p:sp>
        <p:nvSpPr>
          <p:cNvPr id="4" name="Rectangle 20"/>
          <p:cNvSpPr>
            <a:spLocks noGrp="1" noChangeArrowheads="1"/>
          </p:cNvSpPr>
          <p:nvPr>
            <p:ph type="ftr" sz="quarter" idx="11"/>
          </p:nvPr>
        </p:nvSpPr>
        <p:spPr>
          <a:ln/>
        </p:spPr>
        <p:txBody>
          <a:bodyPr/>
          <a:lstStyle>
            <a:lvl1pPr>
              <a:defRPr/>
            </a:lvl1pPr>
          </a:lstStyle>
          <a:p>
            <a:pPr>
              <a:defRPr/>
            </a:pPr>
            <a:r>
              <a:rPr lang="en-US" dirty="0"/>
              <a:t>2013 CIRP Freshman Survey</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6"/>
          <p:cNvSpPr>
            <a:spLocks noGrp="1" noChangeArrowheads="1"/>
          </p:cNvSpPr>
          <p:nvPr>
            <p:ph type="sldNum" sz="quarter" idx="10"/>
          </p:nvPr>
        </p:nvSpPr>
        <p:spPr>
          <a:ln/>
        </p:spPr>
        <p:txBody>
          <a:bodyPr/>
          <a:lstStyle>
            <a:lvl1pPr>
              <a:defRPr/>
            </a:lvl1pPr>
          </a:lstStyle>
          <a:p>
            <a:pPr>
              <a:defRPr/>
            </a:pPr>
            <a:fld id="{7F203371-9CB2-4A90-9261-771DC74F61A0}" type="slidenum">
              <a:rPr lang="en-US"/>
              <a:pPr>
                <a:defRPr/>
              </a:pPr>
              <a:t>‹#›</a:t>
            </a:fld>
            <a:endParaRPr lang="en-US" dirty="0"/>
          </a:p>
        </p:txBody>
      </p:sp>
      <p:sp>
        <p:nvSpPr>
          <p:cNvPr id="3" name="Rectangle 20"/>
          <p:cNvSpPr>
            <a:spLocks noGrp="1" noChangeArrowheads="1"/>
          </p:cNvSpPr>
          <p:nvPr>
            <p:ph type="ftr" sz="quarter" idx="11"/>
          </p:nvPr>
        </p:nvSpPr>
        <p:spPr>
          <a:ln/>
        </p:spPr>
        <p:txBody>
          <a:bodyPr/>
          <a:lstStyle>
            <a:lvl1pPr>
              <a:defRPr/>
            </a:lvl1pPr>
          </a:lstStyle>
          <a:p>
            <a:pPr>
              <a:defRPr/>
            </a:pPr>
            <a:r>
              <a:rPr lang="en-US" dirty="0"/>
              <a:t>2013 CIRP Freshman Survey</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6"/>
          <p:cNvSpPr>
            <a:spLocks noGrp="1" noChangeArrowheads="1"/>
          </p:cNvSpPr>
          <p:nvPr>
            <p:ph type="sldNum" sz="quarter" idx="10"/>
          </p:nvPr>
        </p:nvSpPr>
        <p:spPr>
          <a:ln/>
        </p:spPr>
        <p:txBody>
          <a:bodyPr/>
          <a:lstStyle>
            <a:lvl1pPr>
              <a:defRPr/>
            </a:lvl1pPr>
          </a:lstStyle>
          <a:p>
            <a:pPr>
              <a:defRPr/>
            </a:pPr>
            <a:fld id="{1E25F94F-5542-4A6C-AED0-672229EB7DD1}" type="slidenum">
              <a:rPr lang="en-US"/>
              <a:pPr>
                <a:defRPr/>
              </a:pPr>
              <a:t>‹#›</a:t>
            </a:fld>
            <a:endParaRPr lang="en-US" dirty="0"/>
          </a:p>
        </p:txBody>
      </p:sp>
      <p:sp>
        <p:nvSpPr>
          <p:cNvPr id="6" name="Rectangle 20"/>
          <p:cNvSpPr>
            <a:spLocks noGrp="1" noChangeArrowheads="1"/>
          </p:cNvSpPr>
          <p:nvPr>
            <p:ph type="ftr" sz="quarter" idx="11"/>
          </p:nvPr>
        </p:nvSpPr>
        <p:spPr>
          <a:ln/>
        </p:spPr>
        <p:txBody>
          <a:bodyPr/>
          <a:lstStyle>
            <a:lvl1pPr>
              <a:defRPr/>
            </a:lvl1pPr>
          </a:lstStyle>
          <a:p>
            <a:pPr>
              <a:defRPr/>
            </a:pPr>
            <a:r>
              <a:rPr lang="en-US" dirty="0"/>
              <a:t>2013 CIRP Freshman Survey</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6"/>
          <p:cNvSpPr>
            <a:spLocks noGrp="1" noChangeArrowheads="1"/>
          </p:cNvSpPr>
          <p:nvPr>
            <p:ph type="sldNum" sz="quarter" idx="10"/>
          </p:nvPr>
        </p:nvSpPr>
        <p:spPr>
          <a:ln/>
        </p:spPr>
        <p:txBody>
          <a:bodyPr/>
          <a:lstStyle>
            <a:lvl1pPr>
              <a:defRPr/>
            </a:lvl1pPr>
          </a:lstStyle>
          <a:p>
            <a:pPr>
              <a:defRPr/>
            </a:pPr>
            <a:fld id="{3CFA94BA-E975-4EDE-9F23-75F47818F364}" type="slidenum">
              <a:rPr lang="en-US"/>
              <a:pPr>
                <a:defRPr/>
              </a:pPr>
              <a:t>‹#›</a:t>
            </a:fld>
            <a:endParaRPr lang="en-US" dirty="0"/>
          </a:p>
        </p:txBody>
      </p:sp>
      <p:sp>
        <p:nvSpPr>
          <p:cNvPr id="6" name="Rectangle 20"/>
          <p:cNvSpPr>
            <a:spLocks noGrp="1" noChangeArrowheads="1"/>
          </p:cNvSpPr>
          <p:nvPr>
            <p:ph type="ftr" sz="quarter" idx="11"/>
          </p:nvPr>
        </p:nvSpPr>
        <p:spPr>
          <a:ln/>
        </p:spPr>
        <p:txBody>
          <a:bodyPr/>
          <a:lstStyle>
            <a:lvl1pPr>
              <a:defRPr/>
            </a:lvl1pPr>
          </a:lstStyle>
          <a:p>
            <a:pPr>
              <a:defRPr/>
            </a:pPr>
            <a:r>
              <a:rPr lang="en-US" dirty="0"/>
              <a:t>2013 CIRP Freshman Survey</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 Target="../slides/slide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20000"/>
            <a:lumOff val="80000"/>
            <a:alpha val="0"/>
          </a:schemeClr>
        </a:solidFill>
        <a:effectLst/>
      </p:bgPr>
    </p:bg>
    <p:spTree>
      <p:nvGrpSpPr>
        <p:cNvPr id="1" name=""/>
        <p:cNvGrpSpPr/>
        <p:nvPr/>
      </p:nvGrpSpPr>
      <p:grpSpPr>
        <a:xfrm>
          <a:off x="0" y="0"/>
          <a:ext cx="0" cy="0"/>
          <a:chOff x="0" y="0"/>
          <a:chExt cx="0" cy="0"/>
        </a:xfrm>
      </p:grpSpPr>
      <p:sp>
        <p:nvSpPr>
          <p:cNvPr id="79898" name="Rectangle 26"/>
          <p:cNvSpPr>
            <a:spLocks noGrp="1" noChangeArrowheads="1"/>
          </p:cNvSpPr>
          <p:nvPr>
            <p:ph type="sldNum" sz="quarter" idx="4"/>
          </p:nvPr>
        </p:nvSpPr>
        <p:spPr bwMode="auto">
          <a:xfrm>
            <a:off x="8382000" y="6397625"/>
            <a:ext cx="762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399D17B-D3DC-46C4-A2D6-40450C043BFE}" type="slidenum">
              <a:rPr lang="en-US"/>
              <a:pPr>
                <a:defRPr/>
              </a:pPr>
              <a:t>‹#›</a:t>
            </a:fld>
            <a:endParaRPr lang="en-US" dirty="0"/>
          </a:p>
        </p:txBody>
      </p:sp>
      <p:sp>
        <p:nvSpPr>
          <p:cNvPr id="26627" name="Rectangle 18"/>
          <p:cNvSpPr>
            <a:spLocks noGrp="1" noChangeArrowheads="1"/>
          </p:cNvSpPr>
          <p:nvPr>
            <p:ph type="title"/>
          </p:nvPr>
        </p:nvSpPr>
        <p:spPr bwMode="auto">
          <a:xfrm>
            <a:off x="0" y="227013"/>
            <a:ext cx="9140825"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79892" name="Rectangle 20"/>
          <p:cNvSpPr>
            <a:spLocks noGrp="1" noChangeArrowheads="1"/>
          </p:cNvSpPr>
          <p:nvPr>
            <p:ph type="ftr" sz="quarter" idx="3"/>
          </p:nvPr>
        </p:nvSpPr>
        <p:spPr bwMode="auto">
          <a:xfrm>
            <a:off x="0" y="64008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r>
              <a:rPr lang="en-US" dirty="0"/>
              <a:t>2013 CIRP Freshman Survey</a:t>
            </a:r>
          </a:p>
        </p:txBody>
      </p:sp>
      <p:sp>
        <p:nvSpPr>
          <p:cNvPr id="79894" name="Rectangle 22"/>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Text Box 24"/>
          <p:cNvSpPr txBox="1">
            <a:spLocks noChangeArrowheads="1"/>
          </p:cNvSpPr>
          <p:nvPr userDrawn="1"/>
        </p:nvSpPr>
        <p:spPr bwMode="auto">
          <a:xfrm>
            <a:off x="7011988" y="6553200"/>
            <a:ext cx="1293812" cy="274638"/>
          </a:xfrm>
          <a:prstGeom prst="rect">
            <a:avLst/>
          </a:prstGeom>
          <a:noFill/>
          <a:ln>
            <a:noFill/>
          </a:ln>
          <a:extLst/>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15" action="ppaction://hlinksldjump"/>
              </a:rPr>
              <a:t>Return to contents</a:t>
            </a:r>
            <a:endParaRPr lang="en-US" sz="1200" dirty="0">
              <a:solidFill>
                <a:srgbClr val="7680AC"/>
              </a:solidFill>
            </a:endParaRPr>
          </a:p>
        </p:txBody>
      </p:sp>
      <p:pic>
        <p:nvPicPr>
          <p:cNvPr id="26631" name="Picture 9" descr="CIRP_square_RGB_33_50_77"/>
          <p:cNvPicPr>
            <a:picLocks noChangeAspect="1" noChangeArrowheads="1"/>
          </p:cNvPicPr>
          <p:nvPr userDrawn="1"/>
        </p:nvPicPr>
        <p:blipFill>
          <a:blip r:embed="rId16" cstate="print"/>
          <a:srcRect/>
          <a:stretch>
            <a:fillRect/>
          </a:stretch>
        </p:blipFill>
        <p:spPr bwMode="auto">
          <a:xfrm>
            <a:off x="0" y="0"/>
            <a:ext cx="914400" cy="908050"/>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4392" r:id="rId1"/>
    <p:sldLayoutId id="2147484380" r:id="rId2"/>
    <p:sldLayoutId id="2147484381" r:id="rId3"/>
    <p:sldLayoutId id="2147484382" r:id="rId4"/>
    <p:sldLayoutId id="2147484383" r:id="rId5"/>
    <p:sldLayoutId id="2147484384" r:id="rId6"/>
    <p:sldLayoutId id="2147484385" r:id="rId7"/>
    <p:sldLayoutId id="2147484386" r:id="rId8"/>
    <p:sldLayoutId id="2147484387" r:id="rId9"/>
    <p:sldLayoutId id="2147484388" r:id="rId10"/>
    <p:sldLayoutId id="2147484389" r:id="rId11"/>
    <p:sldLayoutId id="2147484390" r:id="rId12"/>
    <p:sldLayoutId id="2147484391" r:id="rId13"/>
  </p:sldLayoutIdLst>
  <p:hf hdr="0" ftr="0" dt="0"/>
  <p:txStyles>
    <p:title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p:titleStyle>
    <p:bodyStyle>
      <a:lvl1pPr marL="342900" indent="-342900" algn="l" rtl="0" eaLnBrk="0" fontAlgn="base" hangingPunct="0">
        <a:spcBef>
          <a:spcPct val="20000"/>
        </a:spcBef>
        <a:spcAft>
          <a:spcPct val="0"/>
        </a:spcAft>
        <a:buClr>
          <a:schemeClr val="tx2"/>
        </a:buClr>
        <a:buChar char="•"/>
        <a:defRPr sz="2400" b="1">
          <a:solidFill>
            <a:srgbClr val="7680AC"/>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000" b="1">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4.xml"/><Relationship Id="rId1" Type="http://schemas.openxmlformats.org/officeDocument/2006/relationships/tags" Target="../tags/tag6.xml"/><Relationship Id="rId4" Type="http://schemas.openxmlformats.org/officeDocument/2006/relationships/chart" Target="../charts/chart15.xml"/></Relationships>
</file>

<file path=ppt/slides/_rels/slide18.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tags" Target="../tags/tag7.xml"/><Relationship Id="rId5" Type="http://schemas.openxmlformats.org/officeDocument/2006/relationships/chart" Target="../charts/chart20.xml"/><Relationship Id="rId4" Type="http://schemas.openxmlformats.org/officeDocument/2006/relationships/chart" Target="../charts/chart19.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tags" Target="../tags/tag8.xml"/><Relationship Id="rId5" Type="http://schemas.openxmlformats.org/officeDocument/2006/relationships/chart" Target="../charts/chart22.xml"/><Relationship Id="rId4" Type="http://schemas.openxmlformats.org/officeDocument/2006/relationships/chart" Target="../charts/chart21.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tags" Target="../tags/tag9.xml"/><Relationship Id="rId5" Type="http://schemas.openxmlformats.org/officeDocument/2006/relationships/chart" Target="../charts/chart24.xml"/><Relationship Id="rId4" Type="http://schemas.openxmlformats.org/officeDocument/2006/relationships/chart" Target="../charts/chart23.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tags" Target="../tags/tag10.xml"/><Relationship Id="rId4" Type="http://schemas.openxmlformats.org/officeDocument/2006/relationships/chart" Target="../charts/chart25.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chart" Target="../charts/chart2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11.xml"/><Relationship Id="rId13" Type="http://schemas.openxmlformats.org/officeDocument/2006/relationships/slide" Target="slide21.xml"/><Relationship Id="rId18" Type="http://schemas.openxmlformats.org/officeDocument/2006/relationships/slide" Target="slide26.xml"/><Relationship Id="rId26" Type="http://schemas.openxmlformats.org/officeDocument/2006/relationships/slide" Target="slide37.xml"/><Relationship Id="rId3" Type="http://schemas.openxmlformats.org/officeDocument/2006/relationships/slide" Target="slide5.xml"/><Relationship Id="rId21" Type="http://schemas.openxmlformats.org/officeDocument/2006/relationships/slide" Target="slide31.xml"/><Relationship Id="rId7" Type="http://schemas.openxmlformats.org/officeDocument/2006/relationships/slide" Target="slide10.xml"/><Relationship Id="rId12" Type="http://schemas.openxmlformats.org/officeDocument/2006/relationships/slide" Target="slide19.xml"/><Relationship Id="rId17" Type="http://schemas.openxmlformats.org/officeDocument/2006/relationships/slide" Target="slide25.xml"/><Relationship Id="rId25" Type="http://schemas.openxmlformats.org/officeDocument/2006/relationships/slide" Target="slide35.xml"/><Relationship Id="rId2" Type="http://schemas.openxmlformats.org/officeDocument/2006/relationships/notesSlide" Target="../notesSlides/notesSlide3.xml"/><Relationship Id="rId16" Type="http://schemas.openxmlformats.org/officeDocument/2006/relationships/slide" Target="slide24.xml"/><Relationship Id="rId20" Type="http://schemas.openxmlformats.org/officeDocument/2006/relationships/slide" Target="slide29.xml"/><Relationship Id="rId1" Type="http://schemas.openxmlformats.org/officeDocument/2006/relationships/slideLayout" Target="../slideLayouts/slideLayout2.xml"/><Relationship Id="rId6" Type="http://schemas.openxmlformats.org/officeDocument/2006/relationships/slide" Target="slide9.xml"/><Relationship Id="rId11" Type="http://schemas.openxmlformats.org/officeDocument/2006/relationships/slide" Target="slide18.xml"/><Relationship Id="rId24" Type="http://schemas.openxmlformats.org/officeDocument/2006/relationships/slide" Target="slide34.xml"/><Relationship Id="rId5" Type="http://schemas.openxmlformats.org/officeDocument/2006/relationships/slide" Target="slide7.xml"/><Relationship Id="rId15" Type="http://schemas.openxmlformats.org/officeDocument/2006/relationships/slide" Target="slide23.xml"/><Relationship Id="rId23" Type="http://schemas.openxmlformats.org/officeDocument/2006/relationships/slide" Target="slide33.xml"/><Relationship Id="rId28" Type="http://schemas.openxmlformats.org/officeDocument/2006/relationships/slide" Target="slide39.xml"/><Relationship Id="rId10" Type="http://schemas.openxmlformats.org/officeDocument/2006/relationships/slide" Target="slide17.xml"/><Relationship Id="rId19" Type="http://schemas.openxmlformats.org/officeDocument/2006/relationships/slide" Target="slide28.xml"/><Relationship Id="rId4" Type="http://schemas.openxmlformats.org/officeDocument/2006/relationships/slide" Target="slide6.xml"/><Relationship Id="rId9" Type="http://schemas.openxmlformats.org/officeDocument/2006/relationships/slide" Target="slide13.xml"/><Relationship Id="rId14" Type="http://schemas.openxmlformats.org/officeDocument/2006/relationships/slide" Target="slide22.xml"/><Relationship Id="rId22" Type="http://schemas.openxmlformats.org/officeDocument/2006/relationships/slide" Target="slide32.xml"/><Relationship Id="rId27" Type="http://schemas.openxmlformats.org/officeDocument/2006/relationships/slide" Target="slide3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7.xml"/><Relationship Id="rId1" Type="http://schemas.openxmlformats.org/officeDocument/2006/relationships/tags" Target="../tags/tag12.xml"/></Relationships>
</file>

<file path=ppt/slides/_rels/slide32.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7.xml"/><Relationship Id="rId1" Type="http://schemas.openxmlformats.org/officeDocument/2006/relationships/tags" Target="../tags/tag13.xml"/></Relationships>
</file>

<file path=ppt/slides/_rels/slide34.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hart" Target="../charts/chart34.xm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2.xml"/><Relationship Id="rId5" Type="http://schemas.openxmlformats.org/officeDocument/2006/relationships/chart" Target="../charts/char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3.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chart" Target="../charts/chart5.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chart" Target="../charts/chart7.xm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alpha val="0"/>
          </a:schemeClr>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3175" y="990600"/>
            <a:ext cx="9140825" cy="1736725"/>
          </a:xfrm>
        </p:spPr>
        <p:txBody>
          <a:bodyPr anchor="ctr"/>
          <a:lstStyle/>
          <a:p>
            <a:pPr eaLnBrk="1" hangingPunct="1">
              <a:defRPr/>
            </a:pPr>
            <a:r>
              <a:rPr lang="en-US" smtClean="0">
                <a:solidFill>
                  <a:srgbClr val="E74C39"/>
                </a:solidFill>
                <a:latin typeface="Franklin Gothic Book"/>
              </a:rPr>
              <a:t>Oakland University</a:t>
            </a:r>
            <a:r>
              <a:rPr lang="en-US" dirty="0">
                <a:solidFill>
                  <a:schemeClr val="tx1"/>
                </a:solidFill>
                <a:latin typeface="frank"/>
              </a:rPr>
              <a:t/>
            </a:r>
            <a:br>
              <a:rPr lang="en-US" dirty="0">
                <a:solidFill>
                  <a:schemeClr val="tx1"/>
                </a:solidFill>
                <a:latin typeface="frank"/>
              </a:rPr>
            </a:br>
            <a:r>
              <a:rPr lang="en-US" dirty="0">
                <a:solidFill>
                  <a:srgbClr val="373D5A"/>
                </a:solidFill>
                <a:latin typeface="Franklin Gothic Book"/>
              </a:rPr>
              <a:t> CIRP </a:t>
            </a:r>
            <a:r>
              <a:rPr lang="en-US" dirty="0">
                <a:solidFill>
                  <a:srgbClr val="202945"/>
                </a:solidFill>
                <a:latin typeface="Franklin Gothic Book"/>
              </a:rPr>
              <a:t>Freshman</a:t>
            </a:r>
            <a:r>
              <a:rPr lang="en-US" dirty="0">
                <a:solidFill>
                  <a:srgbClr val="373D5A"/>
                </a:solidFill>
                <a:latin typeface="Franklin Gothic Book"/>
              </a:rPr>
              <a:t> Survey </a:t>
            </a:r>
            <a:r>
              <a:rPr lang="en-US" dirty="0">
                <a:solidFill>
                  <a:schemeClr val="tx1"/>
                </a:solidFill>
                <a:latin typeface="frank"/>
              </a:rPr>
              <a:t/>
            </a:r>
            <a:br>
              <a:rPr lang="en-US" dirty="0">
                <a:solidFill>
                  <a:schemeClr val="tx1"/>
                </a:solidFill>
                <a:latin typeface="frank"/>
              </a:rPr>
            </a:br>
            <a:r>
              <a:rPr lang="en-US" dirty="0">
                <a:solidFill>
                  <a:srgbClr val="767FAC"/>
                </a:solidFill>
                <a:latin typeface="Franklin Gothic Book"/>
              </a:rPr>
              <a:t> </a:t>
            </a:r>
            <a:r>
              <a:rPr lang="en-US" dirty="0">
                <a:solidFill>
                  <a:srgbClr val="E74C39"/>
                </a:solidFill>
                <a:latin typeface="Franklin Gothic Book"/>
              </a:rPr>
              <a:t>2016</a:t>
            </a:r>
            <a:r>
              <a:rPr lang="en-US" dirty="0">
                <a:solidFill>
                  <a:srgbClr val="767FAC"/>
                </a:solidFill>
                <a:latin typeface="Franklin Gothic Book"/>
              </a:rPr>
              <a:t> </a:t>
            </a:r>
            <a:r>
              <a:rPr lang="en-US" dirty="0">
                <a:solidFill>
                  <a:srgbClr val="E74C39"/>
                </a:solidFill>
                <a:latin typeface="Franklin Gothic Book"/>
              </a:rPr>
              <a:t>Results</a:t>
            </a:r>
            <a:endParaRPr lang="en-US" dirty="0">
              <a:solidFill>
                <a:schemeClr val="tx1"/>
              </a:solidFill>
              <a:latin typeface="Franklin Gothic Book"/>
            </a:endParaRPr>
          </a:p>
        </p:txBody>
      </p:sp>
      <p:sp>
        <p:nvSpPr>
          <p:cNvPr id="28675" name="Text Box 5"/>
          <p:cNvSpPr txBox="1">
            <a:spLocks noChangeArrowheads="1"/>
          </p:cNvSpPr>
          <p:nvPr/>
        </p:nvSpPr>
        <p:spPr bwMode="auto">
          <a:xfrm>
            <a:off x="0" y="6169025"/>
            <a:ext cx="9140825" cy="274638"/>
          </a:xfrm>
          <a:prstGeom prst="rect">
            <a:avLst/>
          </a:prstGeom>
          <a:noFill/>
          <a:ln w="9525">
            <a:noFill/>
            <a:miter lim="800000"/>
            <a:headEnd/>
            <a:tailEnd/>
          </a:ln>
        </p:spPr>
        <p:txBody>
          <a:bodyPr wrap="none" anchor="t"/>
          <a:lstStyle/>
          <a:p>
            <a:pPr algn="ctr"/>
            <a:r>
              <a:rPr lang="en-US" sz="1200" i="1" dirty="0">
                <a:solidFill>
                  <a:srgbClr val="E74C39"/>
                </a:solidFill>
                <a:latin typeface="Franklin Gothic Book"/>
              </a:rPr>
              <a:t>Higher</a:t>
            </a:r>
            <a:r>
              <a:rPr lang="en-US" sz="1200" i="1" dirty="0">
                <a:solidFill>
                  <a:srgbClr val="767FAC"/>
                </a:solidFill>
                <a:latin typeface="Franklin Gothic Book"/>
              </a:rPr>
              <a:t> </a:t>
            </a:r>
            <a:r>
              <a:rPr lang="en-US" sz="1200" i="1" dirty="0">
                <a:solidFill>
                  <a:srgbClr val="E74C39"/>
                </a:solidFill>
                <a:latin typeface="Franklin Gothic Book"/>
              </a:rPr>
              <a:t>Education</a:t>
            </a:r>
            <a:r>
              <a:rPr lang="en-US" sz="1200" i="1" dirty="0">
                <a:solidFill>
                  <a:srgbClr val="767FAC"/>
                </a:solidFill>
                <a:latin typeface="Franklin Gothic Book"/>
              </a:rPr>
              <a:t> </a:t>
            </a:r>
            <a:r>
              <a:rPr lang="en-US" sz="1200" i="1" dirty="0">
                <a:solidFill>
                  <a:srgbClr val="E74C39"/>
                </a:solidFill>
                <a:latin typeface="Franklin Gothic Book"/>
              </a:rPr>
              <a:t>Research</a:t>
            </a:r>
            <a:r>
              <a:rPr lang="en-US" sz="1200" i="1" dirty="0">
                <a:solidFill>
                  <a:srgbClr val="767FAC"/>
                </a:solidFill>
                <a:latin typeface="Franklin Gothic Book"/>
              </a:rPr>
              <a:t> </a:t>
            </a:r>
            <a:r>
              <a:rPr lang="en-US" sz="1200" i="1" dirty="0">
                <a:solidFill>
                  <a:srgbClr val="E74C39"/>
                </a:solidFill>
                <a:latin typeface="Franklin Gothic Book"/>
              </a:rPr>
              <a:t>Institute, University</a:t>
            </a:r>
            <a:r>
              <a:rPr lang="en-US" sz="1200" i="1" dirty="0">
                <a:solidFill>
                  <a:srgbClr val="767FAC"/>
                </a:solidFill>
                <a:latin typeface="Franklin Gothic Book"/>
              </a:rPr>
              <a:t> </a:t>
            </a:r>
            <a:r>
              <a:rPr lang="en-US" sz="1200" i="1" dirty="0">
                <a:solidFill>
                  <a:srgbClr val="E74C39"/>
                </a:solidFill>
                <a:latin typeface="Franklin Gothic Book"/>
              </a:rPr>
              <a:t>of</a:t>
            </a:r>
            <a:r>
              <a:rPr lang="en-US" sz="1200" i="1" dirty="0">
                <a:solidFill>
                  <a:srgbClr val="767FAC"/>
                </a:solidFill>
                <a:latin typeface="Franklin Gothic Book"/>
              </a:rPr>
              <a:t> </a:t>
            </a:r>
            <a:r>
              <a:rPr lang="en-US" sz="1200" i="1" dirty="0">
                <a:solidFill>
                  <a:srgbClr val="E74C39"/>
                </a:solidFill>
                <a:latin typeface="Franklin Gothic Book"/>
              </a:rPr>
              <a:t>California</a:t>
            </a:r>
            <a:r>
              <a:rPr lang="en-US" sz="1200" i="1" dirty="0">
                <a:solidFill>
                  <a:srgbClr val="767FAC"/>
                </a:solidFill>
                <a:latin typeface="Franklin Gothic Book"/>
              </a:rPr>
              <a:t> </a:t>
            </a:r>
            <a:r>
              <a:rPr lang="en-US" sz="1200" i="1" dirty="0">
                <a:solidFill>
                  <a:srgbClr val="E74C39"/>
                </a:solidFill>
                <a:latin typeface="Franklin Gothic Book"/>
              </a:rPr>
              <a:t>at</a:t>
            </a:r>
            <a:r>
              <a:rPr lang="en-US" sz="1200" i="1" dirty="0">
                <a:solidFill>
                  <a:srgbClr val="767FAC"/>
                </a:solidFill>
                <a:latin typeface="Franklin Gothic Book"/>
              </a:rPr>
              <a:t> </a:t>
            </a:r>
            <a:r>
              <a:rPr lang="en-US" sz="1200" i="1" dirty="0">
                <a:solidFill>
                  <a:srgbClr val="E74C39"/>
                </a:solidFill>
                <a:latin typeface="Franklin Gothic Book"/>
              </a:rPr>
              <a:t>Los</a:t>
            </a:r>
            <a:r>
              <a:rPr lang="en-US" sz="1200" i="1" dirty="0">
                <a:solidFill>
                  <a:srgbClr val="767FAC"/>
                </a:solidFill>
                <a:latin typeface="Franklin Gothic Book"/>
              </a:rPr>
              <a:t> </a:t>
            </a:r>
            <a:r>
              <a:rPr lang="en-US" sz="1200" i="1" dirty="0">
                <a:solidFill>
                  <a:srgbClr val="E74C39"/>
                </a:solidFill>
                <a:latin typeface="Franklin Gothic Book"/>
              </a:rPr>
              <a:t>Angeles</a:t>
            </a:r>
          </a:p>
        </p:txBody>
      </p:sp>
      <p:sp>
        <p:nvSpPr>
          <p:cNvPr id="2051" name="Rectangle 3"/>
          <p:cNvSpPr>
            <a:spLocks noChangeArrowheads="1"/>
          </p:cNvSpPr>
          <p:nvPr>
            <p:custDataLst>
              <p:tags r:id="rId1"/>
            </p:custDataLst>
          </p:nvPr>
        </p:nvSpPr>
        <p:spPr bwMode="auto">
          <a:xfrm>
            <a:off x="0" y="3429000"/>
            <a:ext cx="9144000" cy="1676400"/>
          </a:xfrm>
          <a:prstGeom prst="rect">
            <a:avLst/>
          </a:prstGeom>
          <a:noFill/>
          <a:ln w="9525">
            <a:noFill/>
            <a:miter lim="800000"/>
            <a:headEnd/>
            <a:tailEnd/>
          </a:ln>
        </p:spPr>
        <p:txBody>
          <a:bodyPr anchor="t"/>
          <a:lstStyle/>
          <a:p>
            <a:pPr algn="ctr" eaLnBrk="1" hangingPunct="1">
              <a:lnSpc>
                <a:spcPct val="80000"/>
              </a:lnSpc>
              <a:spcBef>
                <a:spcPct val="10000"/>
              </a:spcBef>
              <a:buClr>
                <a:schemeClr val="tx2"/>
              </a:buClr>
              <a:defRPr/>
            </a:pPr>
            <a:r>
              <a:rPr lang="en-US" sz="1800" b="1" dirty="0">
                <a:solidFill>
                  <a:schemeClr val="tx2">
                    <a:lumMod val="50000"/>
                  </a:schemeClr>
                </a:solidFill>
                <a:latin typeface="Franklin Gothic Book"/>
              </a:rPr>
              <a:t>First-time, Full-time Freshmen</a:t>
            </a:r>
            <a:endParaRPr lang="en-US" sz="1800" b="1" dirty="0">
              <a:solidFill>
                <a:srgbClr val="373D5A"/>
              </a:solidFill>
              <a:latin typeface="Franklin Gothic Book"/>
            </a:endParaRPr>
          </a:p>
          <a:p>
            <a:pPr algn="ctr" eaLnBrk="1" hangingPunct="1">
              <a:lnSpc>
                <a:spcPct val="80000"/>
              </a:lnSpc>
              <a:spcBef>
                <a:spcPct val="10000"/>
              </a:spcBef>
              <a:buClr>
                <a:schemeClr val="tx2"/>
              </a:buClr>
              <a:defRPr/>
            </a:pPr>
            <a:endParaRPr lang="en-US" sz="1200" b="1" dirty="0">
              <a:solidFill>
                <a:schemeClr val="tx2">
                  <a:lumMod val="50000"/>
                </a:schemeClr>
              </a:solidFill>
              <a:latin typeface="Franklin Gothic Book"/>
            </a:endParaRPr>
          </a:p>
          <a:p>
            <a:pPr algn="ctr" eaLnBrk="1" hangingPunct="1">
              <a:lnSpc>
                <a:spcPct val="80000"/>
              </a:lnSpc>
              <a:spcBef>
                <a:spcPct val="10000"/>
              </a:spcBef>
              <a:buClr>
                <a:schemeClr val="tx2"/>
              </a:buClr>
              <a:defRPr/>
            </a:pPr>
            <a:r>
              <a:rPr lang="en-US" sz="2200" b="1" smtClean="0">
                <a:solidFill>
                  <a:srgbClr val="202945"/>
                </a:solidFill>
                <a:latin typeface="Franklin Gothic Book"/>
              </a:rPr>
              <a:t>Oakland University</a:t>
            </a:r>
            <a:endParaRPr lang="en-US" sz="2200" b="1" dirty="0">
              <a:solidFill>
                <a:srgbClr val="202945"/>
              </a:solidFill>
              <a:latin typeface="Franklin Gothic Book"/>
            </a:endParaRPr>
          </a:p>
          <a:p>
            <a:pPr algn="ctr" eaLnBrk="1" hangingPunct="1">
              <a:lnSpc>
                <a:spcPct val="80000"/>
              </a:lnSpc>
              <a:spcBef>
                <a:spcPct val="10000"/>
              </a:spcBef>
              <a:buClr>
                <a:schemeClr val="tx2"/>
              </a:buClr>
              <a:defRPr/>
            </a:pPr>
            <a:r>
              <a:rPr lang="en-US" sz="1800" b="1" smtClean="0">
                <a:solidFill>
                  <a:schemeClr val="tx2">
                    <a:lumMod val="50000"/>
                  </a:schemeClr>
                </a:solidFill>
                <a:latin typeface="Franklin Gothic Book"/>
              </a:rPr>
              <a:t>N=2,211</a:t>
            </a:r>
            <a:endParaRPr lang="en-US" sz="1800" b="1" dirty="0">
              <a:solidFill>
                <a:schemeClr val="tx2">
                  <a:lumMod val="50000"/>
                </a:schemeClr>
              </a:solidFill>
              <a:latin typeface="Franklin Gothic Book"/>
            </a:endParaRPr>
          </a:p>
          <a:p>
            <a:pPr algn="ctr" eaLnBrk="1" hangingPunct="1">
              <a:lnSpc>
                <a:spcPct val="80000"/>
              </a:lnSpc>
              <a:spcBef>
                <a:spcPct val="10000"/>
              </a:spcBef>
              <a:buClr>
                <a:schemeClr val="tx2"/>
              </a:buClr>
              <a:defRPr/>
            </a:pPr>
            <a:endParaRPr lang="en-US" sz="1200" b="1" dirty="0">
              <a:solidFill>
                <a:schemeClr val="tx2">
                  <a:lumMod val="50000"/>
                </a:schemeClr>
              </a:solidFill>
              <a:latin typeface="Franklin Gothic Book"/>
            </a:endParaRPr>
          </a:p>
          <a:p>
            <a:pPr algn="ctr" eaLnBrk="1" hangingPunct="1">
              <a:lnSpc>
                <a:spcPct val="80000"/>
              </a:lnSpc>
              <a:spcBef>
                <a:spcPct val="10000"/>
              </a:spcBef>
              <a:buClr>
                <a:schemeClr val="tx2"/>
              </a:buClr>
              <a:defRPr/>
            </a:pPr>
            <a:r>
              <a:rPr lang="en-US" sz="2200" b="1" smtClean="0">
                <a:solidFill>
                  <a:schemeClr val="tx2">
                    <a:lumMod val="50000"/>
                  </a:schemeClr>
                </a:solidFill>
                <a:latin typeface="Franklin Gothic Book"/>
              </a:rPr>
              <a:t>Public Universities-low selectivity</a:t>
            </a:r>
            <a:endParaRPr lang="en-US" sz="2200" b="1" dirty="0">
              <a:solidFill>
                <a:schemeClr val="tx2">
                  <a:lumMod val="50000"/>
                </a:schemeClr>
              </a:solidFill>
              <a:latin typeface="Franklin Gothic Book"/>
            </a:endParaRPr>
          </a:p>
          <a:p>
            <a:pPr algn="ctr" eaLnBrk="1" hangingPunct="1">
              <a:lnSpc>
                <a:spcPct val="80000"/>
              </a:lnSpc>
              <a:spcBef>
                <a:spcPct val="10000"/>
              </a:spcBef>
              <a:buClr>
                <a:schemeClr val="tx2"/>
              </a:buClr>
              <a:defRPr/>
            </a:pPr>
            <a:r>
              <a:rPr lang="en-US" sz="1800" b="1" smtClean="0">
                <a:solidFill>
                  <a:schemeClr val="tx2">
                    <a:lumMod val="50000"/>
                  </a:schemeClr>
                </a:solidFill>
                <a:latin typeface="Franklin Gothic Book"/>
              </a:rPr>
              <a:t>N=7,489</a:t>
            </a:r>
            <a:endParaRPr lang="en-US" sz="1800" b="1" dirty="0">
              <a:solidFill>
                <a:schemeClr val="tx2">
                  <a:lumMod val="50000"/>
                </a:schemeClr>
              </a:solidFill>
              <a:latin typeface="Franklin Gothic Book"/>
            </a:endParaRPr>
          </a:p>
        </p:txBody>
      </p:sp>
      <p:sp>
        <p:nvSpPr>
          <p:cNvPr id="10" name="TextBox 9"/>
          <p:cNvSpPr txBox="1"/>
          <p:nvPr/>
        </p:nvSpPr>
        <p:spPr>
          <a:xfrm>
            <a:off x="0" y="0"/>
            <a:ext cx="990600" cy="1016000"/>
          </a:xfrm>
          <a:prstGeom prst="rect">
            <a:avLst/>
          </a:prstGeom>
          <a:solidFill>
            <a:schemeClr val="bg2"/>
          </a:solidFill>
        </p:spPr>
        <p:txBody>
          <a:bodyPr>
            <a:spAutoFit/>
          </a:bodyPr>
          <a:lstStyle/>
          <a:p>
            <a:pPr>
              <a:defRPr/>
            </a:pPr>
            <a:endParaRPr lang="en-US" dirty="0"/>
          </a:p>
          <a:p>
            <a:pPr>
              <a:defRPr/>
            </a:pPr>
            <a:endParaRPr lang="en-US" dirty="0"/>
          </a:p>
          <a:p>
            <a:pPr>
              <a:defRPr/>
            </a:pPr>
            <a:endParaRPr lang="en-US" dirty="0"/>
          </a:p>
        </p:txBody>
      </p:sp>
      <p:sp>
        <p:nvSpPr>
          <p:cNvPr id="6" name="TextBox 5"/>
          <p:cNvSpPr txBox="1"/>
          <p:nvPr/>
        </p:nvSpPr>
        <p:spPr>
          <a:xfrm>
            <a:off x="7086600" y="5794065"/>
            <a:ext cx="1752600" cy="1016000"/>
          </a:xfrm>
          <a:prstGeom prst="rect">
            <a:avLst/>
          </a:prstGeom>
          <a:solidFill>
            <a:schemeClr val="bg2"/>
          </a:solidFill>
        </p:spPr>
        <p:txBody>
          <a:bodyPr wrap="square">
            <a:spAutoFit/>
          </a:bodyPr>
          <a:lstStyle/>
          <a:p>
            <a:pPr>
              <a:defRPr/>
            </a:pPr>
            <a:endParaRPr lang="en-US" dirty="0"/>
          </a:p>
          <a:p>
            <a:pPr>
              <a:defRPr/>
            </a:pPr>
            <a:endParaRPr lang="en-US" dirty="0"/>
          </a:p>
          <a:p>
            <a:pPr>
              <a:defRPr/>
            </a:pPr>
            <a:endParaRPr lang="en-US" dirty="0"/>
          </a:p>
        </p:txBody>
      </p:sp>
    </p:spTree>
    <p:extLst>
      <p:ext uri="{BB962C8B-B14F-4D97-AF65-F5344CB8AC3E}">
        <p14:creationId xmlns:p14="http://schemas.microsoft.com/office/powerpoint/2010/main" val="27911494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idx="4294967295"/>
          </p:nvPr>
        </p:nvSpPr>
        <p:spPr>
          <a:xfrm>
            <a:off x="914400" y="152400"/>
            <a:ext cx="8001000" cy="838200"/>
          </a:xfrm>
        </p:spPr>
        <p:txBody>
          <a:bodyPr/>
          <a:lstStyle/>
          <a:p>
            <a:pPr eaLnBrk="1" hangingPunct="1">
              <a:defRPr/>
            </a:pPr>
            <a:r>
              <a:rPr lang="en-US" dirty="0">
                <a:solidFill>
                  <a:schemeClr val="tx1"/>
                </a:solidFill>
              </a:rPr>
              <a:t/>
            </a:r>
            <a:br>
              <a:rPr lang="en-US" dirty="0">
                <a:solidFill>
                  <a:schemeClr val="tx1"/>
                </a:solidFill>
              </a:rPr>
            </a:br>
            <a:r>
              <a:rPr lang="en-US" dirty="0">
                <a:solidFill>
                  <a:srgbClr val="202945"/>
                </a:solidFill>
                <a:latin typeface="Franklin Gothic Book"/>
              </a:rPr>
              <a:t>College Acceptance</a:t>
            </a:r>
            <a:r>
              <a:rPr lang="en-US" dirty="0">
                <a:solidFill>
                  <a:schemeClr val="tx1"/>
                </a:solidFill>
              </a:rPr>
              <a:t/>
            </a:r>
            <a:br>
              <a:rPr lang="en-US" dirty="0">
                <a:solidFill>
                  <a:schemeClr val="tx1"/>
                </a:solidFill>
              </a:rPr>
            </a:br>
            <a:r>
              <a:rPr lang="en-US" sz="1600" dirty="0">
                <a:solidFill>
                  <a:schemeClr val="tx1"/>
                </a:solidFill>
              </a:rPr>
              <a:t/>
            </a:r>
            <a:br>
              <a:rPr lang="en-US" sz="1600" dirty="0">
                <a:solidFill>
                  <a:schemeClr val="tx1"/>
                </a:solidFill>
              </a:rPr>
            </a:br>
            <a:endParaRPr lang="en-US" sz="1600" dirty="0">
              <a:solidFill>
                <a:schemeClr val="tx1"/>
              </a:solidFill>
            </a:endParaRPr>
          </a:p>
        </p:txBody>
      </p:sp>
      <p:sp>
        <p:nvSpPr>
          <p:cNvPr id="10" name="Slide Number Placeholder 9"/>
          <p:cNvSpPr>
            <a:spLocks noGrp="1"/>
          </p:cNvSpPr>
          <p:nvPr>
            <p:ph type="sldNum" sz="quarter" idx="10"/>
          </p:nvPr>
        </p:nvSpPr>
        <p:spPr/>
        <p:txBody>
          <a:bodyPr/>
          <a:lstStyle/>
          <a:p>
            <a:pPr>
              <a:defRPr/>
            </a:pPr>
            <a:fld id="{7F203371-9CB2-4A90-9261-771DC74F61A0}" type="slidenum">
              <a:rPr lang="en-US" smtClean="0"/>
              <a:pPr>
                <a:defRPr/>
              </a:pPr>
              <a:t>10</a:t>
            </a:fld>
            <a:endParaRPr lang="en-US" dirty="0"/>
          </a:p>
        </p:txBody>
      </p:sp>
      <p:graphicFrame>
        <p:nvGraphicFramePr>
          <p:cNvPr id="7" name="Accepted by first choice"/>
          <p:cNvGraphicFramePr/>
          <p:nvPr>
            <p:extLst>
              <p:ext uri="{D42A27DB-BD31-4B8C-83A1-F6EECF244321}">
                <p14:modId xmlns:p14="http://schemas.microsoft.com/office/powerpoint/2010/main" val="3425133272"/>
              </p:ext>
            </p:extLst>
          </p:nvPr>
        </p:nvGraphicFramePr>
        <p:xfrm>
          <a:off x="152400" y="1676400"/>
          <a:ext cx="3429000" cy="4724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First choice"/>
          <p:cNvGraphicFramePr/>
          <p:nvPr>
            <p:extLst>
              <p:ext uri="{D42A27DB-BD31-4B8C-83A1-F6EECF244321}">
                <p14:modId xmlns:p14="http://schemas.microsoft.com/office/powerpoint/2010/main" val="3722830755"/>
              </p:ext>
            </p:extLst>
          </p:nvPr>
        </p:nvGraphicFramePr>
        <p:xfrm>
          <a:off x="3276600" y="1066800"/>
          <a:ext cx="5867400" cy="5486400"/>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0"/>
          <p:cNvSpPr txBox="1"/>
          <p:nvPr/>
        </p:nvSpPr>
        <p:spPr>
          <a:xfrm>
            <a:off x="4800600" y="762000"/>
            <a:ext cx="3657600" cy="423193"/>
          </a:xfrm>
          <a:prstGeom prst="rect">
            <a:avLst/>
          </a:prstGeom>
          <a:noFill/>
        </p:spPr>
        <p:txBody>
          <a:bodyPr wrap="square" rtlCol="0" anchor="t">
            <a:spAutoFit/>
          </a:bodyPr>
          <a:lstStyle/>
          <a:p>
            <a:r>
              <a:rPr lang="en-US" sz="2150" b="1" dirty="0">
                <a:solidFill>
                  <a:srgbClr val="E74C39"/>
                </a:solidFill>
                <a:latin typeface="Franklin Gothic Book"/>
              </a:rPr>
              <a:t>Is</a:t>
            </a:r>
            <a:r>
              <a:rPr lang="en-US" sz="2150" b="1" dirty="0">
                <a:solidFill>
                  <a:schemeClr val="accent5">
                    <a:lumMod val="75000"/>
                  </a:schemeClr>
                </a:solidFill>
                <a:latin typeface="Franklin Gothic Book"/>
              </a:rPr>
              <a:t> </a:t>
            </a:r>
            <a:r>
              <a:rPr lang="en-US" sz="2150" b="1" dirty="0">
                <a:solidFill>
                  <a:srgbClr val="E74C39"/>
                </a:solidFill>
                <a:latin typeface="Franklin Gothic Book"/>
              </a:rPr>
              <a:t>this</a:t>
            </a:r>
            <a:r>
              <a:rPr lang="en-US" sz="2150" b="1" dirty="0">
                <a:solidFill>
                  <a:schemeClr val="accent5">
                    <a:lumMod val="75000"/>
                  </a:schemeClr>
                </a:solidFill>
                <a:latin typeface="Franklin Gothic Book"/>
              </a:rPr>
              <a:t> </a:t>
            </a:r>
            <a:r>
              <a:rPr lang="en-US" sz="2150" b="1" dirty="0">
                <a:solidFill>
                  <a:srgbClr val="E74C39"/>
                </a:solidFill>
                <a:latin typeface="Franklin Gothic Book"/>
              </a:rPr>
              <a:t>college</a:t>
            </a:r>
            <a:r>
              <a:rPr lang="en-US" sz="2150" b="1" dirty="0">
                <a:solidFill>
                  <a:schemeClr val="accent5">
                    <a:lumMod val="75000"/>
                  </a:schemeClr>
                </a:solidFill>
                <a:latin typeface="Franklin Gothic Book"/>
              </a:rPr>
              <a:t> </a:t>
            </a:r>
            <a:r>
              <a:rPr lang="en-US" sz="2150" b="1" dirty="0">
                <a:solidFill>
                  <a:srgbClr val="E74C39"/>
                </a:solidFill>
                <a:latin typeface="Franklin Gothic Book"/>
              </a:rPr>
              <a:t>your</a:t>
            </a:r>
            <a:r>
              <a:rPr lang="en-US" sz="2150" b="1" dirty="0">
                <a:solidFill>
                  <a:schemeClr val="accent5">
                    <a:lumMod val="75000"/>
                  </a:schemeClr>
                </a:solidFill>
                <a:latin typeface="Franklin Gothic Book"/>
              </a:rPr>
              <a:t> </a:t>
            </a:r>
            <a:r>
              <a:rPr lang="en-US" sz="2150" b="1" dirty="0">
                <a:solidFill>
                  <a:srgbClr val="E74C39"/>
                </a:solidFill>
                <a:latin typeface="Franklin Gothic Book"/>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p:cNvGraphicFramePr>
            <a:graphicFrameLocks noGrp="1" noChangeAspect="1"/>
          </p:cNvGraphicFramePr>
          <p:nvPr>
            <p:ph idx="1"/>
            <p:extLst>
              <p:ext uri="{D42A27DB-BD31-4B8C-83A1-F6EECF244321}">
                <p14:modId xmlns:p14="http://schemas.microsoft.com/office/powerpoint/2010/main" val="1955013211"/>
              </p:ext>
            </p:extLst>
          </p:nvPr>
        </p:nvGraphicFramePr>
        <p:xfrm>
          <a:off x="152400" y="1676400"/>
          <a:ext cx="8744919"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609601"/>
          </a:xfrm>
        </p:spPr>
        <p:txBody>
          <a:bodyPr/>
          <a:lstStyle/>
          <a:p>
            <a:r>
              <a:rPr lang="en-US" dirty="0">
                <a:solidFill>
                  <a:srgbClr val="202945"/>
                </a:solidFill>
                <a:latin typeface="Franklin Gothic Book" panose="020B0503020102020204" pitchFamily="34" charset="0"/>
              </a:rPr>
              <a:t>College Choice</a:t>
            </a:r>
            <a:endParaRPr lang="en-US" sz="2160" dirty="0">
              <a:solidFill>
                <a:srgbClr val="202945"/>
              </a:solidFill>
              <a:latin typeface="Franklin Gothic Book" panose="020B0503020102020204" pitchFamily="34" charset="0"/>
            </a:endParaRP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11</a:t>
            </a:fld>
            <a:endParaRPr lang="en-US" dirty="0"/>
          </a:p>
        </p:txBody>
      </p:sp>
      <p:sp>
        <p:nvSpPr>
          <p:cNvPr id="5" name="Rectangle 6"/>
          <p:cNvSpPr>
            <a:spLocks noChangeArrowheads="1"/>
          </p:cNvSpPr>
          <p:nvPr/>
        </p:nvSpPr>
        <p:spPr bwMode="auto">
          <a:xfrm>
            <a:off x="2514600" y="6211669"/>
            <a:ext cx="3657600" cy="646331"/>
          </a:xfrm>
          <a:prstGeom prst="rect">
            <a:avLst/>
          </a:prstGeom>
          <a:noFill/>
          <a:ln w="9525">
            <a:noFill/>
            <a:miter lim="800000"/>
            <a:headEnd/>
            <a:tailEnd/>
          </a:ln>
        </p:spPr>
        <p:txBody>
          <a:bodyPr wrap="square">
            <a:spAutoFit/>
          </a:bodyPr>
          <a:lstStyle/>
          <a:p>
            <a:pPr>
              <a:defRPr/>
            </a:pPr>
            <a:r>
              <a:rPr lang="en-US" sz="1200" b="1" dirty="0">
                <a:solidFill>
                  <a:srgbClr val="202945"/>
                </a:solidFill>
                <a:latin typeface="+mn-lt"/>
              </a:rPr>
              <a:t> Your Institution               Comparison Group</a:t>
            </a:r>
          </a:p>
          <a:p>
            <a:pPr>
              <a:defRPr/>
            </a:pPr>
            <a:r>
              <a:rPr lang="en-US" sz="1200" b="1" dirty="0" smtClean="0">
                <a:latin typeface="+mn-lt"/>
              </a:rPr>
              <a:t>     </a:t>
            </a:r>
            <a:r>
              <a:rPr lang="en-US" sz="1200" dirty="0" smtClean="0">
                <a:solidFill>
                  <a:srgbClr val="202945"/>
                </a:solidFill>
                <a:latin typeface="+mn-lt"/>
              </a:rPr>
              <a:t>Very Important                  Very Important</a:t>
            </a:r>
          </a:p>
          <a:p>
            <a:pPr>
              <a:defRPr/>
            </a:pPr>
            <a:r>
              <a:rPr lang="en-US" sz="1200" dirty="0" smtClean="0">
                <a:latin typeface="+mn-lt"/>
              </a:rPr>
              <a:t>     </a:t>
            </a:r>
            <a:r>
              <a:rPr lang="en-US" sz="1200" dirty="0" smtClean="0">
                <a:solidFill>
                  <a:srgbClr val="202945"/>
                </a:solidFill>
                <a:latin typeface="+mn-lt"/>
              </a:rPr>
              <a:t>Somewhat Important         Somewhat Important</a:t>
            </a:r>
            <a:endParaRPr lang="en-US" sz="1200" dirty="0">
              <a:solidFill>
                <a:srgbClr val="202945"/>
              </a:solidFill>
              <a:latin typeface="+mn-lt"/>
            </a:endParaRPr>
          </a:p>
        </p:txBody>
      </p:sp>
      <p:sp>
        <p:nvSpPr>
          <p:cNvPr id="12" name="Rectangle 11"/>
          <p:cNvSpPr/>
          <p:nvPr/>
        </p:nvSpPr>
        <p:spPr bwMode="auto">
          <a:xfrm>
            <a:off x="2667000" y="6682917"/>
            <a:ext cx="76200" cy="76962"/>
          </a:xfrm>
          <a:prstGeom prst="rect">
            <a:avLst/>
          </a:prstGeom>
          <a:solidFill>
            <a:srgbClr val="202945"/>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3" name="Rectangle 12"/>
          <p:cNvSpPr/>
          <p:nvPr/>
        </p:nvSpPr>
        <p:spPr bwMode="auto">
          <a:xfrm>
            <a:off x="2667000" y="6477000"/>
            <a:ext cx="76200" cy="76200"/>
          </a:xfrm>
          <a:prstGeom prst="rect">
            <a:avLst/>
          </a:prstGeom>
          <a:solidFill>
            <a:srgbClr val="202945">
              <a:alpha val="19000"/>
            </a:srgbClr>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4267200" y="6477000"/>
            <a:ext cx="76200" cy="76200"/>
          </a:xfrm>
          <a:prstGeom prst="rect">
            <a:avLst/>
          </a:prstGeom>
          <a:solidFill>
            <a:srgbClr val="E74C39">
              <a:alpha val="19000"/>
            </a:srgbClr>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267200" y="6674004"/>
            <a:ext cx="76200" cy="76200"/>
          </a:xfrm>
          <a:prstGeom prst="rect">
            <a:avLst/>
          </a:prstGeom>
          <a:solidFill>
            <a:srgbClr val="E74C39"/>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3" name="TextBox 2"/>
          <p:cNvSpPr txBox="1"/>
          <p:nvPr/>
        </p:nvSpPr>
        <p:spPr>
          <a:xfrm>
            <a:off x="1447800" y="990600"/>
            <a:ext cx="6553200" cy="757130"/>
          </a:xfrm>
          <a:prstGeom prst="rect">
            <a:avLst/>
          </a:prstGeom>
          <a:noFill/>
        </p:spPr>
        <p:txBody>
          <a:bodyPr wrap="square" rtlCol="0">
            <a:spAutoFit/>
          </a:bodyPr>
          <a:lstStyle/>
          <a:p>
            <a:pPr algn="ctr"/>
            <a:r>
              <a:rPr lang="en-US" sz="2150" b="1" kern="0" dirty="0">
                <a:solidFill>
                  <a:srgbClr val="E74C39"/>
                </a:solidFill>
                <a:latin typeface="Franklin Gothic Book" panose="020B0503020102020204" pitchFamily="34" charset="0"/>
                <a:ea typeface="+mj-ea"/>
                <a:cs typeface="+mj-cs"/>
              </a:rPr>
              <a:t>In deciding to </a:t>
            </a:r>
            <a:r>
              <a:rPr lang="en-US" sz="2150" b="1" i="1" u="sng" kern="0" dirty="0">
                <a:solidFill>
                  <a:srgbClr val="E74C39"/>
                </a:solidFill>
                <a:latin typeface="Franklin Gothic Book" panose="020B0503020102020204" pitchFamily="34" charset="0"/>
                <a:ea typeface="+mj-ea"/>
                <a:cs typeface="+mj-cs"/>
              </a:rPr>
              <a:t>go to college</a:t>
            </a:r>
            <a:r>
              <a:rPr lang="en-US" sz="2150" b="1" kern="0" dirty="0">
                <a:solidFill>
                  <a:srgbClr val="E74C39"/>
                </a:solidFill>
                <a:latin typeface="Franklin Gothic Book" panose="020B0503020102020204" pitchFamily="34" charset="0"/>
                <a:ea typeface="+mj-ea"/>
                <a:cs typeface="+mj-cs"/>
              </a:rPr>
              <a:t>, how important to </a:t>
            </a:r>
            <a:br>
              <a:rPr lang="en-US" sz="2150" b="1" kern="0" dirty="0">
                <a:solidFill>
                  <a:srgbClr val="E74C39"/>
                </a:solidFill>
                <a:latin typeface="Franklin Gothic Book" panose="020B0503020102020204" pitchFamily="34" charset="0"/>
                <a:ea typeface="+mj-ea"/>
                <a:cs typeface="+mj-cs"/>
              </a:rPr>
            </a:br>
            <a:r>
              <a:rPr lang="en-US" sz="2150" b="1" kern="0" dirty="0">
                <a:solidFill>
                  <a:srgbClr val="E74C39"/>
                </a:solidFill>
                <a:latin typeface="Franklin Gothic Book" panose="020B0503020102020204" pitchFamily="34" charset="0"/>
                <a:ea typeface="+mj-ea"/>
                <a:cs typeface="+mj-cs"/>
              </a:rPr>
              <a:t>you was each of the following reasons?</a:t>
            </a:r>
            <a:endParaRPr lang="en-US" sz="2150" b="1" dirty="0">
              <a:solidFill>
                <a:srgbClr val="E74C39"/>
              </a:solidFill>
              <a:latin typeface="Franklin Gothic Book" panose="020B050302010202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p:cNvGraphicFramePr>
            <a:graphicFrameLocks noGrp="1" noChangeAspect="1"/>
          </p:cNvGraphicFramePr>
          <p:nvPr>
            <p:ph idx="1"/>
            <p:extLst>
              <p:ext uri="{D42A27DB-BD31-4B8C-83A1-F6EECF244321}">
                <p14:modId xmlns:p14="http://schemas.microsoft.com/office/powerpoint/2010/main" val="3076493131"/>
              </p:ext>
            </p:extLst>
          </p:nvPr>
        </p:nvGraphicFramePr>
        <p:xfrm>
          <a:off x="152400" y="1676400"/>
          <a:ext cx="8744919"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533401"/>
          </a:xfrm>
        </p:spPr>
        <p:txBody>
          <a:bodyPr/>
          <a:lstStyle/>
          <a:p>
            <a:r>
              <a:rPr lang="en-US" dirty="0">
                <a:solidFill>
                  <a:schemeClr val="tx1">
                    <a:lumMod val="50000"/>
                  </a:schemeClr>
                </a:solidFill>
                <a:latin typeface="Franklin Gothic Book"/>
              </a:rPr>
              <a:t>College </a:t>
            </a:r>
            <a:r>
              <a:rPr lang="en-US" dirty="0">
                <a:solidFill>
                  <a:srgbClr val="202945"/>
                </a:solidFill>
                <a:latin typeface="Franklin Gothic Book"/>
              </a:rPr>
              <a:t>Choice</a:t>
            </a:r>
            <a:endParaRPr lang="en-US" sz="2150" dirty="0">
              <a:solidFill>
                <a:srgbClr val="202945"/>
              </a:solidFill>
              <a:latin typeface="Franklin Gothic Book"/>
            </a:endParaRP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12</a:t>
            </a:fld>
            <a:endParaRPr lang="en-US" dirty="0"/>
          </a:p>
        </p:txBody>
      </p:sp>
      <p:sp>
        <p:nvSpPr>
          <p:cNvPr id="5" name="Rectangle 6"/>
          <p:cNvSpPr>
            <a:spLocks noChangeArrowheads="1"/>
          </p:cNvSpPr>
          <p:nvPr/>
        </p:nvSpPr>
        <p:spPr bwMode="auto">
          <a:xfrm>
            <a:off x="2438400" y="6019800"/>
            <a:ext cx="3429000" cy="646331"/>
          </a:xfrm>
          <a:prstGeom prst="rect">
            <a:avLst/>
          </a:prstGeom>
          <a:noFill/>
          <a:ln w="9525">
            <a:noFill/>
            <a:miter lim="800000"/>
            <a:headEnd/>
            <a:tailEnd/>
          </a:ln>
        </p:spPr>
        <p:txBody>
          <a:bodyPr wrap="square" anchor="t">
            <a:spAutoFit/>
          </a:bodyPr>
          <a:lstStyle/>
          <a:p>
            <a:pPr>
              <a:defRPr/>
            </a:pPr>
            <a:r>
              <a:rPr lang="en-US" sz="1200" b="1" dirty="0">
                <a:solidFill>
                  <a:schemeClr val="tx1">
                    <a:lumMod val="75000"/>
                  </a:schemeClr>
                </a:solidFill>
              </a:rPr>
              <a:t> </a:t>
            </a:r>
            <a:r>
              <a:rPr lang="en-US" sz="1200" b="1" dirty="0">
                <a:solidFill>
                  <a:srgbClr val="202945"/>
                </a:solidFill>
                <a:latin typeface="+mn-lt"/>
              </a:rPr>
              <a:t>Your Institution               Comparison Group</a:t>
            </a:r>
          </a:p>
          <a:p>
            <a:pPr>
              <a:defRPr/>
            </a:pPr>
            <a:r>
              <a:rPr lang="en-US" sz="1200" b="1" dirty="0">
                <a:latin typeface="+mn-lt"/>
              </a:rPr>
              <a:t>     </a:t>
            </a:r>
            <a:r>
              <a:rPr lang="en-US" sz="1200" dirty="0">
                <a:solidFill>
                  <a:srgbClr val="202945"/>
                </a:solidFill>
                <a:latin typeface="+mn-lt"/>
              </a:rPr>
              <a:t>Very Important                  Very Important</a:t>
            </a:r>
          </a:p>
          <a:p>
            <a:pPr>
              <a:defRPr/>
            </a:pPr>
            <a:r>
              <a:rPr lang="en-US" sz="1200" dirty="0">
                <a:solidFill>
                  <a:srgbClr val="202945"/>
                </a:solidFill>
                <a:latin typeface="+mn-lt"/>
              </a:rPr>
              <a:t>     Somewhat Important         Somewhat Important</a:t>
            </a:r>
          </a:p>
        </p:txBody>
      </p:sp>
      <p:sp>
        <p:nvSpPr>
          <p:cNvPr id="12" name="Rectangle 11"/>
          <p:cNvSpPr/>
          <p:nvPr/>
        </p:nvSpPr>
        <p:spPr bwMode="auto">
          <a:xfrm>
            <a:off x="4191000" y="6324600"/>
            <a:ext cx="76200" cy="76200"/>
          </a:xfrm>
          <a:prstGeom prst="rect">
            <a:avLst/>
          </a:prstGeom>
          <a:solidFill>
            <a:srgbClr val="E74C39">
              <a:alpha val="19000"/>
            </a:srgbClr>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3" name="Rectangle 12"/>
          <p:cNvSpPr/>
          <p:nvPr/>
        </p:nvSpPr>
        <p:spPr bwMode="auto">
          <a:xfrm>
            <a:off x="2590800" y="6324600"/>
            <a:ext cx="76200" cy="76200"/>
          </a:xfrm>
          <a:prstGeom prst="rect">
            <a:avLst/>
          </a:prstGeom>
          <a:solidFill>
            <a:srgbClr val="202945">
              <a:alpha val="19000"/>
            </a:srgbClr>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2590800" y="6477000"/>
            <a:ext cx="76200" cy="76200"/>
          </a:xfrm>
          <a:prstGeom prst="rect">
            <a:avLst/>
          </a:prstGeom>
          <a:solidFill>
            <a:srgbClr val="202945"/>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191000" y="6477000"/>
            <a:ext cx="76200" cy="76200"/>
          </a:xfrm>
          <a:prstGeom prst="rect">
            <a:avLst/>
          </a:prstGeom>
          <a:solidFill>
            <a:srgbClr val="E74C39"/>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3" name="TextBox 2"/>
          <p:cNvSpPr txBox="1"/>
          <p:nvPr/>
        </p:nvSpPr>
        <p:spPr>
          <a:xfrm>
            <a:off x="457200" y="990600"/>
            <a:ext cx="8305800" cy="757130"/>
          </a:xfrm>
          <a:prstGeom prst="rect">
            <a:avLst/>
          </a:prstGeom>
          <a:noFill/>
        </p:spPr>
        <p:txBody>
          <a:bodyPr wrap="square" rtlCol="0" anchor="t">
            <a:spAutoFit/>
          </a:bodyPr>
          <a:lstStyle/>
          <a:p>
            <a:pPr algn="ctr"/>
            <a:r>
              <a:rPr lang="en-US" sz="2150" b="1" kern="0" dirty="0">
                <a:solidFill>
                  <a:srgbClr val="E74C39"/>
                </a:solidFill>
                <a:latin typeface="Franklin Gothic Book" panose="020B0503020102020204" pitchFamily="34" charset="0"/>
                <a:ea typeface="+mj-ea"/>
                <a:cs typeface="+mj-cs"/>
              </a:rPr>
              <a:t>In deciding to </a:t>
            </a:r>
            <a:r>
              <a:rPr lang="en-US" sz="2150" b="1" i="1" u="sng" kern="0" dirty="0">
                <a:solidFill>
                  <a:srgbClr val="E74C39"/>
                </a:solidFill>
                <a:latin typeface="Franklin Gothic Book" panose="020B0503020102020204" pitchFamily="34" charset="0"/>
                <a:ea typeface="+mj-ea"/>
                <a:cs typeface="+mj-cs"/>
              </a:rPr>
              <a:t>go to college</a:t>
            </a:r>
            <a:r>
              <a:rPr lang="en-US" sz="2150" b="1" kern="0" dirty="0">
                <a:solidFill>
                  <a:srgbClr val="E74C39"/>
                </a:solidFill>
                <a:latin typeface="Franklin Gothic Book" panose="020B0503020102020204" pitchFamily="34" charset="0"/>
                <a:ea typeface="+mj-ea"/>
                <a:cs typeface="+mj-cs"/>
              </a:rPr>
              <a:t>, how important to </a:t>
            </a:r>
            <a:r>
              <a:rPr lang="en-US" sz="2160" b="1" kern="0" dirty="0">
                <a:latin typeface="Franklin Gothic Book" panose="020B0503020102020204" pitchFamily="34" charset="0"/>
                <a:ea typeface="+mj-ea"/>
                <a:cs typeface="+mj-cs"/>
              </a:rPr>
              <a:t/>
            </a:r>
            <a:br>
              <a:rPr lang="en-US" sz="2160" b="1" kern="0" dirty="0">
                <a:latin typeface="Franklin Gothic Book" panose="020B0503020102020204" pitchFamily="34" charset="0"/>
                <a:ea typeface="+mj-ea"/>
                <a:cs typeface="+mj-cs"/>
              </a:rPr>
            </a:br>
            <a:r>
              <a:rPr lang="en-US" sz="2150" b="1" kern="0" dirty="0">
                <a:solidFill>
                  <a:srgbClr val="E74C39"/>
                </a:solidFill>
                <a:latin typeface="Franklin Gothic Book" panose="020B0503020102020204" pitchFamily="34" charset="0"/>
                <a:ea typeface="+mj-ea"/>
                <a:cs typeface="+mj-cs"/>
              </a:rPr>
              <a:t>you was each of the following reasons?</a:t>
            </a:r>
            <a:endParaRPr lang="en-US" sz="2150" b="1" dirty="0">
              <a:solidFill>
                <a:srgbClr val="E74C39"/>
              </a:solidFill>
              <a:latin typeface="Franklin Gothic Book" panose="020B050302010202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this college"/>
          <p:cNvGraphicFramePr>
            <a:graphicFrameLocks noGrp="1" noChangeAspect="1"/>
          </p:cNvGraphicFramePr>
          <p:nvPr>
            <p:ph idx="1"/>
            <p:extLst>
              <p:ext uri="{D42A27DB-BD31-4B8C-83A1-F6EECF244321}">
                <p14:modId xmlns:p14="http://schemas.microsoft.com/office/powerpoint/2010/main" val="2802294632"/>
              </p:ext>
            </p:extLst>
          </p:nvPr>
        </p:nvGraphicFramePr>
        <p:xfrm>
          <a:off x="152400" y="1295400"/>
          <a:ext cx="8744919"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989013"/>
          </a:xfrm>
        </p:spPr>
        <p:txBody>
          <a:bodyPr/>
          <a:lstStyle/>
          <a:p>
            <a:r>
              <a:rPr lang="en-US" dirty="0">
                <a:solidFill>
                  <a:schemeClr val="tx1">
                    <a:lumMod val="50000"/>
                  </a:schemeClr>
                </a:solidFill>
                <a:latin typeface="Franklin Gothic Book"/>
              </a:rPr>
              <a:t> </a:t>
            </a:r>
            <a:r>
              <a:rPr lang="en-US" dirty="0">
                <a:solidFill>
                  <a:srgbClr val="202945"/>
                </a:solidFill>
                <a:latin typeface="Franklin Gothic Book"/>
              </a:rPr>
              <a:t>College Choice</a:t>
            </a:r>
            <a:r>
              <a:rPr lang="en-US" dirty="0">
                <a:solidFill>
                  <a:schemeClr val="tx1"/>
                </a:solidFill>
              </a:rPr>
              <a:t/>
            </a:r>
            <a:br>
              <a:rPr lang="en-US" dirty="0">
                <a:solidFill>
                  <a:schemeClr val="tx1"/>
                </a:solidFill>
              </a:rPr>
            </a:br>
            <a:r>
              <a:rPr lang="en-US" sz="2150" dirty="0">
                <a:solidFill>
                  <a:srgbClr val="E74C39"/>
                </a:solidFill>
                <a:latin typeface="Franklin Gothic Book"/>
              </a:rPr>
              <a:t>How important was each reason in your decision to attend </a:t>
            </a:r>
            <a:r>
              <a:rPr lang="en-US" sz="2150" i="1" u="sng" dirty="0">
                <a:solidFill>
                  <a:srgbClr val="E74C39"/>
                </a:solidFill>
                <a:latin typeface="Franklin Gothic Book"/>
              </a:rPr>
              <a:t>this college</a:t>
            </a:r>
            <a:r>
              <a:rPr lang="en-US" sz="2150" dirty="0">
                <a:solidFill>
                  <a:srgbClr val="E74C39"/>
                </a:solidFill>
                <a:latin typeface="Franklin Gothic Book"/>
              </a:rPr>
              <a:t>?</a:t>
            </a: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13</a:t>
            </a:fld>
            <a:endParaRPr lang="en-US" dirty="0"/>
          </a:p>
        </p:txBody>
      </p:sp>
      <p:sp>
        <p:nvSpPr>
          <p:cNvPr id="5" name="Rectangle 6"/>
          <p:cNvSpPr>
            <a:spLocks noChangeArrowheads="1"/>
          </p:cNvSpPr>
          <p:nvPr/>
        </p:nvSpPr>
        <p:spPr bwMode="auto">
          <a:xfrm>
            <a:off x="2514600" y="6105293"/>
            <a:ext cx="4343400" cy="646331"/>
          </a:xfrm>
          <a:prstGeom prst="rect">
            <a:avLst/>
          </a:prstGeom>
          <a:noFill/>
          <a:ln w="9525">
            <a:noFill/>
            <a:miter lim="800000"/>
            <a:headEnd/>
            <a:tailEnd/>
          </a:ln>
        </p:spPr>
        <p:txBody>
          <a:bodyPr wrap="square">
            <a:spAutoFit/>
          </a:bodyPr>
          <a:lstStyle/>
          <a:p>
            <a:pPr>
              <a:defRPr/>
            </a:pPr>
            <a:r>
              <a:rPr lang="en-US" sz="1200" b="1" dirty="0">
                <a:solidFill>
                  <a:srgbClr val="202945"/>
                </a:solidFill>
              </a:rPr>
              <a:t> Your Institution               Comparison Group</a:t>
            </a:r>
          </a:p>
          <a:p>
            <a:pPr>
              <a:defRPr/>
            </a:pPr>
            <a:r>
              <a:rPr lang="en-US" sz="1200" b="1" dirty="0"/>
              <a:t>     </a:t>
            </a:r>
            <a:r>
              <a:rPr lang="en-US" sz="1200" dirty="0">
                <a:solidFill>
                  <a:srgbClr val="202945"/>
                </a:solidFill>
              </a:rPr>
              <a:t>Very Important                  Very Important</a:t>
            </a:r>
          </a:p>
          <a:p>
            <a:pPr>
              <a:defRPr/>
            </a:pPr>
            <a:r>
              <a:rPr lang="en-US" sz="1200" dirty="0">
                <a:solidFill>
                  <a:srgbClr val="202945"/>
                </a:solidFill>
              </a:rPr>
              <a:t>     Somewhat Important         Somewhat Important</a:t>
            </a:r>
          </a:p>
        </p:txBody>
      </p:sp>
      <p:sp>
        <p:nvSpPr>
          <p:cNvPr id="12" name="Rectangle 11"/>
          <p:cNvSpPr/>
          <p:nvPr/>
        </p:nvSpPr>
        <p:spPr bwMode="auto">
          <a:xfrm>
            <a:off x="2667000" y="6410093"/>
            <a:ext cx="76200" cy="76200"/>
          </a:xfrm>
          <a:prstGeom prst="rect">
            <a:avLst/>
          </a:prstGeom>
          <a:solidFill>
            <a:srgbClr val="202945">
              <a:alpha val="19000"/>
            </a:srgbClr>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3" name="Rectangle 12"/>
          <p:cNvSpPr/>
          <p:nvPr/>
        </p:nvSpPr>
        <p:spPr bwMode="auto">
          <a:xfrm>
            <a:off x="2667000" y="6562493"/>
            <a:ext cx="76200" cy="76200"/>
          </a:xfrm>
          <a:prstGeom prst="rect">
            <a:avLst/>
          </a:prstGeom>
          <a:solidFill>
            <a:srgbClr val="202945"/>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4267200" y="6410093"/>
            <a:ext cx="76200" cy="76200"/>
          </a:xfrm>
          <a:prstGeom prst="rect">
            <a:avLst/>
          </a:prstGeom>
          <a:solidFill>
            <a:srgbClr val="E74C39">
              <a:alpha val="19000"/>
            </a:srgbClr>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267200" y="6562493"/>
            <a:ext cx="76200" cy="76200"/>
          </a:xfrm>
          <a:prstGeom prst="rect">
            <a:avLst/>
          </a:prstGeom>
          <a:solidFill>
            <a:srgbClr val="E74C39"/>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this college"/>
          <p:cNvGraphicFramePr>
            <a:graphicFrameLocks noGrp="1" noChangeAspect="1"/>
          </p:cNvGraphicFramePr>
          <p:nvPr>
            <p:ph idx="1"/>
            <p:extLst>
              <p:ext uri="{D42A27DB-BD31-4B8C-83A1-F6EECF244321}">
                <p14:modId xmlns:p14="http://schemas.microsoft.com/office/powerpoint/2010/main" val="110328986"/>
              </p:ext>
            </p:extLst>
          </p:nvPr>
        </p:nvGraphicFramePr>
        <p:xfrm>
          <a:off x="152400" y="1447800"/>
          <a:ext cx="8744919"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989013"/>
          </a:xfrm>
        </p:spPr>
        <p:txBody>
          <a:bodyPr/>
          <a:lstStyle/>
          <a:p>
            <a:r>
              <a:rPr lang="en-US" dirty="0">
                <a:solidFill>
                  <a:srgbClr val="202945"/>
                </a:solidFill>
                <a:latin typeface="Franklin Gothic Book"/>
              </a:rPr>
              <a:t>College Choice</a:t>
            </a:r>
            <a:r>
              <a:rPr lang="en-US" dirty="0">
                <a:solidFill>
                  <a:schemeClr val="tx1"/>
                </a:solidFill>
              </a:rPr>
              <a:t/>
            </a:r>
            <a:br>
              <a:rPr lang="en-US" dirty="0">
                <a:solidFill>
                  <a:schemeClr val="tx1"/>
                </a:solidFill>
              </a:rPr>
            </a:br>
            <a:r>
              <a:rPr lang="en-US" sz="2150" dirty="0">
                <a:solidFill>
                  <a:srgbClr val="E74C39"/>
                </a:solidFill>
                <a:latin typeface="Franklin Gothic Book"/>
              </a:rPr>
              <a:t>How important was each reason in your decision to attend </a:t>
            </a:r>
            <a:r>
              <a:rPr lang="en-US" sz="2150" i="1" u="sng" dirty="0">
                <a:solidFill>
                  <a:srgbClr val="E74C39"/>
                </a:solidFill>
                <a:latin typeface="Franklin Gothic Book"/>
              </a:rPr>
              <a:t>this college</a:t>
            </a:r>
            <a:r>
              <a:rPr lang="en-US" sz="2150" dirty="0">
                <a:solidFill>
                  <a:srgbClr val="E74C39"/>
                </a:solidFill>
                <a:latin typeface="Franklin Gothic Book"/>
              </a:rPr>
              <a:t>?</a:t>
            </a: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14</a:t>
            </a:fld>
            <a:endParaRPr lang="en-US" dirty="0"/>
          </a:p>
        </p:txBody>
      </p:sp>
      <p:sp>
        <p:nvSpPr>
          <p:cNvPr id="5" name="Rectangle 6"/>
          <p:cNvSpPr>
            <a:spLocks noChangeArrowheads="1"/>
          </p:cNvSpPr>
          <p:nvPr/>
        </p:nvSpPr>
        <p:spPr bwMode="auto">
          <a:xfrm>
            <a:off x="3048000" y="6096000"/>
            <a:ext cx="3581400" cy="646331"/>
          </a:xfrm>
          <a:prstGeom prst="rect">
            <a:avLst/>
          </a:prstGeom>
          <a:noFill/>
          <a:ln w="9525">
            <a:noFill/>
            <a:miter lim="800000"/>
            <a:headEnd/>
            <a:tailEnd/>
          </a:ln>
        </p:spPr>
        <p:txBody>
          <a:bodyPr wrap="square">
            <a:spAutoFit/>
          </a:bodyPr>
          <a:lstStyle/>
          <a:p>
            <a:pPr>
              <a:defRPr/>
            </a:pPr>
            <a:r>
              <a:rPr lang="en-US" sz="1200" b="1" dirty="0">
                <a:solidFill>
                  <a:srgbClr val="202945"/>
                </a:solidFill>
              </a:rPr>
              <a:t> Your Institution                 Comparison Group</a:t>
            </a:r>
          </a:p>
          <a:p>
            <a:pPr>
              <a:defRPr/>
            </a:pPr>
            <a:r>
              <a:rPr lang="en-US" sz="1200" b="1" dirty="0">
                <a:solidFill>
                  <a:srgbClr val="202945"/>
                </a:solidFill>
              </a:rPr>
              <a:t>     </a:t>
            </a:r>
            <a:r>
              <a:rPr lang="en-US" sz="1200" dirty="0">
                <a:solidFill>
                  <a:srgbClr val="202945"/>
                </a:solidFill>
              </a:rPr>
              <a:t>Very Important       	 Very Important</a:t>
            </a:r>
          </a:p>
          <a:p>
            <a:pPr>
              <a:defRPr/>
            </a:pPr>
            <a:r>
              <a:rPr lang="en-US" sz="1200" dirty="0">
                <a:solidFill>
                  <a:srgbClr val="202945"/>
                </a:solidFill>
              </a:rPr>
              <a:t>     Somewhat Important           Somewhat Important</a:t>
            </a:r>
          </a:p>
        </p:txBody>
      </p:sp>
      <p:sp>
        <p:nvSpPr>
          <p:cNvPr id="12" name="Rectangle 11"/>
          <p:cNvSpPr/>
          <p:nvPr/>
        </p:nvSpPr>
        <p:spPr bwMode="auto">
          <a:xfrm>
            <a:off x="3200400" y="6400800"/>
            <a:ext cx="76200" cy="76200"/>
          </a:xfrm>
          <a:prstGeom prst="rect">
            <a:avLst/>
          </a:prstGeom>
          <a:solidFill>
            <a:srgbClr val="202945">
              <a:alpha val="19000"/>
            </a:srgbClr>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3" name="Rectangle 12"/>
          <p:cNvSpPr/>
          <p:nvPr/>
        </p:nvSpPr>
        <p:spPr bwMode="auto">
          <a:xfrm>
            <a:off x="3200400" y="6553200"/>
            <a:ext cx="76200" cy="76200"/>
          </a:xfrm>
          <a:prstGeom prst="rect">
            <a:avLst/>
          </a:prstGeom>
          <a:solidFill>
            <a:srgbClr val="202945"/>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4876800" y="6400800"/>
            <a:ext cx="76200" cy="76200"/>
          </a:xfrm>
          <a:prstGeom prst="rect">
            <a:avLst/>
          </a:prstGeom>
          <a:solidFill>
            <a:srgbClr val="E74C39">
              <a:alpha val="19000"/>
            </a:srgbClr>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876800" y="6553200"/>
            <a:ext cx="76200" cy="76200"/>
          </a:xfrm>
          <a:prstGeom prst="rect">
            <a:avLst/>
          </a:prstGeom>
          <a:solidFill>
            <a:srgbClr val="E74C39"/>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this college"/>
          <p:cNvGraphicFramePr>
            <a:graphicFrameLocks noGrp="1" noChangeAspect="1"/>
          </p:cNvGraphicFramePr>
          <p:nvPr>
            <p:ph idx="1"/>
            <p:extLst>
              <p:ext uri="{D42A27DB-BD31-4B8C-83A1-F6EECF244321}">
                <p14:modId xmlns:p14="http://schemas.microsoft.com/office/powerpoint/2010/main" val="3328306830"/>
              </p:ext>
            </p:extLst>
          </p:nvPr>
        </p:nvGraphicFramePr>
        <p:xfrm>
          <a:off x="152400" y="1524000"/>
          <a:ext cx="8744919"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1143001"/>
          </a:xfrm>
        </p:spPr>
        <p:txBody>
          <a:bodyPr/>
          <a:lstStyle/>
          <a:p>
            <a:r>
              <a:rPr lang="en-US" dirty="0">
                <a:solidFill>
                  <a:srgbClr val="202945"/>
                </a:solidFill>
                <a:latin typeface="Franklin Gothic Book"/>
              </a:rPr>
              <a:t>College Choice</a:t>
            </a:r>
            <a:r>
              <a:rPr lang="en-US" dirty="0">
                <a:solidFill>
                  <a:schemeClr val="tx1"/>
                </a:solidFill>
              </a:rPr>
              <a:t/>
            </a:r>
            <a:br>
              <a:rPr lang="en-US" dirty="0">
                <a:solidFill>
                  <a:schemeClr val="tx1"/>
                </a:solidFill>
              </a:rPr>
            </a:br>
            <a:r>
              <a:rPr lang="en-US" sz="2150" dirty="0">
                <a:solidFill>
                  <a:srgbClr val="E74C39"/>
                </a:solidFill>
                <a:latin typeface="Franklin Gothic Book"/>
              </a:rPr>
              <a:t>How important was each reason in your decision to attend </a:t>
            </a:r>
            <a:r>
              <a:rPr lang="en-US" sz="2150" i="1" u="sng" dirty="0">
                <a:solidFill>
                  <a:srgbClr val="E74C39"/>
                </a:solidFill>
                <a:latin typeface="Franklin Gothic Book"/>
              </a:rPr>
              <a:t>this college</a:t>
            </a:r>
            <a:r>
              <a:rPr lang="en-US" sz="2150" dirty="0">
                <a:solidFill>
                  <a:srgbClr val="E74C39"/>
                </a:solidFill>
                <a:latin typeface="Franklin Gothic Book"/>
              </a:rPr>
              <a:t>?</a:t>
            </a: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15</a:t>
            </a:fld>
            <a:endParaRPr lang="en-US" dirty="0"/>
          </a:p>
        </p:txBody>
      </p:sp>
      <p:sp>
        <p:nvSpPr>
          <p:cNvPr id="5" name="Rectangle 6"/>
          <p:cNvSpPr>
            <a:spLocks noChangeArrowheads="1"/>
          </p:cNvSpPr>
          <p:nvPr/>
        </p:nvSpPr>
        <p:spPr bwMode="auto">
          <a:xfrm>
            <a:off x="3048000" y="6096000"/>
            <a:ext cx="3581400" cy="646331"/>
          </a:xfrm>
          <a:prstGeom prst="rect">
            <a:avLst/>
          </a:prstGeom>
          <a:noFill/>
          <a:ln w="9525">
            <a:noFill/>
            <a:miter lim="800000"/>
            <a:headEnd/>
            <a:tailEnd/>
          </a:ln>
        </p:spPr>
        <p:txBody>
          <a:bodyPr wrap="square">
            <a:spAutoFit/>
          </a:bodyPr>
          <a:lstStyle/>
          <a:p>
            <a:pPr>
              <a:defRPr/>
            </a:pPr>
            <a:r>
              <a:rPr lang="en-US" sz="1200" b="1" dirty="0">
                <a:solidFill>
                  <a:schemeClr val="tx1">
                    <a:lumMod val="75000"/>
                  </a:schemeClr>
                </a:solidFill>
              </a:rPr>
              <a:t> </a:t>
            </a:r>
            <a:r>
              <a:rPr lang="en-US" sz="1200" b="1" dirty="0">
                <a:solidFill>
                  <a:srgbClr val="202945"/>
                </a:solidFill>
              </a:rPr>
              <a:t>Your Institution                 Comparison Group</a:t>
            </a:r>
          </a:p>
          <a:p>
            <a:pPr>
              <a:defRPr/>
            </a:pPr>
            <a:r>
              <a:rPr lang="en-US" sz="1200" b="1" dirty="0">
                <a:solidFill>
                  <a:srgbClr val="202945"/>
                </a:solidFill>
              </a:rPr>
              <a:t>     </a:t>
            </a:r>
            <a:r>
              <a:rPr lang="en-US" sz="1200" dirty="0">
                <a:solidFill>
                  <a:srgbClr val="202945"/>
                </a:solidFill>
              </a:rPr>
              <a:t>Very Important       	 Very Important</a:t>
            </a:r>
          </a:p>
          <a:p>
            <a:pPr>
              <a:defRPr/>
            </a:pPr>
            <a:r>
              <a:rPr lang="en-US" sz="1200" dirty="0">
                <a:solidFill>
                  <a:srgbClr val="202945"/>
                </a:solidFill>
              </a:rPr>
              <a:t>     Somewhat Important           Somewhat Important</a:t>
            </a:r>
          </a:p>
        </p:txBody>
      </p:sp>
      <p:sp>
        <p:nvSpPr>
          <p:cNvPr id="13" name="Rectangle 12"/>
          <p:cNvSpPr/>
          <p:nvPr/>
        </p:nvSpPr>
        <p:spPr bwMode="auto">
          <a:xfrm>
            <a:off x="3200400" y="6400800"/>
            <a:ext cx="76200" cy="76200"/>
          </a:xfrm>
          <a:prstGeom prst="rect">
            <a:avLst/>
          </a:prstGeom>
          <a:solidFill>
            <a:srgbClr val="202945">
              <a:alpha val="19000"/>
            </a:srgbClr>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3200400" y="6553200"/>
            <a:ext cx="76200" cy="76200"/>
          </a:xfrm>
          <a:prstGeom prst="rect">
            <a:avLst/>
          </a:prstGeom>
          <a:solidFill>
            <a:srgbClr val="202945"/>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876800" y="6400800"/>
            <a:ext cx="76200" cy="76200"/>
          </a:xfrm>
          <a:prstGeom prst="rect">
            <a:avLst/>
          </a:prstGeom>
          <a:solidFill>
            <a:srgbClr val="E74C39">
              <a:alpha val="19000"/>
            </a:srgbClr>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6" name="Rectangle 15"/>
          <p:cNvSpPr/>
          <p:nvPr/>
        </p:nvSpPr>
        <p:spPr bwMode="auto">
          <a:xfrm>
            <a:off x="4876800" y="6553200"/>
            <a:ext cx="76200" cy="76200"/>
          </a:xfrm>
          <a:prstGeom prst="rect">
            <a:avLst/>
          </a:prstGeom>
          <a:solidFill>
            <a:srgbClr val="E74C39"/>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sz="quarter"/>
          </p:nvPr>
        </p:nvSpPr>
        <p:spPr>
          <a:xfrm>
            <a:off x="685800" y="990600"/>
            <a:ext cx="7772400" cy="1736725"/>
          </a:xfrm>
        </p:spPr>
        <p:txBody>
          <a:bodyPr/>
          <a:lstStyle/>
          <a:p>
            <a:pPr>
              <a:defRPr/>
            </a:pPr>
            <a:r>
              <a:rPr lang="en-US" dirty="0">
                <a:solidFill>
                  <a:srgbClr val="202945"/>
                </a:solidFill>
                <a:latin typeface="Franklin Gothic Book"/>
              </a:rPr>
              <a:t>Financing College</a:t>
            </a:r>
          </a:p>
        </p:txBody>
      </p:sp>
      <p:sp>
        <p:nvSpPr>
          <p:cNvPr id="34819" name="Subtitle 6"/>
          <p:cNvSpPr>
            <a:spLocks noGrp="1"/>
          </p:cNvSpPr>
          <p:nvPr>
            <p:ph type="subTitle" sz="quarter" idx="1"/>
          </p:nvPr>
        </p:nvSpPr>
        <p:spPr>
          <a:xfrm>
            <a:off x="1371600" y="3108325"/>
            <a:ext cx="6400800" cy="1752600"/>
          </a:xfrm>
        </p:spPr>
        <p:txBody>
          <a:bodyPr/>
          <a:lstStyle/>
          <a:p>
            <a:r>
              <a:rPr lang="en-US" dirty="0">
                <a:solidFill>
                  <a:srgbClr val="E74C39"/>
                </a:solidFill>
                <a:latin typeface="Franklin Gothic Book"/>
              </a:rPr>
              <a:t>Economic factors play an important role in students’ decisions about college.</a:t>
            </a:r>
          </a:p>
          <a:p>
            <a:endParaRPr lang="en-US"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7"/>
          <p:cNvSpPr>
            <a:spLocks noGrp="1" noChangeArrowheads="1"/>
          </p:cNvSpPr>
          <p:nvPr>
            <p:ph type="title"/>
          </p:nvPr>
        </p:nvSpPr>
        <p:spPr>
          <a:xfrm>
            <a:off x="0" y="227012"/>
            <a:ext cx="9140825" cy="1373187"/>
          </a:xfrm>
        </p:spPr>
        <p:txBody>
          <a:bodyPr/>
          <a:lstStyle/>
          <a:p>
            <a:pPr>
              <a:defRPr/>
            </a:pPr>
            <a:r>
              <a:rPr lang="en-US" dirty="0">
                <a:solidFill>
                  <a:schemeClr val="tx1"/>
                </a:solidFill>
              </a:rPr>
              <a:t/>
            </a:r>
            <a:br>
              <a:rPr lang="en-US" dirty="0">
                <a:solidFill>
                  <a:schemeClr val="tx1"/>
                </a:solidFill>
              </a:rPr>
            </a:br>
            <a:r>
              <a:rPr lang="en-US" dirty="0">
                <a:solidFill>
                  <a:srgbClr val="202945"/>
                </a:solidFill>
                <a:latin typeface="Franklin Gothic Book"/>
              </a:rPr>
              <a:t>Financing </a:t>
            </a:r>
            <a:r>
              <a:rPr lang="en-US" dirty="0" smtClean="0">
                <a:solidFill>
                  <a:srgbClr val="202945"/>
                </a:solidFill>
                <a:latin typeface="Franklin Gothic Book"/>
              </a:rPr>
              <a:t>College</a:t>
            </a:r>
            <a:r>
              <a:rPr lang="en-US" dirty="0">
                <a:solidFill>
                  <a:schemeClr val="tx1"/>
                </a:solidFill>
              </a:rPr>
              <a:t/>
            </a:r>
            <a:br>
              <a:rPr lang="en-US" dirty="0">
                <a:solidFill>
                  <a:schemeClr val="tx1"/>
                </a:solidFill>
              </a:rPr>
            </a:br>
            <a:r>
              <a:rPr lang="en-US" sz="2150" dirty="0" smtClean="0">
                <a:solidFill>
                  <a:srgbClr val="E74C39"/>
                </a:solidFill>
                <a:latin typeface="Franklin Gothic Book"/>
              </a:rPr>
              <a:t>Students’ first-year funding sources:</a:t>
            </a:r>
            <a:endParaRPr lang="en-US" sz="2150" dirty="0">
              <a:solidFill>
                <a:srgbClr val="E74C39"/>
              </a:solidFill>
              <a:latin typeface="Franklin Gothic Book"/>
            </a:endParaRPr>
          </a:p>
        </p:txBody>
      </p:sp>
      <p:sp>
        <p:nvSpPr>
          <p:cNvPr id="5125" name="Slide Number Placeholder 5"/>
          <p:cNvSpPr>
            <a:spLocks noGrp="1"/>
          </p:cNvSpPr>
          <p:nvPr>
            <p:ph type="sldNum" sz="quarter" idx="11"/>
          </p:nvPr>
        </p:nvSpPr>
        <p:spPr>
          <a:xfrm>
            <a:off x="6248400" y="6400800"/>
            <a:ext cx="2895600" cy="457200"/>
          </a:xfrm>
          <a:noFill/>
        </p:spPr>
        <p:txBody>
          <a:bodyPr/>
          <a:lstStyle/>
          <a:p>
            <a:pPr algn="r"/>
            <a:fld id="{4895A860-341E-44B3-A9D4-CFB648B6E51D}" type="slidenum">
              <a:rPr lang="en-US" smtClean="0"/>
              <a:pPr algn="r"/>
              <a:t>17</a:t>
            </a:fld>
            <a:endParaRPr lang="en-US" dirty="0"/>
          </a:p>
        </p:txBody>
      </p:sp>
      <p:graphicFrame>
        <p:nvGraphicFramePr>
          <p:cNvPr id="7" name="Financial expenses"/>
          <p:cNvGraphicFramePr>
            <a:graphicFrameLocks noChangeAspect="1"/>
          </p:cNvGraphicFramePr>
          <p:nvPr>
            <p:custDataLst>
              <p:tags r:id="rId1"/>
            </p:custDataLst>
            <p:extLst>
              <p:ext uri="{D42A27DB-BD31-4B8C-83A1-F6EECF244321}">
                <p14:modId xmlns:p14="http://schemas.microsoft.com/office/powerpoint/2010/main" val="3161540233"/>
              </p:ext>
            </p:extLst>
          </p:nvPr>
        </p:nvGraphicFramePr>
        <p:xfrm>
          <a:off x="152400" y="1600200"/>
          <a:ext cx="8839200" cy="50292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989013"/>
          </a:xfrm>
        </p:spPr>
        <p:txBody>
          <a:bodyPr/>
          <a:lstStyle/>
          <a:p>
            <a:r>
              <a:rPr lang="en-US" dirty="0">
                <a:solidFill>
                  <a:schemeClr val="tx1"/>
                </a:solidFill>
              </a:rPr>
              <a:t/>
            </a:r>
            <a:br>
              <a:rPr lang="en-US" dirty="0">
                <a:solidFill>
                  <a:schemeClr val="tx1"/>
                </a:solidFill>
              </a:rPr>
            </a:br>
            <a:r>
              <a:rPr lang="en-US" dirty="0">
                <a:solidFill>
                  <a:srgbClr val="202945"/>
                </a:solidFill>
                <a:latin typeface="Franklin Gothic Book"/>
              </a:rPr>
              <a:t>Financing College</a:t>
            </a:r>
            <a:r>
              <a:rPr lang="en-US" dirty="0">
                <a:solidFill>
                  <a:schemeClr val="tx1"/>
                </a:solidFill>
              </a:rPr>
              <a:t/>
            </a:r>
            <a:br>
              <a:rPr lang="en-US" dirty="0">
                <a:solidFill>
                  <a:schemeClr val="tx1"/>
                </a:solidFill>
              </a:rPr>
            </a:br>
            <a:r>
              <a:rPr lang="en-US" sz="2150" b="0" kern="1200" dirty="0">
                <a:solidFill>
                  <a:srgbClr val="E74C39"/>
                </a:solidFill>
                <a:latin typeface="Franklin Gothic Book"/>
              </a:rPr>
              <a:t>Did you receive any of the following forms of financial aid?</a:t>
            </a:r>
            <a:endParaRPr lang="en-US" sz="2150" dirty="0">
              <a:solidFill>
                <a:srgbClr val="E74C39"/>
              </a:solidFill>
              <a:latin typeface="Franklin Gothic Book"/>
            </a:endParaRP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18</a:t>
            </a:fld>
            <a:endParaRPr lang="en-US" dirty="0"/>
          </a:p>
        </p:txBody>
      </p:sp>
      <p:graphicFrame>
        <p:nvGraphicFramePr>
          <p:cNvPr id="5" name="Ability to finance education"/>
          <p:cNvGraphicFramePr>
            <a:graphicFrameLocks noGrp="1"/>
          </p:cNvGraphicFramePr>
          <p:nvPr>
            <p:ph idx="1"/>
            <p:extLst>
              <p:ext uri="{D42A27DB-BD31-4B8C-83A1-F6EECF244321}">
                <p14:modId xmlns:p14="http://schemas.microsoft.com/office/powerpoint/2010/main" val="626276045"/>
              </p:ext>
            </p:extLst>
          </p:nvPr>
        </p:nvGraphicFramePr>
        <p:xfrm>
          <a:off x="228600" y="1524000"/>
          <a:ext cx="8534400" cy="5105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041654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989013"/>
          </a:xfrm>
        </p:spPr>
        <p:txBody>
          <a:bodyPr/>
          <a:lstStyle/>
          <a:p>
            <a:r>
              <a:rPr lang="en-US" dirty="0">
                <a:solidFill>
                  <a:schemeClr val="tx1"/>
                </a:solidFill>
              </a:rPr>
              <a:t/>
            </a:r>
            <a:br>
              <a:rPr lang="en-US" dirty="0">
                <a:solidFill>
                  <a:schemeClr val="tx1"/>
                </a:solidFill>
              </a:rPr>
            </a:br>
            <a:r>
              <a:rPr lang="en-US" dirty="0">
                <a:solidFill>
                  <a:srgbClr val="202945"/>
                </a:solidFill>
                <a:latin typeface="Franklin Gothic Book"/>
              </a:rPr>
              <a:t>Financing College</a:t>
            </a:r>
            <a:r>
              <a:rPr lang="en-US" dirty="0">
                <a:solidFill>
                  <a:schemeClr val="tx1"/>
                </a:solidFill>
              </a:rPr>
              <a:t/>
            </a:r>
            <a:br>
              <a:rPr lang="en-US" dirty="0">
                <a:solidFill>
                  <a:schemeClr val="tx1"/>
                </a:solidFill>
              </a:rPr>
            </a:br>
            <a:r>
              <a:rPr lang="en-US" sz="2150" dirty="0">
                <a:solidFill>
                  <a:srgbClr val="E74C39"/>
                </a:solidFill>
                <a:latin typeface="Franklin Gothic Book"/>
              </a:rPr>
              <a:t>Do you have any concern about your ability</a:t>
            </a:r>
            <a:r>
              <a:rPr lang="en-US" sz="2160" dirty="0">
                <a:solidFill>
                  <a:schemeClr val="tx1"/>
                </a:solidFill>
              </a:rPr>
              <a:t/>
            </a:r>
            <a:br>
              <a:rPr lang="en-US" sz="2160" dirty="0">
                <a:solidFill>
                  <a:schemeClr val="tx1"/>
                </a:solidFill>
              </a:rPr>
            </a:br>
            <a:r>
              <a:rPr lang="en-US" sz="2150" dirty="0">
                <a:solidFill>
                  <a:srgbClr val="E74C39"/>
                </a:solidFill>
                <a:latin typeface="Franklin Gothic Book"/>
              </a:rPr>
              <a:t> to finance your college education?</a:t>
            </a: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19</a:t>
            </a:fld>
            <a:endParaRPr lang="en-US" dirty="0"/>
          </a:p>
        </p:txBody>
      </p:sp>
      <p:graphicFrame>
        <p:nvGraphicFramePr>
          <p:cNvPr id="5" name="Ability to finance education"/>
          <p:cNvGraphicFramePr>
            <a:graphicFrameLocks noGrp="1"/>
          </p:cNvGraphicFramePr>
          <p:nvPr>
            <p:ph idx="1"/>
            <p:extLst>
              <p:ext uri="{D42A27DB-BD31-4B8C-83A1-F6EECF244321}">
                <p14:modId xmlns:p14="http://schemas.microsoft.com/office/powerpoint/2010/main" val="3156913474"/>
              </p:ext>
            </p:extLst>
          </p:nvPr>
        </p:nvGraphicFramePr>
        <p:xfrm>
          <a:off x="304800" y="1676400"/>
          <a:ext cx="8229600" cy="4876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a:defRPr/>
            </a:pPr>
            <a:r>
              <a:rPr lang="en-US" dirty="0">
                <a:solidFill>
                  <a:schemeClr val="tx1">
                    <a:lumMod val="75000"/>
                  </a:schemeClr>
                </a:solidFill>
              </a:rPr>
              <a:t>The First Year is Important…</a:t>
            </a:r>
          </a:p>
        </p:txBody>
      </p:sp>
      <p:sp>
        <p:nvSpPr>
          <p:cNvPr id="34819" name="Content Placeholder 2"/>
          <p:cNvSpPr>
            <a:spLocks noGrp="1"/>
          </p:cNvSpPr>
          <p:nvPr>
            <p:ph idx="1"/>
          </p:nvPr>
        </p:nvSpPr>
        <p:spPr>
          <a:xfrm>
            <a:off x="304800" y="1752600"/>
            <a:ext cx="8534400" cy="4648200"/>
          </a:xfrm>
        </p:spPr>
        <p:txBody>
          <a:bodyPr/>
          <a:lstStyle/>
          <a:p>
            <a:pPr marL="0" indent="0">
              <a:buFontTx/>
              <a:buNone/>
              <a:defRPr/>
            </a:pPr>
            <a:r>
              <a:rPr lang="en-US" dirty="0">
                <a:solidFill>
                  <a:srgbClr val="202945"/>
                </a:solidFill>
                <a:latin typeface="Franklin Gothic Book"/>
              </a:rPr>
              <a:t>The CIRP Freshman Survey (TFS) collects important information on what your incoming students are like before they experience college.  Key sections of the survey examine:</a:t>
            </a:r>
          </a:p>
          <a:p>
            <a:pPr>
              <a:defRPr/>
            </a:pPr>
            <a:endParaRPr lang="en-US" sz="1400" dirty="0">
              <a:solidFill>
                <a:schemeClr val="tx2">
                  <a:lumMod val="50000"/>
                </a:schemeClr>
              </a:solidFill>
            </a:endParaRPr>
          </a:p>
          <a:p>
            <a:pPr lvl="1">
              <a:buClr>
                <a:srgbClr val="E74C39"/>
              </a:buClr>
              <a:defRPr/>
            </a:pPr>
            <a:r>
              <a:rPr lang="en-US" sz="2400" dirty="0">
                <a:solidFill>
                  <a:srgbClr val="E74C39"/>
                </a:solidFill>
                <a:latin typeface="Franklin Gothic Book"/>
              </a:rPr>
              <a:t>College admissions decisions</a:t>
            </a:r>
          </a:p>
          <a:p>
            <a:pPr lvl="1">
              <a:buClr>
                <a:srgbClr val="E74C39"/>
              </a:buClr>
              <a:defRPr/>
            </a:pPr>
            <a:r>
              <a:rPr lang="en-US" sz="2400" dirty="0">
                <a:solidFill>
                  <a:srgbClr val="E74C39"/>
                </a:solidFill>
                <a:latin typeface="Franklin Gothic Book"/>
              </a:rPr>
              <a:t>Financing college</a:t>
            </a:r>
          </a:p>
          <a:p>
            <a:pPr lvl="1">
              <a:buClr>
                <a:srgbClr val="E74C39"/>
              </a:buClr>
              <a:defRPr/>
            </a:pPr>
            <a:r>
              <a:rPr lang="en-US" sz="2400" dirty="0">
                <a:solidFill>
                  <a:srgbClr val="E74C39"/>
                </a:solidFill>
                <a:latin typeface="Franklin Gothic Book"/>
              </a:rPr>
              <a:t>High school experiences and behaviors</a:t>
            </a:r>
          </a:p>
          <a:p>
            <a:pPr lvl="1">
              <a:buClr>
                <a:srgbClr val="E74C39"/>
              </a:buClr>
              <a:defRPr/>
            </a:pPr>
            <a:r>
              <a:rPr lang="en-US" sz="2400" dirty="0">
                <a:solidFill>
                  <a:srgbClr val="E74C39"/>
                </a:solidFill>
                <a:latin typeface="Franklin Gothic Book"/>
              </a:rPr>
              <a:t>Knowledge, skills and abilities</a:t>
            </a:r>
          </a:p>
          <a:p>
            <a:pPr lvl="1">
              <a:buClr>
                <a:srgbClr val="E74C39"/>
              </a:buClr>
              <a:defRPr/>
            </a:pPr>
            <a:r>
              <a:rPr lang="en-US" sz="2400" dirty="0">
                <a:solidFill>
                  <a:srgbClr val="E74C39"/>
                </a:solidFill>
                <a:latin typeface="Franklin Gothic Book"/>
              </a:rPr>
              <a:t>Expectations for college-major and career</a:t>
            </a:r>
          </a:p>
          <a:p>
            <a:pPr lvl="1">
              <a:buClr>
                <a:srgbClr val="E74C39"/>
              </a:buClr>
              <a:defRPr/>
            </a:pPr>
            <a:r>
              <a:rPr lang="en-US" sz="2400" dirty="0">
                <a:solidFill>
                  <a:srgbClr val="E74C39"/>
                </a:solidFill>
                <a:latin typeface="Franklin Gothic Book"/>
              </a:rPr>
              <a:t>Expectations for college life</a:t>
            </a:r>
          </a:p>
          <a:p>
            <a:pPr>
              <a:buFontTx/>
              <a:buNone/>
              <a:defRPr/>
            </a:pPr>
            <a:endParaRPr lang="en-US" dirty="0">
              <a:solidFill>
                <a:schemeClr val="tx1"/>
              </a:solidFill>
            </a:endParaRPr>
          </a:p>
        </p:txBody>
      </p:sp>
      <p:sp>
        <p:nvSpPr>
          <p:cNvPr id="29700" name="Slide Number Placeholder 3"/>
          <p:cNvSpPr>
            <a:spLocks noGrp="1"/>
          </p:cNvSpPr>
          <p:nvPr>
            <p:ph type="sldNum" sz="quarter" idx="10"/>
          </p:nvPr>
        </p:nvSpPr>
        <p:spPr>
          <a:noFill/>
        </p:spPr>
        <p:txBody>
          <a:bodyPr/>
          <a:lstStyle/>
          <a:p>
            <a:fld id="{156DE3EA-87C8-41C4-BA5F-B2C8DF433AA1}" type="slidenum">
              <a:rPr lang="en-US" smtClean="0"/>
              <a:pPr/>
              <a:t>2</a:t>
            </a:fld>
            <a:endParaRPr lang="en-US" dirty="0"/>
          </a:p>
        </p:txBody>
      </p:sp>
      <p:sp>
        <p:nvSpPr>
          <p:cNvPr id="11" name="TextBox 10"/>
          <p:cNvSpPr txBox="1"/>
          <p:nvPr/>
        </p:nvSpPr>
        <p:spPr>
          <a:xfrm>
            <a:off x="0" y="0"/>
            <a:ext cx="9144000" cy="1046440"/>
          </a:xfrm>
          <a:prstGeom prst="rect">
            <a:avLst/>
          </a:prstGeom>
          <a:solidFill>
            <a:schemeClr val="tx2">
              <a:lumMod val="50000"/>
            </a:schemeClr>
          </a:solidFill>
        </p:spPr>
        <p:txBody>
          <a:bodyPr anchor="t">
            <a:spAutoFit/>
          </a:bodyPr>
          <a:lstStyle/>
          <a:p>
            <a:pPr>
              <a:defRPr/>
            </a:pPr>
            <a:endParaRPr lang="en-US" sz="1000" dirty="0">
              <a:solidFill>
                <a:schemeClr val="bg2"/>
              </a:solidFill>
              <a:latin typeface="+mj-lt"/>
            </a:endParaRPr>
          </a:p>
          <a:p>
            <a:pPr>
              <a:defRPr/>
            </a:pPr>
            <a:r>
              <a:rPr lang="en-US" sz="3600" dirty="0">
                <a:solidFill>
                  <a:schemeClr val="bg2"/>
                </a:solidFill>
                <a:latin typeface="Franklin Gothic Book"/>
              </a:rPr>
              <a:t>INCOMING </a:t>
            </a:r>
            <a:r>
              <a:rPr lang="en-US" sz="3600" dirty="0" smtClean="0">
                <a:solidFill>
                  <a:schemeClr val="bg2"/>
                </a:solidFill>
                <a:latin typeface="Franklin Gothic Book"/>
              </a:rPr>
              <a:t>FIRST-YEAR </a:t>
            </a:r>
            <a:r>
              <a:rPr lang="en-US" sz="3600" dirty="0">
                <a:solidFill>
                  <a:schemeClr val="bg2"/>
                </a:solidFill>
                <a:latin typeface="Franklin Gothic Book"/>
              </a:rPr>
              <a:t>STUDENTS</a:t>
            </a:r>
          </a:p>
          <a:p>
            <a:pPr>
              <a:defRPr/>
            </a:pPr>
            <a:endParaRPr lang="en-US" sz="1600" dirty="0">
              <a:solidFill>
                <a:schemeClr val="bg2"/>
              </a:solidFill>
              <a:latin typeface="Franklin Gothic Book"/>
            </a:endParaRPr>
          </a:p>
        </p:txBody>
      </p:sp>
      <p:cxnSp>
        <p:nvCxnSpPr>
          <p:cNvPr id="29703" name="Straight Connector 11"/>
          <p:cNvCxnSpPr>
            <a:cxnSpLocks noChangeShapeType="1"/>
          </p:cNvCxnSpPr>
          <p:nvPr/>
        </p:nvCxnSpPr>
        <p:spPr bwMode="auto">
          <a:xfrm>
            <a:off x="152400" y="838200"/>
            <a:ext cx="8686800" cy="0"/>
          </a:xfrm>
          <a:prstGeom prst="line">
            <a:avLst/>
          </a:prstGeom>
          <a:noFill/>
          <a:ln w="15875" algn="ctr">
            <a:solidFill>
              <a:schemeClr val="bg2"/>
            </a:solidFill>
            <a:round/>
            <a:headEnd/>
            <a:tailEnd/>
          </a:ln>
        </p:spPr>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sz="quarter"/>
          </p:nvPr>
        </p:nvSpPr>
        <p:spPr>
          <a:xfrm>
            <a:off x="685800" y="838200"/>
            <a:ext cx="7772400" cy="1736725"/>
          </a:xfrm>
        </p:spPr>
        <p:txBody>
          <a:bodyPr/>
          <a:lstStyle/>
          <a:p>
            <a:pPr>
              <a:defRPr/>
            </a:pPr>
            <a:r>
              <a:rPr lang="en-US" dirty="0">
                <a:solidFill>
                  <a:srgbClr val="202945"/>
                </a:solidFill>
                <a:latin typeface="Franklin Gothic Book"/>
              </a:rPr>
              <a:t>High School Experiences</a:t>
            </a:r>
          </a:p>
        </p:txBody>
      </p:sp>
      <p:sp>
        <p:nvSpPr>
          <p:cNvPr id="38915" name="Subtitle 6"/>
          <p:cNvSpPr>
            <a:spLocks noGrp="1"/>
          </p:cNvSpPr>
          <p:nvPr>
            <p:ph type="subTitle" sz="quarter" idx="1"/>
          </p:nvPr>
        </p:nvSpPr>
        <p:spPr>
          <a:xfrm>
            <a:off x="1371600" y="3032125"/>
            <a:ext cx="6172200" cy="1752600"/>
          </a:xfrm>
        </p:spPr>
        <p:txBody>
          <a:bodyPr/>
          <a:lstStyle/>
          <a:p>
            <a:r>
              <a:rPr lang="en-US" dirty="0">
                <a:solidFill>
                  <a:srgbClr val="E74C39"/>
                </a:solidFill>
                <a:latin typeface="Franklin Gothic Book"/>
              </a:rPr>
              <a:t>Understanding students’ established behaviors in high school helps foster skills, </a:t>
            </a:r>
            <a:r>
              <a:rPr lang="en-US" dirty="0" smtClean="0">
                <a:solidFill>
                  <a:srgbClr val="E74C39"/>
                </a:solidFill>
                <a:latin typeface="Franklin Gothic Book"/>
              </a:rPr>
              <a:t>knowledge, </a:t>
            </a:r>
            <a:r>
              <a:rPr lang="en-US" dirty="0">
                <a:solidFill>
                  <a:srgbClr val="E74C39"/>
                </a:solidFill>
                <a:latin typeface="Franklin Gothic Book"/>
              </a:rPr>
              <a:t>and abilities in the curriculum and co-curriculum.</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989013"/>
          </a:xfrm>
        </p:spPr>
        <p:txBody>
          <a:bodyPr/>
          <a:lstStyle/>
          <a:p>
            <a:r>
              <a:rPr lang="en-US" dirty="0">
                <a:solidFill>
                  <a:schemeClr val="tx1">
                    <a:lumMod val="50000"/>
                  </a:schemeClr>
                </a:solidFill>
                <a:latin typeface="Franklin Gothic Book"/>
              </a:rPr>
              <a:t>High School Experiences</a:t>
            </a:r>
            <a:r>
              <a:rPr lang="en-US" dirty="0">
                <a:solidFill>
                  <a:schemeClr val="tx1"/>
                </a:solidFill>
              </a:rPr>
              <a:t/>
            </a:r>
            <a:br>
              <a:rPr lang="en-US" dirty="0">
                <a:solidFill>
                  <a:schemeClr val="tx1"/>
                </a:solidFill>
              </a:rPr>
            </a:br>
            <a:r>
              <a:rPr lang="en-US" sz="2150" dirty="0">
                <a:solidFill>
                  <a:srgbClr val="E74C39"/>
                </a:solidFill>
                <a:latin typeface="Franklin Gothic Book"/>
              </a:rPr>
              <a:t>Please mark which of the following courses you have </a:t>
            </a:r>
            <a:r>
              <a:rPr lang="en-US" sz="2150" dirty="0" smtClean="0">
                <a:solidFill>
                  <a:srgbClr val="E74C39"/>
                </a:solidFill>
                <a:latin typeface="Franklin Gothic Book"/>
              </a:rPr>
              <a:t>completed.</a:t>
            </a:r>
            <a:endParaRPr lang="en-US" sz="2150" dirty="0">
              <a:solidFill>
                <a:srgbClr val="E74C39"/>
              </a:solidFill>
              <a:latin typeface="Franklin Gothic Book"/>
            </a:endParaRP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21</a:t>
            </a:fld>
            <a:endParaRPr lang="en-US" dirty="0"/>
          </a:p>
        </p:txBody>
      </p:sp>
      <p:graphicFrame>
        <p:nvGraphicFramePr>
          <p:cNvPr id="5" name="Course completion"/>
          <p:cNvGraphicFramePr>
            <a:graphicFrameLocks noGrp="1"/>
          </p:cNvGraphicFramePr>
          <p:nvPr>
            <p:ph idx="1"/>
            <p:extLst>
              <p:ext uri="{D42A27DB-BD31-4B8C-83A1-F6EECF244321}">
                <p14:modId xmlns:p14="http://schemas.microsoft.com/office/powerpoint/2010/main" val="2330963343"/>
              </p:ext>
            </p:extLst>
          </p:nvPr>
        </p:nvGraphicFramePr>
        <p:xfrm>
          <a:off x="0" y="1447800"/>
          <a:ext cx="9144000" cy="5410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7F203371-9CB2-4A90-9261-771DC74F61A0}" type="slidenum">
              <a:rPr lang="en-US" smtClean="0"/>
              <a:pPr>
                <a:defRPr/>
              </a:pPr>
              <a:t>22</a:t>
            </a:fld>
            <a:endParaRPr lang="en-US" dirty="0"/>
          </a:p>
        </p:txBody>
      </p:sp>
      <p:sp>
        <p:nvSpPr>
          <p:cNvPr id="13" name="Rectangle 12"/>
          <p:cNvSpPr>
            <a:spLocks noChangeArrowheads="1"/>
          </p:cNvSpPr>
          <p:nvPr/>
        </p:nvSpPr>
        <p:spPr bwMode="auto">
          <a:xfrm>
            <a:off x="1522846" y="6248400"/>
            <a:ext cx="2629887" cy="276999"/>
          </a:xfrm>
          <a:prstGeom prst="rect">
            <a:avLst/>
          </a:prstGeom>
          <a:noFill/>
          <a:ln w="9525">
            <a:noFill/>
            <a:miter lim="800000"/>
            <a:headEnd/>
            <a:tailEnd/>
          </a:ln>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sz="1200" dirty="0">
                <a:solidFill>
                  <a:srgbClr val="202945"/>
                </a:solidFill>
              </a:rPr>
              <a:t> </a:t>
            </a:r>
            <a:r>
              <a:rPr lang="en-US" sz="1200" dirty="0" smtClean="0">
                <a:solidFill>
                  <a:srgbClr val="202945"/>
                </a:solidFill>
              </a:rPr>
              <a:t>Your </a:t>
            </a:r>
            <a:r>
              <a:rPr lang="en-US" sz="1200" dirty="0">
                <a:solidFill>
                  <a:srgbClr val="202945"/>
                </a:solidFill>
              </a:rPr>
              <a:t>Institution       Comparison Group</a:t>
            </a:r>
          </a:p>
        </p:txBody>
      </p:sp>
      <p:graphicFrame>
        <p:nvGraphicFramePr>
          <p:cNvPr id="10"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Habits of Mind"/>
          <p:cNvGraphicFramePr>
            <a:graphicFrameLocks/>
          </p:cNvGraphicFramePr>
          <p:nvPr>
            <p:extLst>
              <p:ext uri="{D42A27DB-BD31-4B8C-83A1-F6EECF244321}">
                <p14:modId xmlns:p14="http://schemas.microsoft.com/office/powerpoint/2010/main" val="1232847705"/>
              </p:ext>
            </p:extLst>
          </p:nvPr>
        </p:nvGraphicFramePr>
        <p:xfrm>
          <a:off x="0" y="1600200"/>
          <a:ext cx="6324600" cy="4648200"/>
        </p:xfrm>
        <a:graphic>
          <a:graphicData uri="http://schemas.openxmlformats.org/drawingml/2006/chart">
            <c:chart xmlns:c="http://schemas.openxmlformats.org/drawingml/2006/chart" xmlns:r="http://schemas.openxmlformats.org/officeDocument/2006/relationships" r:id="rId5"/>
          </a:graphicData>
        </a:graphic>
      </p:graphicFrame>
      <p:sp>
        <p:nvSpPr>
          <p:cNvPr id="7173" name="Rectangle 2"/>
          <p:cNvSpPr>
            <a:spLocks noGrp="1" noChangeArrowheads="1"/>
          </p:cNvSpPr>
          <p:nvPr>
            <p:ph type="title" idx="4294967295"/>
          </p:nvPr>
        </p:nvSpPr>
        <p:spPr>
          <a:xfrm>
            <a:off x="914400" y="152400"/>
            <a:ext cx="8077200" cy="1219200"/>
          </a:xfrm>
        </p:spPr>
        <p:txBody>
          <a:bodyPr/>
          <a:lstStyle/>
          <a:p>
            <a:pPr eaLnBrk="1" hangingPunct="1">
              <a:defRPr/>
            </a:pPr>
            <a:r>
              <a:rPr lang="en-US" dirty="0">
                <a:solidFill>
                  <a:srgbClr val="202945"/>
                </a:solidFill>
                <a:latin typeface="Franklin Gothic Book"/>
              </a:rPr>
              <a:t>Habits of Mind</a:t>
            </a:r>
            <a:r>
              <a:rPr lang="en-US" dirty="0">
                <a:solidFill>
                  <a:schemeClr val="tx1"/>
                </a:solidFill>
              </a:rPr>
              <a:t/>
            </a:r>
            <a:br>
              <a:rPr lang="en-US" dirty="0">
                <a:solidFill>
                  <a:schemeClr val="tx1"/>
                </a:solidFill>
              </a:rPr>
            </a:br>
            <a:r>
              <a:rPr lang="en-US" sz="1600" dirty="0">
                <a:solidFill>
                  <a:schemeClr val="tx1"/>
                </a:solidFill>
              </a:rPr>
              <a:t/>
            </a:r>
            <a:br>
              <a:rPr lang="en-US" sz="1600" dirty="0">
                <a:solidFill>
                  <a:schemeClr val="tx1"/>
                </a:solidFill>
              </a:rPr>
            </a:br>
            <a:r>
              <a:rPr lang="en-US" sz="1600" i="1" dirty="0">
                <a:solidFill>
                  <a:schemeClr val="tx1"/>
                </a:solidFill>
                <a:latin typeface="Franklin Gothic Book"/>
              </a:rPr>
              <a:t> </a:t>
            </a:r>
            <a:r>
              <a:rPr lang="en-US" sz="1600" i="1" dirty="0">
                <a:solidFill>
                  <a:srgbClr val="E74C39"/>
                </a:solidFill>
                <a:latin typeface="Franklin Gothic Book"/>
              </a:rPr>
              <a:t>Habits of Mind </a:t>
            </a:r>
            <a:r>
              <a:rPr lang="en-US" sz="1600" dirty="0">
                <a:solidFill>
                  <a:srgbClr val="E74C39"/>
                </a:solidFill>
                <a:latin typeface="Franklin Gothic Book"/>
              </a:rPr>
              <a:t>is a unified measure of the behaviors and traits associated with academic success. These learning behaviors are seen as the foundation for lifelong learning.</a:t>
            </a:r>
          </a:p>
        </p:txBody>
      </p:sp>
      <p:sp>
        <p:nvSpPr>
          <p:cNvPr id="7176" name="TextBox 1"/>
          <p:cNvSpPr txBox="1">
            <a:spLocks noChangeArrowheads="1"/>
          </p:cNvSpPr>
          <p:nvPr/>
        </p:nvSpPr>
        <p:spPr bwMode="auto">
          <a:xfrm>
            <a:off x="5791200" y="1828800"/>
            <a:ext cx="2971800" cy="4343400"/>
          </a:xfrm>
          <a:prstGeom prst="rect">
            <a:avLst/>
          </a:prstGeom>
          <a:noFill/>
          <a:ln w="9525">
            <a:noFill/>
            <a:miter lim="800000"/>
            <a:headEnd/>
            <a:tailEnd/>
          </a:ln>
        </p:spPr>
        <p:txBody>
          <a:bodyPr anchor="t"/>
          <a:lstStyle/>
          <a:p>
            <a:pPr algn="ctr">
              <a:defRPr/>
            </a:pPr>
            <a:r>
              <a:rPr lang="en-US" sz="1200" u="sng" dirty="0">
                <a:solidFill>
                  <a:srgbClr val="202945"/>
                </a:solidFill>
                <a:latin typeface="Franklin Gothic Book"/>
              </a:rPr>
              <a:t>Construct Items</a:t>
            </a:r>
          </a:p>
          <a:p>
            <a:pPr>
              <a:defRPr/>
            </a:pPr>
            <a:endParaRPr lang="en-US" sz="1200" u="sng" dirty="0">
              <a:solidFill>
                <a:srgbClr val="202945"/>
              </a:solidFill>
              <a:latin typeface="Franklin Gothic Book"/>
            </a:endParaRPr>
          </a:p>
          <a:p>
            <a:pPr marL="171450" indent="-171450">
              <a:buFont typeface="Arial"/>
              <a:buChar char="•"/>
              <a:defRPr/>
            </a:pPr>
            <a:r>
              <a:rPr lang="en-US" sz="1200" dirty="0">
                <a:solidFill>
                  <a:srgbClr val="202945"/>
                </a:solidFill>
                <a:latin typeface="Franklin Gothic Book"/>
              </a:rPr>
              <a:t>Support your opinion with </a:t>
            </a:r>
            <a:r>
              <a:rPr lang="en-US" sz="1200" dirty="0" smtClean="0">
                <a:solidFill>
                  <a:srgbClr val="202945"/>
                </a:solidFill>
                <a:latin typeface="Franklin Gothic Book"/>
              </a:rPr>
              <a:t>a logical </a:t>
            </a:r>
            <a:r>
              <a:rPr lang="en-US" sz="1200" dirty="0">
                <a:solidFill>
                  <a:srgbClr val="202945"/>
                </a:solidFill>
                <a:latin typeface="Franklin Gothic Book"/>
              </a:rPr>
              <a:t>argument</a:t>
            </a:r>
          </a:p>
          <a:p>
            <a:pPr marL="171450" indent="-171450">
              <a:buFont typeface="Arial"/>
              <a:buChar char="•"/>
              <a:defRPr/>
            </a:pPr>
            <a:r>
              <a:rPr lang="en-US" sz="1200" dirty="0">
                <a:solidFill>
                  <a:srgbClr val="202945"/>
                </a:solidFill>
                <a:latin typeface="Franklin Gothic Book"/>
              </a:rPr>
              <a:t>Seek solutions to problems and explain them to others</a:t>
            </a:r>
          </a:p>
          <a:p>
            <a:pPr marL="171450" indent="-171450">
              <a:buFont typeface="Arial"/>
              <a:buChar char="•"/>
              <a:defRPr/>
            </a:pPr>
            <a:r>
              <a:rPr lang="en-US" sz="1200" dirty="0">
                <a:solidFill>
                  <a:srgbClr val="202945"/>
                </a:solidFill>
                <a:latin typeface="Franklin Gothic Book"/>
              </a:rPr>
              <a:t>Seek alternative solutions to a problem</a:t>
            </a:r>
          </a:p>
          <a:p>
            <a:pPr marL="171450" indent="-171450">
              <a:buFont typeface="Arial"/>
              <a:buChar char="•"/>
              <a:defRPr/>
            </a:pPr>
            <a:r>
              <a:rPr lang="en-US" sz="1200" dirty="0">
                <a:solidFill>
                  <a:srgbClr val="202945"/>
                </a:solidFill>
                <a:latin typeface="Franklin Gothic Book"/>
              </a:rPr>
              <a:t>Evaluate the quality or reliability of  information you received</a:t>
            </a:r>
          </a:p>
          <a:p>
            <a:pPr marL="171450" indent="-171450">
              <a:buFont typeface="Arial"/>
              <a:buChar char="•"/>
              <a:defRPr/>
            </a:pPr>
            <a:r>
              <a:rPr lang="en-US" sz="1200" dirty="0">
                <a:solidFill>
                  <a:srgbClr val="202945"/>
                </a:solidFill>
                <a:latin typeface="Franklin Gothic Book"/>
              </a:rPr>
              <a:t>Ask questions in class</a:t>
            </a:r>
          </a:p>
          <a:p>
            <a:pPr marL="171450" indent="-171450">
              <a:buFont typeface="Arial"/>
              <a:buChar char="•"/>
              <a:defRPr/>
            </a:pPr>
            <a:r>
              <a:rPr lang="en-US" sz="1200" dirty="0">
                <a:solidFill>
                  <a:srgbClr val="202945"/>
                </a:solidFill>
                <a:latin typeface="Franklin Gothic Book"/>
              </a:rPr>
              <a:t>Take a risk because you felt you had more to gain</a:t>
            </a:r>
          </a:p>
          <a:p>
            <a:pPr marL="171450" indent="-171450">
              <a:buFont typeface="Arial"/>
              <a:buChar char="•"/>
              <a:defRPr/>
            </a:pPr>
            <a:r>
              <a:rPr lang="en-US" sz="1200" dirty="0">
                <a:solidFill>
                  <a:srgbClr val="202945"/>
                </a:solidFill>
                <a:latin typeface="Franklin Gothic Book"/>
              </a:rPr>
              <a:t>Explore topics on your own, even though it was not required for a class</a:t>
            </a:r>
          </a:p>
          <a:p>
            <a:pPr marL="171450" indent="-171450">
              <a:buFont typeface="Arial"/>
              <a:buChar char="•"/>
              <a:defRPr/>
            </a:pPr>
            <a:r>
              <a:rPr lang="en-US" sz="1200" dirty="0">
                <a:solidFill>
                  <a:srgbClr val="202945"/>
                </a:solidFill>
                <a:latin typeface="Franklin Gothic Book"/>
              </a:rPr>
              <a:t>Accept mistakes as part of the learning process</a:t>
            </a:r>
          </a:p>
          <a:p>
            <a:pPr marL="171450" indent="-171450">
              <a:buFont typeface="Arial"/>
              <a:buChar char="•"/>
              <a:defRPr/>
            </a:pPr>
            <a:r>
              <a:rPr lang="en-US" sz="1200" dirty="0">
                <a:solidFill>
                  <a:srgbClr val="202945"/>
                </a:solidFill>
                <a:latin typeface="Franklin Gothic Book"/>
              </a:rPr>
              <a:t>Look up scientific research articles and resources</a:t>
            </a:r>
          </a:p>
          <a:p>
            <a:pPr marL="171450" indent="-171450">
              <a:buFont typeface="Arial"/>
              <a:buChar char="•"/>
              <a:defRPr/>
            </a:pPr>
            <a:r>
              <a:rPr lang="en-US" sz="1200" dirty="0">
                <a:solidFill>
                  <a:srgbClr val="202945"/>
                </a:solidFill>
                <a:latin typeface="Franklin Gothic Book"/>
              </a:rPr>
              <a:t>Analyze multiple sources of information before coming to a conclusion</a:t>
            </a:r>
          </a:p>
          <a:p>
            <a:pPr marL="171450" indent="-171450">
              <a:buFont typeface="Arial"/>
              <a:buChar char="•"/>
              <a:defRPr/>
            </a:pPr>
            <a:r>
              <a:rPr lang="en-US" sz="1200" dirty="0">
                <a:solidFill>
                  <a:srgbClr val="202945"/>
                </a:solidFill>
                <a:latin typeface="Franklin Gothic Book"/>
              </a:rPr>
              <a:t>Take on a challenge that scares you</a:t>
            </a:r>
          </a:p>
          <a:p>
            <a:pPr>
              <a:defRPr/>
            </a:pPr>
            <a:endParaRPr lang="en-US" sz="1200" dirty="0">
              <a:solidFill>
                <a:schemeClr val="bg1"/>
              </a:solidFill>
            </a:endParaRPr>
          </a:p>
          <a:p>
            <a:pPr>
              <a:buFont typeface="Arial" charset="0"/>
              <a:buChar char="•"/>
              <a:defRPr/>
            </a:pPr>
            <a:endParaRPr lang="en-US" sz="1200" dirty="0">
              <a:solidFill>
                <a:schemeClr val="bg1"/>
              </a:solidFill>
            </a:endParaRPr>
          </a:p>
        </p:txBody>
      </p:sp>
      <p:sp>
        <p:nvSpPr>
          <p:cNvPr id="15" name="Rectangle 14"/>
          <p:cNvSpPr/>
          <p:nvPr/>
        </p:nvSpPr>
        <p:spPr bwMode="auto">
          <a:xfrm>
            <a:off x="1524000" y="6324600"/>
            <a:ext cx="76200" cy="76200"/>
          </a:xfrm>
          <a:prstGeom prst="rect">
            <a:avLst/>
          </a:prstGeom>
          <a:solidFill>
            <a:srgbClr val="202945"/>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6" name="Rectangle 15"/>
          <p:cNvSpPr/>
          <p:nvPr/>
        </p:nvSpPr>
        <p:spPr bwMode="auto">
          <a:xfrm>
            <a:off x="2743200" y="6324600"/>
            <a:ext cx="76200" cy="76200"/>
          </a:xfrm>
          <a:prstGeom prst="rect">
            <a:avLst/>
          </a:prstGeom>
          <a:solidFill>
            <a:srgbClr val="E74C39"/>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Tree>
    <p:extLst>
      <p:ext uri="{BB962C8B-B14F-4D97-AF65-F5344CB8AC3E}">
        <p14:creationId xmlns:p14="http://schemas.microsoft.com/office/powerpoint/2010/main" val="8336212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Pluralistic Orientation"/>
          <p:cNvGraphicFramePr>
            <a:graphicFrameLocks/>
          </p:cNvGraphicFramePr>
          <p:nvPr>
            <p:extLst>
              <p:ext uri="{D42A27DB-BD31-4B8C-83A1-F6EECF244321}">
                <p14:modId xmlns:p14="http://schemas.microsoft.com/office/powerpoint/2010/main" val="2975175842"/>
              </p:ext>
            </p:extLst>
          </p:nvPr>
        </p:nvGraphicFramePr>
        <p:xfrm>
          <a:off x="152400" y="1676400"/>
          <a:ext cx="5715000" cy="4800600"/>
        </p:xfrm>
        <a:graphic>
          <a:graphicData uri="http://schemas.openxmlformats.org/drawingml/2006/chart">
            <c:chart xmlns:c="http://schemas.openxmlformats.org/drawingml/2006/chart" xmlns:r="http://schemas.openxmlformats.org/officeDocument/2006/relationships" r:id="rId5"/>
          </a:graphicData>
        </a:graphic>
      </p:graphicFrame>
      <p:sp>
        <p:nvSpPr>
          <p:cNvPr id="7176" name="TextBox 1"/>
          <p:cNvSpPr txBox="1">
            <a:spLocks noChangeArrowheads="1"/>
          </p:cNvSpPr>
          <p:nvPr/>
        </p:nvSpPr>
        <p:spPr bwMode="auto">
          <a:xfrm>
            <a:off x="5943600" y="2514600"/>
            <a:ext cx="2971800" cy="2362200"/>
          </a:xfrm>
          <a:prstGeom prst="rect">
            <a:avLst/>
          </a:prstGeom>
          <a:noFill/>
          <a:ln w="9525">
            <a:noFill/>
            <a:miter lim="800000"/>
            <a:headEnd/>
            <a:tailEnd/>
          </a:ln>
        </p:spPr>
        <p:txBody>
          <a:bodyPr anchor="t"/>
          <a:lstStyle/>
          <a:p>
            <a:pPr algn="ctr">
              <a:defRPr/>
            </a:pPr>
            <a:r>
              <a:rPr lang="en-US" sz="1200" u="sng" dirty="0">
                <a:solidFill>
                  <a:srgbClr val="202945"/>
                </a:solidFill>
                <a:latin typeface="Franklin Gothic Book"/>
              </a:rPr>
              <a:t>Construct Items</a:t>
            </a:r>
          </a:p>
          <a:p>
            <a:pPr>
              <a:defRPr/>
            </a:pPr>
            <a:endParaRPr lang="en-US" sz="1200" u="sng" dirty="0">
              <a:solidFill>
                <a:srgbClr val="202945"/>
              </a:solidFill>
              <a:latin typeface="Franklin Gothic Book"/>
            </a:endParaRPr>
          </a:p>
          <a:p>
            <a:pPr>
              <a:buFont typeface="Arial" charset="0"/>
              <a:buChar char="•"/>
              <a:defRPr/>
            </a:pPr>
            <a:r>
              <a:rPr lang="en-US" sz="1200" dirty="0">
                <a:solidFill>
                  <a:srgbClr val="202945"/>
                </a:solidFill>
                <a:latin typeface="Franklin Gothic Book"/>
              </a:rPr>
              <a:t> </a:t>
            </a:r>
            <a:r>
              <a:rPr lang="en-US" sz="1200" dirty="0" smtClean="0">
                <a:solidFill>
                  <a:srgbClr val="202945"/>
                </a:solidFill>
                <a:latin typeface="Franklin Gothic Book"/>
              </a:rPr>
              <a:t>Tolerance </a:t>
            </a:r>
            <a:r>
              <a:rPr lang="en-US" sz="1200" dirty="0">
                <a:solidFill>
                  <a:srgbClr val="202945"/>
                </a:solidFill>
                <a:latin typeface="Franklin Gothic Book"/>
              </a:rPr>
              <a:t>of others with different beliefs</a:t>
            </a:r>
          </a:p>
          <a:p>
            <a:pPr>
              <a:buFont typeface="Arial" charset="0"/>
              <a:buChar char="•"/>
              <a:defRPr/>
            </a:pPr>
            <a:r>
              <a:rPr lang="en-US" sz="1200" dirty="0">
                <a:solidFill>
                  <a:srgbClr val="202945"/>
                </a:solidFill>
                <a:latin typeface="Franklin Gothic Book"/>
              </a:rPr>
              <a:t> </a:t>
            </a:r>
            <a:r>
              <a:rPr lang="en-US" sz="1200" dirty="0" smtClean="0">
                <a:solidFill>
                  <a:srgbClr val="202945"/>
                </a:solidFill>
                <a:latin typeface="Franklin Gothic Book"/>
              </a:rPr>
              <a:t>Ability </a:t>
            </a:r>
            <a:r>
              <a:rPr lang="en-US" sz="1200" dirty="0">
                <a:solidFill>
                  <a:srgbClr val="202945"/>
                </a:solidFill>
                <a:latin typeface="Franklin Gothic Book"/>
              </a:rPr>
              <a:t>to work cooperatively with diverse</a:t>
            </a:r>
          </a:p>
          <a:p>
            <a:pPr>
              <a:defRPr/>
            </a:pPr>
            <a:r>
              <a:rPr lang="en-US" sz="1200" dirty="0">
                <a:solidFill>
                  <a:srgbClr val="202945"/>
                </a:solidFill>
                <a:latin typeface="Franklin Gothic Book"/>
              </a:rPr>
              <a:t>   people</a:t>
            </a:r>
          </a:p>
          <a:p>
            <a:pPr>
              <a:buFont typeface="Arial" charset="0"/>
              <a:buChar char="•"/>
              <a:defRPr/>
            </a:pPr>
            <a:r>
              <a:rPr lang="en-US" sz="1200" dirty="0">
                <a:solidFill>
                  <a:srgbClr val="202945"/>
                </a:solidFill>
                <a:latin typeface="Franklin Gothic Book"/>
              </a:rPr>
              <a:t> </a:t>
            </a:r>
            <a:r>
              <a:rPr lang="en-US" sz="1200" dirty="0" smtClean="0">
                <a:solidFill>
                  <a:srgbClr val="202945"/>
                </a:solidFill>
                <a:latin typeface="Franklin Gothic Book"/>
              </a:rPr>
              <a:t>Ability </a:t>
            </a:r>
            <a:r>
              <a:rPr lang="en-US" sz="1200" dirty="0">
                <a:solidFill>
                  <a:srgbClr val="202945"/>
                </a:solidFill>
                <a:latin typeface="Franklin Gothic Book"/>
              </a:rPr>
              <a:t>to discuss and negotiate</a:t>
            </a:r>
          </a:p>
          <a:p>
            <a:pPr>
              <a:defRPr/>
            </a:pPr>
            <a:r>
              <a:rPr lang="en-US" sz="1200" dirty="0">
                <a:solidFill>
                  <a:srgbClr val="202945"/>
                </a:solidFill>
                <a:latin typeface="Franklin Gothic Book"/>
              </a:rPr>
              <a:t>  </a:t>
            </a:r>
            <a:r>
              <a:rPr lang="en-US" sz="1200" dirty="0" smtClean="0">
                <a:solidFill>
                  <a:srgbClr val="202945"/>
                </a:solidFill>
                <a:latin typeface="Franklin Gothic Book"/>
              </a:rPr>
              <a:t>controversial </a:t>
            </a:r>
            <a:r>
              <a:rPr lang="en-US" sz="1200" dirty="0">
                <a:solidFill>
                  <a:srgbClr val="202945"/>
                </a:solidFill>
                <a:latin typeface="Franklin Gothic Book"/>
              </a:rPr>
              <a:t>issues</a:t>
            </a:r>
          </a:p>
          <a:p>
            <a:pPr>
              <a:buFont typeface="Arial" charset="0"/>
              <a:buChar char="•"/>
              <a:defRPr/>
            </a:pPr>
            <a:r>
              <a:rPr lang="en-US" sz="1200" dirty="0">
                <a:solidFill>
                  <a:srgbClr val="202945"/>
                </a:solidFill>
                <a:latin typeface="Franklin Gothic Book"/>
              </a:rPr>
              <a:t> Openness to having my views challenged</a:t>
            </a:r>
          </a:p>
          <a:p>
            <a:pPr>
              <a:buFont typeface="Arial" charset="0"/>
              <a:buChar char="•"/>
              <a:defRPr/>
            </a:pPr>
            <a:r>
              <a:rPr lang="en-US" sz="1200" dirty="0">
                <a:solidFill>
                  <a:srgbClr val="202945"/>
                </a:solidFill>
                <a:latin typeface="Franklin Gothic Book"/>
              </a:rPr>
              <a:t> Ability to see the world from someone</a:t>
            </a:r>
          </a:p>
          <a:p>
            <a:pPr>
              <a:defRPr/>
            </a:pPr>
            <a:r>
              <a:rPr lang="en-US" sz="1200" dirty="0">
                <a:solidFill>
                  <a:srgbClr val="202945"/>
                </a:solidFill>
                <a:latin typeface="Franklin Gothic Book"/>
              </a:rPr>
              <a:t>  </a:t>
            </a:r>
            <a:r>
              <a:rPr lang="en-US" sz="1200" dirty="0" smtClean="0">
                <a:solidFill>
                  <a:srgbClr val="202945"/>
                </a:solidFill>
                <a:latin typeface="Franklin Gothic Book"/>
              </a:rPr>
              <a:t>else's </a:t>
            </a:r>
            <a:r>
              <a:rPr lang="en-US" sz="1200" dirty="0">
                <a:solidFill>
                  <a:srgbClr val="202945"/>
                </a:solidFill>
                <a:latin typeface="Franklin Gothic Book"/>
              </a:rPr>
              <a:t>perspective</a:t>
            </a:r>
          </a:p>
          <a:p>
            <a:pPr>
              <a:defRPr/>
            </a:pPr>
            <a:endParaRPr lang="en-US" sz="1200" dirty="0">
              <a:solidFill>
                <a:schemeClr val="bg1"/>
              </a:solidFill>
              <a:latin typeface="Franklin Gothic Book"/>
            </a:endParaRPr>
          </a:p>
        </p:txBody>
      </p:sp>
      <p:sp>
        <p:nvSpPr>
          <p:cNvPr id="14" name="Rectangle 2"/>
          <p:cNvSpPr txBox="1">
            <a:spLocks noChangeArrowheads="1"/>
          </p:cNvSpPr>
          <p:nvPr/>
        </p:nvSpPr>
        <p:spPr bwMode="auto">
          <a:xfrm>
            <a:off x="914400" y="152400"/>
            <a:ext cx="8229600" cy="1295400"/>
          </a:xfrm>
          <a:prstGeom prst="rect">
            <a:avLst/>
          </a:prstGeom>
          <a:noFill/>
          <a:ln w="9525">
            <a:noFill/>
            <a:miter lim="800000"/>
            <a:headEnd/>
            <a:tailEnd/>
          </a:ln>
        </p:spPr>
        <p:txBody>
          <a:bodyPr anchor="ctr" anchorCtr="1"/>
          <a:lstStyle/>
          <a:p>
            <a:pPr algn="ctr" eaLnBrk="1" hangingPunct="1">
              <a:defRPr/>
            </a:pPr>
            <a:r>
              <a:rPr lang="en-US" sz="2800" b="1" kern="0" dirty="0">
                <a:solidFill>
                  <a:srgbClr val="202945"/>
                </a:solidFill>
                <a:latin typeface="Franklin Gothic Book"/>
                <a:ea typeface="+mj-ea"/>
                <a:cs typeface="+mj-cs"/>
              </a:rPr>
              <a:t>Pluralistic Orientation</a:t>
            </a:r>
            <a:r>
              <a:rPr lang="en-US" sz="2800" b="1" kern="0" dirty="0">
                <a:latin typeface="+mj-lt"/>
                <a:ea typeface="+mj-ea"/>
                <a:cs typeface="+mj-cs"/>
              </a:rPr>
              <a:t/>
            </a:r>
            <a:br>
              <a:rPr lang="en-US" sz="2800" b="1" kern="0" dirty="0">
                <a:latin typeface="+mj-lt"/>
                <a:ea typeface="+mj-ea"/>
                <a:cs typeface="+mj-cs"/>
              </a:rPr>
            </a:br>
            <a:r>
              <a:rPr lang="en-US" sz="1600" b="1" kern="0" dirty="0">
                <a:latin typeface="+mj-lt"/>
                <a:ea typeface="+mj-ea"/>
                <a:cs typeface="+mj-cs"/>
              </a:rPr>
              <a:t/>
            </a:r>
            <a:br>
              <a:rPr lang="en-US" sz="1600" b="1" kern="0" dirty="0">
                <a:latin typeface="+mj-lt"/>
                <a:ea typeface="+mj-ea"/>
                <a:cs typeface="+mj-cs"/>
              </a:rPr>
            </a:br>
            <a:r>
              <a:rPr lang="en-US" sz="1600" b="1" i="1" kern="0" dirty="0">
                <a:solidFill>
                  <a:srgbClr val="E74C39"/>
                </a:solidFill>
                <a:latin typeface="Franklin Gothic Book"/>
                <a:ea typeface="+mj-ea"/>
                <a:cs typeface="+mj-cs"/>
              </a:rPr>
              <a:t>Pluralistic Orientation </a:t>
            </a:r>
            <a:r>
              <a:rPr lang="en-US" sz="1600" b="1" kern="0" dirty="0">
                <a:solidFill>
                  <a:srgbClr val="E74C39"/>
                </a:solidFill>
                <a:latin typeface="Franklin Gothic Book"/>
                <a:ea typeface="+mj-ea"/>
                <a:cs typeface="+mj-cs"/>
              </a:rPr>
              <a:t>measures skills and dispositions appropriate for </a:t>
            </a:r>
            <a:r>
              <a:rPr lang="en-US" sz="1600" b="1" kern="0" dirty="0">
                <a:latin typeface="+mj-lt"/>
                <a:ea typeface="+mj-ea"/>
                <a:cs typeface="+mj-cs"/>
              </a:rPr>
              <a:t/>
            </a:r>
            <a:br>
              <a:rPr lang="en-US" sz="1600" b="1" kern="0" dirty="0">
                <a:latin typeface="+mj-lt"/>
                <a:ea typeface="+mj-ea"/>
                <a:cs typeface="+mj-cs"/>
              </a:rPr>
            </a:br>
            <a:r>
              <a:rPr lang="en-US" sz="1600" b="1" kern="0" dirty="0">
                <a:solidFill>
                  <a:srgbClr val="E74C39"/>
                </a:solidFill>
                <a:latin typeface="Franklin Gothic Book"/>
                <a:ea typeface="+mj-ea"/>
                <a:cs typeface="+mj-cs"/>
              </a:rPr>
              <a:t>living and working in a diverse society.</a:t>
            </a:r>
          </a:p>
        </p:txBody>
      </p:sp>
      <p:sp>
        <p:nvSpPr>
          <p:cNvPr id="2" name="Slide Number Placeholder 1"/>
          <p:cNvSpPr>
            <a:spLocks noGrp="1"/>
          </p:cNvSpPr>
          <p:nvPr>
            <p:ph type="sldNum" sz="quarter" idx="10"/>
          </p:nvPr>
        </p:nvSpPr>
        <p:spPr/>
        <p:txBody>
          <a:bodyPr/>
          <a:lstStyle/>
          <a:p>
            <a:pPr>
              <a:defRPr/>
            </a:pPr>
            <a:fld id="{7F203371-9CB2-4A90-9261-771DC74F61A0}" type="slidenum">
              <a:rPr lang="en-US" smtClean="0"/>
              <a:pPr>
                <a:defRPr/>
              </a:pPr>
              <a:t>23</a:t>
            </a:fld>
            <a:endParaRPr lang="en-US" dirty="0"/>
          </a:p>
        </p:txBody>
      </p:sp>
    </p:spTree>
    <p:extLst>
      <p:ext uri="{BB962C8B-B14F-4D97-AF65-F5344CB8AC3E}">
        <p14:creationId xmlns:p14="http://schemas.microsoft.com/office/powerpoint/2010/main" val="14107320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7F203371-9CB2-4A90-9261-771DC74F61A0}" type="slidenum">
              <a:rPr lang="en-US" smtClean="0"/>
              <a:pPr>
                <a:defRPr/>
              </a:pPr>
              <a:t>24</a:t>
            </a:fld>
            <a:endParaRPr lang="en-US" dirty="0"/>
          </a:p>
        </p:txBody>
      </p:sp>
      <p:graphicFrame>
        <p:nvGraphicFramePr>
          <p:cNvPr id="12"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Academic Self-Concept"/>
          <p:cNvGraphicFramePr>
            <a:graphicFrameLocks/>
          </p:cNvGraphicFramePr>
          <p:nvPr>
            <p:extLst>
              <p:ext uri="{D42A27DB-BD31-4B8C-83A1-F6EECF244321}">
                <p14:modId xmlns:p14="http://schemas.microsoft.com/office/powerpoint/2010/main" val="782672522"/>
              </p:ext>
            </p:extLst>
          </p:nvPr>
        </p:nvGraphicFramePr>
        <p:xfrm>
          <a:off x="533400" y="1600200"/>
          <a:ext cx="5638800" cy="4876800"/>
        </p:xfrm>
        <a:graphic>
          <a:graphicData uri="http://schemas.openxmlformats.org/drawingml/2006/chart">
            <c:chart xmlns:c="http://schemas.openxmlformats.org/drawingml/2006/chart" xmlns:r="http://schemas.openxmlformats.org/officeDocument/2006/relationships" r:id="rId5"/>
          </a:graphicData>
        </a:graphic>
      </p:graphicFrame>
      <p:sp>
        <p:nvSpPr>
          <p:cNvPr id="7176" name="TextBox 1"/>
          <p:cNvSpPr txBox="1">
            <a:spLocks noChangeArrowheads="1"/>
          </p:cNvSpPr>
          <p:nvPr/>
        </p:nvSpPr>
        <p:spPr bwMode="auto">
          <a:xfrm>
            <a:off x="6172200" y="3048000"/>
            <a:ext cx="2882900" cy="2057400"/>
          </a:xfrm>
          <a:prstGeom prst="rect">
            <a:avLst/>
          </a:prstGeom>
          <a:noFill/>
          <a:ln w="9525">
            <a:noFill/>
            <a:miter lim="800000"/>
            <a:headEnd/>
            <a:tailEnd/>
          </a:ln>
        </p:spPr>
        <p:txBody>
          <a:bodyPr anchor="t"/>
          <a:lstStyle/>
          <a:p>
            <a:pPr algn="ctr">
              <a:defRPr/>
            </a:pPr>
            <a:r>
              <a:rPr lang="en-US" sz="1200" u="sng" dirty="0">
                <a:solidFill>
                  <a:srgbClr val="202945"/>
                </a:solidFill>
                <a:latin typeface="Franklin Gothic Book"/>
              </a:rPr>
              <a:t>Construct Items</a:t>
            </a:r>
          </a:p>
          <a:p>
            <a:pPr>
              <a:defRPr/>
            </a:pPr>
            <a:endParaRPr lang="en-US" sz="1200" u="sng" dirty="0">
              <a:solidFill>
                <a:srgbClr val="202945"/>
              </a:solidFill>
              <a:latin typeface="Franklin Gothic Book"/>
            </a:endParaRPr>
          </a:p>
          <a:p>
            <a:pPr>
              <a:buFont typeface="Arial" charset="0"/>
              <a:buChar char="•"/>
              <a:defRPr/>
            </a:pPr>
            <a:r>
              <a:rPr lang="en-US" sz="1200" dirty="0">
                <a:solidFill>
                  <a:srgbClr val="202945"/>
                </a:solidFill>
                <a:latin typeface="Franklin Gothic Book"/>
              </a:rPr>
              <a:t> Self-rated academic ability</a:t>
            </a:r>
          </a:p>
          <a:p>
            <a:pPr algn="just">
              <a:buFont typeface="Arial" charset="0"/>
              <a:buChar char="•"/>
              <a:defRPr/>
            </a:pPr>
            <a:r>
              <a:rPr lang="en-US" sz="1200" dirty="0">
                <a:solidFill>
                  <a:srgbClr val="202945"/>
                </a:solidFill>
                <a:latin typeface="Franklin Gothic Book"/>
              </a:rPr>
              <a:t> Self-rated mathematical </a:t>
            </a:r>
            <a:r>
              <a:rPr lang="en-US" sz="1200" dirty="0" smtClean="0">
                <a:solidFill>
                  <a:srgbClr val="202945"/>
                </a:solidFill>
                <a:latin typeface="Franklin Gothic Book"/>
              </a:rPr>
              <a:t>ability</a:t>
            </a:r>
          </a:p>
          <a:p>
            <a:pPr>
              <a:buFont typeface="Arial" charset="0"/>
              <a:buChar char="•"/>
              <a:defRPr/>
            </a:pPr>
            <a:r>
              <a:rPr lang="en-US" sz="1200" dirty="0">
                <a:solidFill>
                  <a:srgbClr val="202945"/>
                </a:solidFill>
                <a:latin typeface="Franklin Gothic Book"/>
              </a:rPr>
              <a:t> </a:t>
            </a:r>
            <a:r>
              <a:rPr lang="en-US" sz="1200" dirty="0" smtClean="0">
                <a:solidFill>
                  <a:srgbClr val="202945"/>
                </a:solidFill>
                <a:latin typeface="Franklin Gothic Book"/>
              </a:rPr>
              <a:t>Self-rated self-confidence (intellectual)</a:t>
            </a:r>
            <a:endParaRPr lang="en-US" sz="1200" dirty="0">
              <a:solidFill>
                <a:srgbClr val="202945"/>
              </a:solidFill>
              <a:latin typeface="Franklin Gothic Book"/>
            </a:endParaRPr>
          </a:p>
          <a:p>
            <a:pPr algn="just">
              <a:buFont typeface="Arial" charset="0"/>
              <a:buChar char="•"/>
              <a:defRPr/>
            </a:pPr>
            <a:r>
              <a:rPr lang="en-US" sz="1200" dirty="0">
                <a:solidFill>
                  <a:srgbClr val="202945"/>
                </a:solidFill>
                <a:latin typeface="Franklin Gothic Book"/>
              </a:rPr>
              <a:t> Self-rated drive to </a:t>
            </a:r>
            <a:r>
              <a:rPr lang="en-US" sz="1200" dirty="0" smtClean="0">
                <a:solidFill>
                  <a:srgbClr val="202945"/>
                </a:solidFill>
                <a:latin typeface="Franklin Gothic Book"/>
              </a:rPr>
              <a:t>achieve</a:t>
            </a:r>
          </a:p>
          <a:p>
            <a:pPr algn="just">
              <a:defRPr/>
            </a:pPr>
            <a:endParaRPr lang="en-US" sz="1200" dirty="0">
              <a:solidFill>
                <a:srgbClr val="202945"/>
              </a:solidFill>
              <a:latin typeface="Franklin Gothic Book"/>
            </a:endParaRPr>
          </a:p>
        </p:txBody>
      </p:sp>
      <p:sp>
        <p:nvSpPr>
          <p:cNvPr id="10" name="Rectangle 2"/>
          <p:cNvSpPr txBox="1">
            <a:spLocks noChangeArrowheads="1"/>
          </p:cNvSpPr>
          <p:nvPr/>
        </p:nvSpPr>
        <p:spPr bwMode="auto">
          <a:xfrm>
            <a:off x="914400" y="152400"/>
            <a:ext cx="8001000" cy="1447800"/>
          </a:xfrm>
          <a:prstGeom prst="rect">
            <a:avLst/>
          </a:prstGeom>
          <a:noFill/>
          <a:ln w="9525">
            <a:noFill/>
            <a:miter lim="800000"/>
            <a:headEnd/>
            <a:tailEnd/>
          </a:ln>
        </p:spPr>
        <p:txBody>
          <a:bodyPr anchor="ctr" anchorCtr="1"/>
          <a:lstStyle/>
          <a:p>
            <a:pPr algn="ctr" eaLnBrk="1" hangingPunct="1">
              <a:defRPr/>
            </a:pPr>
            <a:r>
              <a:rPr lang="en-US" sz="2800" b="1" kern="0" dirty="0">
                <a:solidFill>
                  <a:schemeClr val="tx1">
                    <a:lumMod val="50000"/>
                  </a:schemeClr>
                </a:solidFill>
                <a:latin typeface="Franklin Gothic Book"/>
                <a:ea typeface="+mj-ea"/>
                <a:cs typeface="+mj-cs"/>
              </a:rPr>
              <a:t>Academic </a:t>
            </a:r>
            <a:r>
              <a:rPr lang="en-US" sz="2800" b="1" kern="0" dirty="0">
                <a:solidFill>
                  <a:srgbClr val="202945"/>
                </a:solidFill>
                <a:latin typeface="Franklin Gothic Book"/>
                <a:ea typeface="+mj-ea"/>
                <a:cs typeface="+mj-cs"/>
              </a:rPr>
              <a:t>Self-Concept</a:t>
            </a:r>
            <a:r>
              <a:rPr lang="en-US" sz="2800" b="1" kern="0" dirty="0">
                <a:latin typeface="+mj-lt"/>
                <a:ea typeface="+mj-ea"/>
                <a:cs typeface="+mj-cs"/>
              </a:rPr>
              <a:t/>
            </a:r>
            <a:br>
              <a:rPr lang="en-US" sz="2800" b="1" kern="0" dirty="0">
                <a:latin typeface="+mj-lt"/>
                <a:ea typeface="+mj-ea"/>
                <a:cs typeface="+mj-cs"/>
              </a:rPr>
            </a:br>
            <a:r>
              <a:rPr lang="en-US" sz="1600" b="1" i="1" kern="0" dirty="0">
                <a:latin typeface="Franklin Gothic Book"/>
                <a:ea typeface="+mj-ea"/>
                <a:cs typeface="+mj-cs"/>
              </a:rPr>
              <a:t> </a:t>
            </a:r>
            <a:r>
              <a:rPr lang="en-US" sz="1600" b="1" i="1" kern="0" dirty="0">
                <a:latin typeface="+mj-lt"/>
                <a:ea typeface="+mj-ea"/>
                <a:cs typeface="+mj-cs"/>
              </a:rPr>
              <a:t/>
            </a:r>
            <a:br>
              <a:rPr lang="en-US" sz="1600" b="1" i="1" kern="0" dirty="0">
                <a:latin typeface="+mj-lt"/>
                <a:ea typeface="+mj-ea"/>
                <a:cs typeface="+mj-cs"/>
              </a:rPr>
            </a:br>
            <a:r>
              <a:rPr lang="en-US" sz="1600" b="1" kern="0" dirty="0">
                <a:solidFill>
                  <a:srgbClr val="E74C39"/>
                </a:solidFill>
                <a:latin typeface="Franklin Gothic Book"/>
                <a:ea typeface="+mj-ea"/>
                <a:cs typeface="+mj-cs"/>
              </a:rPr>
              <a:t>Self-awareness and confidence in academic environments help students learn by encouraging their intellectual inquiry. </a:t>
            </a:r>
            <a:r>
              <a:rPr lang="en-US" sz="1600" b="1" i="1" kern="0" dirty="0">
                <a:solidFill>
                  <a:srgbClr val="E74C39"/>
                </a:solidFill>
                <a:latin typeface="Franklin Gothic Book"/>
                <a:ea typeface="+mj-ea"/>
                <a:cs typeface="+mj-cs"/>
              </a:rPr>
              <a:t>Academic Self-Concept </a:t>
            </a:r>
            <a:r>
              <a:rPr lang="en-US" sz="1600" b="1" kern="0" dirty="0">
                <a:solidFill>
                  <a:srgbClr val="E74C39"/>
                </a:solidFill>
                <a:latin typeface="Franklin Gothic Book"/>
                <a:ea typeface="+mj-ea"/>
                <a:cs typeface="+mj-cs"/>
              </a:rPr>
              <a:t>is a unified measure </a:t>
            </a:r>
          </a:p>
          <a:p>
            <a:pPr algn="ctr" eaLnBrk="1" hangingPunct="1">
              <a:defRPr/>
            </a:pPr>
            <a:r>
              <a:rPr lang="en-US" sz="1600" b="1" kern="0" dirty="0">
                <a:solidFill>
                  <a:srgbClr val="E74C39"/>
                </a:solidFill>
                <a:latin typeface="Franklin Gothic Book"/>
                <a:ea typeface="+mj-ea"/>
                <a:cs typeface="+mj-cs"/>
              </a:rPr>
              <a:t>of students’ beliefs about their abilities and confidence in academic environments.</a:t>
            </a:r>
          </a:p>
        </p:txBody>
      </p:sp>
    </p:spTree>
    <p:extLst>
      <p:ext uri="{BB962C8B-B14F-4D97-AF65-F5344CB8AC3E}">
        <p14:creationId xmlns:p14="http://schemas.microsoft.com/office/powerpoint/2010/main" val="28611757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idx="4294967295"/>
          </p:nvPr>
        </p:nvSpPr>
        <p:spPr>
          <a:xfrm>
            <a:off x="914400" y="150813"/>
            <a:ext cx="8001000" cy="1449387"/>
          </a:xfrm>
        </p:spPr>
        <p:txBody>
          <a:bodyPr/>
          <a:lstStyle/>
          <a:p>
            <a:pPr eaLnBrk="1" hangingPunct="1">
              <a:defRPr/>
            </a:pPr>
            <a:r>
              <a:rPr lang="en-US" sz="1600" dirty="0">
                <a:solidFill>
                  <a:schemeClr val="tx1">
                    <a:lumMod val="50000"/>
                  </a:schemeClr>
                </a:solidFill>
              </a:rPr>
              <a:t> </a:t>
            </a:r>
            <a:r>
              <a:rPr lang="en-US" dirty="0">
                <a:solidFill>
                  <a:srgbClr val="202945"/>
                </a:solidFill>
                <a:latin typeface="Franklin Gothic Book"/>
              </a:rPr>
              <a:t>Civic Engagement</a:t>
            </a:r>
            <a:r>
              <a:rPr lang="en-US" sz="1600" dirty="0">
                <a:solidFill>
                  <a:schemeClr val="tx1"/>
                </a:solidFill>
              </a:rPr>
              <a:t/>
            </a:r>
            <a:br>
              <a:rPr lang="en-US" sz="1600" dirty="0">
                <a:solidFill>
                  <a:schemeClr val="tx1"/>
                </a:solidFill>
              </a:rPr>
            </a:br>
            <a:r>
              <a:rPr lang="en-US" sz="1600" dirty="0">
                <a:solidFill>
                  <a:schemeClr val="tx1"/>
                </a:solidFill>
              </a:rPr>
              <a:t/>
            </a:r>
            <a:br>
              <a:rPr lang="en-US" sz="1600" dirty="0">
                <a:solidFill>
                  <a:schemeClr val="tx1"/>
                </a:solidFill>
              </a:rPr>
            </a:br>
            <a:r>
              <a:rPr lang="en-US" sz="1600" dirty="0">
                <a:solidFill>
                  <a:srgbClr val="E74C39"/>
                </a:solidFill>
                <a:latin typeface="Franklin Gothic Book"/>
              </a:rPr>
              <a:t>Engaged citizens are a critical element in the functioning of our democratic society. </a:t>
            </a:r>
            <a:r>
              <a:rPr lang="en-US" sz="1600" dirty="0">
                <a:solidFill>
                  <a:schemeClr val="tx1"/>
                </a:solidFill>
              </a:rPr>
              <a:t/>
            </a:r>
            <a:br>
              <a:rPr lang="en-US" sz="1600" dirty="0">
                <a:solidFill>
                  <a:schemeClr val="tx1"/>
                </a:solidFill>
              </a:rPr>
            </a:br>
            <a:r>
              <a:rPr lang="en-US" sz="1600" i="1" dirty="0">
                <a:solidFill>
                  <a:srgbClr val="E74C39"/>
                </a:solidFill>
                <a:latin typeface="Franklin Gothic Book"/>
              </a:rPr>
              <a:t>Civic Engagement </a:t>
            </a:r>
            <a:r>
              <a:rPr lang="en-US" sz="1600" dirty="0">
                <a:solidFill>
                  <a:srgbClr val="E74C39"/>
                </a:solidFill>
                <a:latin typeface="Franklin Gothic Book"/>
              </a:rPr>
              <a:t>measures the extent to which students are motivated and </a:t>
            </a:r>
            <a:r>
              <a:rPr lang="en-US" sz="1600" dirty="0">
                <a:solidFill>
                  <a:schemeClr val="tx1"/>
                </a:solidFill>
              </a:rPr>
              <a:t/>
            </a:r>
            <a:br>
              <a:rPr lang="en-US" sz="1600" dirty="0">
                <a:solidFill>
                  <a:schemeClr val="tx1"/>
                </a:solidFill>
              </a:rPr>
            </a:br>
            <a:r>
              <a:rPr lang="en-US" sz="1600" dirty="0">
                <a:solidFill>
                  <a:srgbClr val="E74C39"/>
                </a:solidFill>
                <a:latin typeface="Franklin Gothic Book"/>
              </a:rPr>
              <a:t>involved in civic, electoral and political activities.</a:t>
            </a:r>
          </a:p>
        </p:txBody>
      </p:sp>
      <p:graphicFrame>
        <p:nvGraphicFramePr>
          <p:cNvPr id="8" name="Civic Engagement"/>
          <p:cNvGraphicFramePr>
            <a:graphicFrameLocks noChangeAspect="1"/>
          </p:cNvGraphicFramePr>
          <p:nvPr>
            <p:custDataLst>
              <p:tags r:id="rId1"/>
            </p:custDataLst>
            <p:extLst>
              <p:ext uri="{D42A27DB-BD31-4B8C-83A1-F6EECF244321}">
                <p14:modId xmlns:p14="http://schemas.microsoft.com/office/powerpoint/2010/main" val="3828334625"/>
              </p:ext>
            </p:extLst>
          </p:nvPr>
        </p:nvGraphicFramePr>
        <p:xfrm>
          <a:off x="152400" y="1498600"/>
          <a:ext cx="8839200" cy="4489450"/>
        </p:xfrm>
        <a:graphic>
          <a:graphicData uri="http://schemas.openxmlformats.org/drawingml/2006/chart">
            <c:chart xmlns:c="http://schemas.openxmlformats.org/drawingml/2006/chart" xmlns:r="http://schemas.openxmlformats.org/officeDocument/2006/relationships" r:id="rId4"/>
          </a:graphicData>
        </a:graphic>
      </p:graphicFrame>
      <p:sp>
        <p:nvSpPr>
          <p:cNvPr id="9" name="Rectangle 8"/>
          <p:cNvSpPr>
            <a:spLocks noChangeArrowheads="1"/>
          </p:cNvSpPr>
          <p:nvPr/>
        </p:nvSpPr>
        <p:spPr bwMode="auto">
          <a:xfrm>
            <a:off x="1677581" y="6019800"/>
            <a:ext cx="2717026" cy="276999"/>
          </a:xfrm>
          <a:prstGeom prst="rect">
            <a:avLst/>
          </a:prstGeom>
          <a:noFill/>
          <a:ln w="9525">
            <a:noFill/>
            <a:miter lim="800000"/>
            <a:headEnd/>
            <a:tailEnd/>
          </a:ln>
        </p:spPr>
        <p:txBody>
          <a:bodyPr wrap="none" anchor="t">
            <a:spAutoFit/>
          </a:bodyPr>
          <a:lstStyle/>
          <a:p>
            <a:pPr algn="ctr">
              <a:defRPr/>
            </a:pPr>
            <a:r>
              <a:rPr lang="en-US" sz="1200" dirty="0">
                <a:solidFill>
                  <a:srgbClr val="202945"/>
                </a:solidFill>
                <a:latin typeface="+mn-lt"/>
              </a:rPr>
              <a:t>  Your Institution       Comparison Group</a:t>
            </a:r>
          </a:p>
        </p:txBody>
      </p:sp>
      <p:sp>
        <p:nvSpPr>
          <p:cNvPr id="10" name="Slide Number Placeholder 9"/>
          <p:cNvSpPr>
            <a:spLocks noGrp="1"/>
          </p:cNvSpPr>
          <p:nvPr>
            <p:ph type="sldNum" sz="quarter" idx="10"/>
          </p:nvPr>
        </p:nvSpPr>
        <p:spPr/>
        <p:txBody>
          <a:bodyPr/>
          <a:lstStyle/>
          <a:p>
            <a:pPr>
              <a:defRPr/>
            </a:pPr>
            <a:fld id="{7F203371-9CB2-4A90-9261-771DC74F61A0}" type="slidenum">
              <a:rPr lang="en-US" smtClean="0"/>
              <a:pPr>
                <a:defRPr/>
              </a:pPr>
              <a:t>25</a:t>
            </a:fld>
            <a:endParaRPr lang="en-US" dirty="0"/>
          </a:p>
        </p:txBody>
      </p:sp>
      <p:sp>
        <p:nvSpPr>
          <p:cNvPr id="13" name="Rectangle 12"/>
          <p:cNvSpPr/>
          <p:nvPr/>
        </p:nvSpPr>
        <p:spPr bwMode="auto">
          <a:xfrm>
            <a:off x="1752600" y="6096000"/>
            <a:ext cx="76200" cy="76200"/>
          </a:xfrm>
          <a:prstGeom prst="rect">
            <a:avLst/>
          </a:prstGeom>
          <a:solidFill>
            <a:srgbClr val="202945"/>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202945"/>
              </a:solidFill>
              <a:effectLst/>
              <a:latin typeface="Garamond" pitchFamily="18" charset="0"/>
            </a:endParaRPr>
          </a:p>
        </p:txBody>
      </p:sp>
      <p:sp>
        <p:nvSpPr>
          <p:cNvPr id="14" name="Rectangle 13"/>
          <p:cNvSpPr/>
          <p:nvPr/>
        </p:nvSpPr>
        <p:spPr bwMode="auto">
          <a:xfrm>
            <a:off x="2971800" y="6096000"/>
            <a:ext cx="76200" cy="76200"/>
          </a:xfrm>
          <a:prstGeom prst="rect">
            <a:avLst/>
          </a:prstGeom>
          <a:solidFill>
            <a:srgbClr val="E74C39"/>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Tree>
    <p:extLst>
      <p:ext uri="{BB962C8B-B14F-4D97-AF65-F5344CB8AC3E}">
        <p14:creationId xmlns:p14="http://schemas.microsoft.com/office/powerpoint/2010/main" val="7304297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Slide Number Placeholder 3"/>
          <p:cNvSpPr>
            <a:spLocks noGrp="1"/>
          </p:cNvSpPr>
          <p:nvPr>
            <p:ph type="sldNum" sz="quarter" idx="10"/>
          </p:nvPr>
        </p:nvSpPr>
        <p:spPr>
          <a:xfrm>
            <a:off x="8686800" y="6397625"/>
            <a:ext cx="457200" cy="457200"/>
          </a:xfrm>
          <a:noFill/>
        </p:spPr>
        <p:txBody>
          <a:bodyPr/>
          <a:lstStyle/>
          <a:p>
            <a:fld id="{20A2124B-91A7-4EB7-A1A8-F76ECD7C477A}" type="slidenum">
              <a:rPr lang="en-US" smtClean="0"/>
              <a:pPr/>
              <a:t>26</a:t>
            </a:fld>
            <a:endParaRPr lang="en-US" dirty="0"/>
          </a:p>
        </p:txBody>
      </p:sp>
      <p:sp>
        <p:nvSpPr>
          <p:cNvPr id="22533" name="Rectangle 2"/>
          <p:cNvSpPr>
            <a:spLocks noGrp="1" noChangeArrowheads="1"/>
          </p:cNvSpPr>
          <p:nvPr>
            <p:ph type="title"/>
          </p:nvPr>
        </p:nvSpPr>
        <p:spPr>
          <a:xfrm>
            <a:off x="914400" y="152400"/>
            <a:ext cx="7924800" cy="1524000"/>
          </a:xfrm>
        </p:spPr>
        <p:txBody>
          <a:bodyPr/>
          <a:lstStyle/>
          <a:p>
            <a:pPr eaLnBrk="1" hangingPunct="1">
              <a:defRPr/>
            </a:pPr>
            <a:r>
              <a:rPr lang="en-US" dirty="0">
                <a:solidFill>
                  <a:schemeClr val="bg1"/>
                </a:solidFill>
                <a:latin typeface="Franklin Gothic Book"/>
              </a:rPr>
              <a:t>Health and Wellness</a:t>
            </a:r>
            <a:r>
              <a:rPr lang="en-US" dirty="0">
                <a:solidFill>
                  <a:schemeClr val="tx1"/>
                </a:solidFill>
              </a:rPr>
              <a:t/>
            </a:r>
            <a:br>
              <a:rPr lang="en-US" dirty="0">
                <a:solidFill>
                  <a:schemeClr val="tx1"/>
                </a:solidFill>
              </a:rPr>
            </a:br>
            <a:r>
              <a:rPr lang="en-US" sz="1600" dirty="0">
                <a:solidFill>
                  <a:schemeClr val="tx1"/>
                </a:solidFill>
              </a:rPr>
              <a:t/>
            </a:r>
            <a:br>
              <a:rPr lang="en-US" sz="1600" dirty="0">
                <a:solidFill>
                  <a:schemeClr val="tx1"/>
                </a:solidFill>
              </a:rPr>
            </a:br>
            <a:r>
              <a:rPr lang="en-US" sz="1600" dirty="0">
                <a:solidFill>
                  <a:srgbClr val="E74C39"/>
                </a:solidFill>
                <a:latin typeface="Franklin Gothic Book"/>
              </a:rPr>
              <a:t>Students’ physical and emotional well-being can affect many important aspects of the student experience including academic performance and persistence. These items gauge student behaviors, </a:t>
            </a:r>
            <a:r>
              <a:rPr lang="en-US" sz="1600" dirty="0" smtClean="0">
                <a:solidFill>
                  <a:srgbClr val="E74C39"/>
                </a:solidFill>
                <a:latin typeface="Franklin Gothic Book"/>
              </a:rPr>
              <a:t>attitudes, </a:t>
            </a:r>
            <a:r>
              <a:rPr lang="en-US" sz="1600" dirty="0">
                <a:solidFill>
                  <a:srgbClr val="E74C39"/>
                </a:solidFill>
                <a:latin typeface="Franklin Gothic Book"/>
              </a:rPr>
              <a:t>and experiences related to health and wellness.</a:t>
            </a:r>
          </a:p>
        </p:txBody>
      </p:sp>
      <p:graphicFrame>
        <p:nvGraphicFramePr>
          <p:cNvPr id="18" name="Health Wellness"/>
          <p:cNvGraphicFramePr>
            <a:graphicFrameLocks noChangeAspect="1"/>
          </p:cNvGraphicFramePr>
          <p:nvPr>
            <p:custDataLst>
              <p:tags r:id="rId1"/>
            </p:custDataLst>
            <p:extLst>
              <p:ext uri="{D42A27DB-BD31-4B8C-83A1-F6EECF244321}">
                <p14:modId xmlns:p14="http://schemas.microsoft.com/office/powerpoint/2010/main" val="3776226187"/>
              </p:ext>
            </p:extLst>
          </p:nvPr>
        </p:nvGraphicFramePr>
        <p:xfrm>
          <a:off x="101600" y="1600200"/>
          <a:ext cx="8737600"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22534" name="TextBox 10"/>
          <p:cNvSpPr txBox="1">
            <a:spLocks noChangeArrowheads="1"/>
          </p:cNvSpPr>
          <p:nvPr/>
        </p:nvSpPr>
        <p:spPr bwMode="auto">
          <a:xfrm>
            <a:off x="1066800" y="5562600"/>
            <a:ext cx="3429000" cy="307777"/>
          </a:xfrm>
          <a:prstGeom prst="rect">
            <a:avLst/>
          </a:prstGeom>
          <a:noFill/>
          <a:ln w="9525">
            <a:noFill/>
            <a:miter lim="800000"/>
            <a:headEnd/>
            <a:tailEnd/>
          </a:ln>
        </p:spPr>
        <p:txBody>
          <a:bodyPr wrap="square" anchor="t">
            <a:spAutoFit/>
          </a:bodyPr>
          <a:lstStyle/>
          <a:p>
            <a:pPr algn="ctr">
              <a:defRPr/>
            </a:pPr>
            <a:r>
              <a:rPr lang="en-US" sz="1400" dirty="0">
                <a:solidFill>
                  <a:srgbClr val="202945"/>
                </a:solidFill>
                <a:latin typeface="+mn-lt"/>
              </a:rPr>
              <a:t>Felt overwhelmed by all </a:t>
            </a:r>
            <a:r>
              <a:rPr lang="en-US" sz="1400" dirty="0" smtClean="0">
                <a:solidFill>
                  <a:srgbClr val="202945"/>
                </a:solidFill>
                <a:latin typeface="+mn-lt"/>
              </a:rPr>
              <a:t>I </a:t>
            </a:r>
            <a:r>
              <a:rPr lang="en-US" sz="1400" dirty="0">
                <a:solidFill>
                  <a:srgbClr val="202945"/>
                </a:solidFill>
                <a:latin typeface="+mn-lt"/>
              </a:rPr>
              <a:t>had to do</a:t>
            </a:r>
          </a:p>
        </p:txBody>
      </p:sp>
      <p:sp>
        <p:nvSpPr>
          <p:cNvPr id="22537" name="TextBox 13"/>
          <p:cNvSpPr txBox="1">
            <a:spLocks noChangeArrowheads="1"/>
          </p:cNvSpPr>
          <p:nvPr/>
        </p:nvSpPr>
        <p:spPr bwMode="auto">
          <a:xfrm>
            <a:off x="5943600" y="5562600"/>
            <a:ext cx="1981200" cy="307975"/>
          </a:xfrm>
          <a:prstGeom prst="rect">
            <a:avLst/>
          </a:prstGeom>
          <a:noFill/>
          <a:ln w="9525">
            <a:noFill/>
            <a:miter lim="800000"/>
            <a:headEnd/>
            <a:tailEnd/>
          </a:ln>
        </p:spPr>
        <p:txBody>
          <a:bodyPr wrap="square" anchor="t">
            <a:spAutoFit/>
          </a:bodyPr>
          <a:lstStyle/>
          <a:p>
            <a:pPr algn="ctr">
              <a:defRPr/>
            </a:pPr>
            <a:r>
              <a:rPr lang="en-US" sz="1400" dirty="0">
                <a:solidFill>
                  <a:srgbClr val="202945"/>
                </a:solidFill>
                <a:latin typeface="+mn-lt"/>
              </a:rPr>
              <a:t>Felt depressed</a:t>
            </a:r>
          </a:p>
        </p:txBody>
      </p:sp>
      <p:sp>
        <p:nvSpPr>
          <p:cNvPr id="14" name="Rectangle 6"/>
          <p:cNvSpPr>
            <a:spLocks noChangeArrowheads="1"/>
          </p:cNvSpPr>
          <p:nvPr/>
        </p:nvSpPr>
        <p:spPr bwMode="auto">
          <a:xfrm>
            <a:off x="3276600" y="5943600"/>
            <a:ext cx="2895600" cy="646331"/>
          </a:xfrm>
          <a:prstGeom prst="rect">
            <a:avLst/>
          </a:prstGeom>
          <a:noFill/>
          <a:ln w="9525">
            <a:noFill/>
            <a:miter lim="800000"/>
            <a:headEnd/>
            <a:tailEnd/>
          </a:ln>
        </p:spPr>
        <p:txBody>
          <a:bodyPr wrap="square" anchor="t">
            <a:spAutoFit/>
          </a:bodyPr>
          <a:lstStyle/>
          <a:p>
            <a:pPr>
              <a:defRPr/>
            </a:pPr>
            <a:r>
              <a:rPr lang="en-US" sz="1200" b="1" dirty="0">
                <a:solidFill>
                  <a:srgbClr val="202945"/>
                </a:solidFill>
              </a:rPr>
              <a:t> </a:t>
            </a:r>
            <a:r>
              <a:rPr lang="en-US" sz="1200" b="1" dirty="0">
                <a:solidFill>
                  <a:srgbClr val="202945"/>
                </a:solidFill>
                <a:latin typeface="+mn-lt"/>
              </a:rPr>
              <a:t>Your Institution         Comparison Group</a:t>
            </a:r>
          </a:p>
          <a:p>
            <a:pPr>
              <a:defRPr/>
            </a:pPr>
            <a:r>
              <a:rPr lang="en-US" sz="1200" b="1" dirty="0">
                <a:solidFill>
                  <a:srgbClr val="202945"/>
                </a:solidFill>
                <a:latin typeface="+mn-lt"/>
              </a:rPr>
              <a:t>     </a:t>
            </a:r>
            <a:r>
              <a:rPr lang="en-US" sz="1200" dirty="0">
                <a:solidFill>
                  <a:srgbClr val="202945"/>
                </a:solidFill>
                <a:latin typeface="+mn-lt"/>
              </a:rPr>
              <a:t>Frequently                    Frequently</a:t>
            </a:r>
          </a:p>
          <a:p>
            <a:pPr>
              <a:defRPr/>
            </a:pPr>
            <a:r>
              <a:rPr lang="en-US" sz="1200" dirty="0">
                <a:solidFill>
                  <a:srgbClr val="202945"/>
                </a:solidFill>
                <a:latin typeface="+mn-lt"/>
              </a:rPr>
              <a:t>     Occasionally                 Occasionally</a:t>
            </a:r>
          </a:p>
        </p:txBody>
      </p:sp>
      <p:sp>
        <p:nvSpPr>
          <p:cNvPr id="17" name="Rectangle 16"/>
          <p:cNvSpPr/>
          <p:nvPr/>
        </p:nvSpPr>
        <p:spPr bwMode="auto">
          <a:xfrm>
            <a:off x="3429000" y="6400800"/>
            <a:ext cx="76200" cy="76200"/>
          </a:xfrm>
          <a:prstGeom prst="rect">
            <a:avLst/>
          </a:prstGeom>
          <a:solidFill>
            <a:srgbClr val="202945"/>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1" name="Rectangle 20"/>
          <p:cNvSpPr/>
          <p:nvPr/>
        </p:nvSpPr>
        <p:spPr bwMode="auto">
          <a:xfrm>
            <a:off x="3429000" y="6248400"/>
            <a:ext cx="76200" cy="76200"/>
          </a:xfrm>
          <a:prstGeom prst="rect">
            <a:avLst/>
          </a:prstGeom>
          <a:solidFill>
            <a:srgbClr val="202945">
              <a:alpha val="19000"/>
            </a:srgbClr>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2" name="Rectangle 21"/>
          <p:cNvSpPr/>
          <p:nvPr/>
        </p:nvSpPr>
        <p:spPr bwMode="auto">
          <a:xfrm>
            <a:off x="4800600" y="6400800"/>
            <a:ext cx="76200" cy="76200"/>
          </a:xfrm>
          <a:prstGeom prst="rect">
            <a:avLst/>
          </a:prstGeom>
          <a:solidFill>
            <a:srgbClr val="E74C39"/>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3" name="Rectangle 22"/>
          <p:cNvSpPr/>
          <p:nvPr/>
        </p:nvSpPr>
        <p:spPr bwMode="auto">
          <a:xfrm>
            <a:off x="4800600" y="6248400"/>
            <a:ext cx="76200" cy="76200"/>
          </a:xfrm>
          <a:prstGeom prst="rect">
            <a:avLst/>
          </a:prstGeom>
          <a:solidFill>
            <a:srgbClr val="E74C39">
              <a:alpha val="19000"/>
            </a:srgbClr>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Tree>
    <p:extLst>
      <p:ext uri="{BB962C8B-B14F-4D97-AF65-F5344CB8AC3E}">
        <p14:creationId xmlns:p14="http://schemas.microsoft.com/office/powerpoint/2010/main" val="17670837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a:xfrm>
            <a:off x="685800" y="1082675"/>
            <a:ext cx="7772400" cy="1736725"/>
          </a:xfrm>
        </p:spPr>
        <p:txBody>
          <a:bodyPr/>
          <a:lstStyle/>
          <a:p>
            <a:pPr>
              <a:defRPr/>
            </a:pPr>
            <a:r>
              <a:rPr lang="en-US" dirty="0">
                <a:solidFill>
                  <a:srgbClr val="202945"/>
                </a:solidFill>
                <a:latin typeface="Franklin Gothic Book"/>
              </a:rPr>
              <a:t>College Preparation</a:t>
            </a:r>
          </a:p>
        </p:txBody>
      </p:sp>
      <p:sp>
        <p:nvSpPr>
          <p:cNvPr id="41987" name="Subtitle 4"/>
          <p:cNvSpPr>
            <a:spLocks noGrp="1"/>
          </p:cNvSpPr>
          <p:nvPr>
            <p:ph type="subTitle" sz="quarter" idx="1"/>
          </p:nvPr>
        </p:nvSpPr>
        <p:spPr>
          <a:xfrm>
            <a:off x="1371600" y="3048000"/>
            <a:ext cx="6400800" cy="1752600"/>
          </a:xfrm>
        </p:spPr>
        <p:txBody>
          <a:bodyPr/>
          <a:lstStyle/>
          <a:p>
            <a:pPr>
              <a:spcBef>
                <a:spcPct val="0"/>
              </a:spcBef>
            </a:pPr>
            <a:r>
              <a:rPr lang="en-US" dirty="0">
                <a:solidFill>
                  <a:srgbClr val="E74C39"/>
                </a:solidFill>
                <a:latin typeface="Franklin Gothic Book"/>
              </a:rPr>
              <a:t>These items illustrate students’ academic </a:t>
            </a:r>
            <a:r>
              <a:rPr lang="en-US" dirty="0" smtClean="0">
                <a:solidFill>
                  <a:srgbClr val="E74C39"/>
                </a:solidFill>
                <a:latin typeface="Franklin Gothic Book"/>
              </a:rPr>
              <a:t>preparation.</a:t>
            </a:r>
            <a:endParaRPr lang="en-US" dirty="0">
              <a:solidFill>
                <a:srgbClr val="E74C39"/>
              </a:solidFill>
              <a:latin typeface="Franklin Gothic Book"/>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1066801"/>
          </a:xfrm>
        </p:spPr>
        <p:txBody>
          <a:bodyPr/>
          <a:lstStyle/>
          <a:p>
            <a:r>
              <a:rPr lang="en-US" dirty="0">
                <a:solidFill>
                  <a:schemeClr val="tx1"/>
                </a:solidFill>
              </a:rPr>
              <a:t/>
            </a:r>
            <a:br>
              <a:rPr lang="en-US" dirty="0">
                <a:solidFill>
                  <a:schemeClr val="tx1"/>
                </a:solidFill>
              </a:rPr>
            </a:br>
            <a:r>
              <a:rPr lang="en-US" dirty="0">
                <a:solidFill>
                  <a:srgbClr val="202945"/>
                </a:solidFill>
                <a:latin typeface="Franklin Gothic Book"/>
              </a:rPr>
              <a:t>Summer Bridge Program</a:t>
            </a:r>
            <a:r>
              <a:rPr lang="en-US" dirty="0">
                <a:solidFill>
                  <a:schemeClr val="tx1"/>
                </a:solidFill>
              </a:rPr>
              <a:t/>
            </a:r>
            <a:br>
              <a:rPr lang="en-US" dirty="0">
                <a:solidFill>
                  <a:schemeClr val="tx1"/>
                </a:solidFill>
              </a:rPr>
            </a:br>
            <a:r>
              <a:rPr lang="en-US" sz="2150" dirty="0">
                <a:solidFill>
                  <a:srgbClr val="E74C39"/>
                </a:solidFill>
                <a:latin typeface="Franklin Gothic Book"/>
              </a:rPr>
              <a:t>How many weeks this summer did you participate in a bridge program at this institution?</a:t>
            </a: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28</a:t>
            </a:fld>
            <a:endParaRPr lang="en-US" dirty="0"/>
          </a:p>
        </p:txBody>
      </p:sp>
      <p:graphicFrame>
        <p:nvGraphicFramePr>
          <p:cNvPr id="5" name="Placement"/>
          <p:cNvGraphicFramePr>
            <a:graphicFrameLocks noGrp="1"/>
          </p:cNvGraphicFramePr>
          <p:nvPr>
            <p:ph idx="1"/>
            <p:extLst>
              <p:ext uri="{D42A27DB-BD31-4B8C-83A1-F6EECF244321}">
                <p14:modId xmlns:p14="http://schemas.microsoft.com/office/powerpoint/2010/main" val="1085598719"/>
              </p:ext>
            </p:extLst>
          </p:nvPr>
        </p:nvGraphicFramePr>
        <p:xfrm>
          <a:off x="0" y="1905000"/>
          <a:ext cx="8991600" cy="4648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251338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0825" cy="1066801"/>
          </a:xfrm>
        </p:spPr>
        <p:txBody>
          <a:bodyPr/>
          <a:lstStyle/>
          <a:p>
            <a:r>
              <a:rPr lang="en-US" dirty="0">
                <a:solidFill>
                  <a:schemeClr val="tx1"/>
                </a:solidFill>
              </a:rPr>
              <a:t/>
            </a:r>
            <a:br>
              <a:rPr lang="en-US" dirty="0">
                <a:solidFill>
                  <a:schemeClr val="tx1"/>
                </a:solidFill>
              </a:rPr>
            </a:br>
            <a:r>
              <a:rPr lang="en-US" dirty="0">
                <a:solidFill>
                  <a:srgbClr val="202945"/>
                </a:solidFill>
                <a:latin typeface="Franklin Gothic Book"/>
              </a:rPr>
              <a:t>Science/Research Self-Efficacy</a:t>
            </a:r>
            <a:r>
              <a:rPr lang="en-US" dirty="0">
                <a:solidFill>
                  <a:schemeClr val="tx1"/>
                </a:solidFill>
              </a:rPr>
              <a:t/>
            </a:r>
            <a:br>
              <a:rPr lang="en-US" dirty="0">
                <a:solidFill>
                  <a:schemeClr val="tx1"/>
                </a:solidFill>
              </a:rPr>
            </a:br>
            <a:r>
              <a:rPr lang="en-US" sz="2150" dirty="0">
                <a:solidFill>
                  <a:srgbClr val="E74C39"/>
                </a:solidFill>
                <a:latin typeface="Franklin Gothic Book"/>
              </a:rPr>
              <a:t>How confident are you that you can do the following?</a:t>
            </a: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29</a:t>
            </a:fld>
            <a:endParaRPr lang="en-US" dirty="0"/>
          </a:p>
        </p:txBody>
      </p:sp>
      <p:graphicFrame>
        <p:nvGraphicFramePr>
          <p:cNvPr id="6" name="Science"/>
          <p:cNvGraphicFramePr>
            <a:graphicFrameLocks noGrp="1" noChangeAspect="1"/>
          </p:cNvGraphicFramePr>
          <p:nvPr>
            <p:ph idx="1"/>
            <p:extLst>
              <p:ext uri="{D42A27DB-BD31-4B8C-83A1-F6EECF244321}">
                <p14:modId xmlns:p14="http://schemas.microsoft.com/office/powerpoint/2010/main" val="4088885712"/>
              </p:ext>
            </p:extLst>
          </p:nvPr>
        </p:nvGraphicFramePr>
        <p:xfrm>
          <a:off x="457200" y="1600200"/>
          <a:ext cx="8229600"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a:spLocks noChangeArrowheads="1"/>
          </p:cNvSpPr>
          <p:nvPr/>
        </p:nvSpPr>
        <p:spPr bwMode="auto">
          <a:xfrm>
            <a:off x="3276600" y="5943600"/>
            <a:ext cx="3733800" cy="646331"/>
          </a:xfrm>
          <a:prstGeom prst="rect">
            <a:avLst/>
          </a:prstGeom>
          <a:noFill/>
          <a:ln w="9525">
            <a:noFill/>
            <a:miter lim="800000"/>
            <a:headEnd/>
            <a:tailEnd/>
          </a:ln>
        </p:spPr>
        <p:txBody>
          <a:bodyPr wrap="square" anchor="t">
            <a:spAutoFit/>
          </a:bodyPr>
          <a:lstStyle/>
          <a:p>
            <a:pPr>
              <a:defRPr/>
            </a:pPr>
            <a:r>
              <a:rPr lang="en-US" sz="1200" b="1" dirty="0">
                <a:solidFill>
                  <a:srgbClr val="202945"/>
                </a:solidFill>
              </a:rPr>
              <a:t> </a:t>
            </a:r>
            <a:r>
              <a:rPr lang="en-US" sz="1200" b="1" dirty="0">
                <a:solidFill>
                  <a:srgbClr val="202945"/>
                </a:solidFill>
                <a:latin typeface="+mn-lt"/>
              </a:rPr>
              <a:t>Your Institution        </a:t>
            </a:r>
            <a:r>
              <a:rPr lang="en-US" sz="1200" b="1" dirty="0" smtClean="0">
                <a:solidFill>
                  <a:srgbClr val="202945"/>
                </a:solidFill>
                <a:latin typeface="+mn-lt"/>
              </a:rPr>
              <a:t>             Comparison </a:t>
            </a:r>
            <a:r>
              <a:rPr lang="en-US" sz="1200" b="1" dirty="0">
                <a:solidFill>
                  <a:srgbClr val="202945"/>
                </a:solidFill>
                <a:latin typeface="+mn-lt"/>
              </a:rPr>
              <a:t>Group</a:t>
            </a:r>
          </a:p>
          <a:p>
            <a:pPr>
              <a:defRPr/>
            </a:pPr>
            <a:r>
              <a:rPr lang="en-US" sz="1200" b="1" dirty="0">
                <a:solidFill>
                  <a:srgbClr val="202945"/>
                </a:solidFill>
                <a:latin typeface="+mn-lt"/>
              </a:rPr>
              <a:t>    </a:t>
            </a:r>
            <a:r>
              <a:rPr lang="en-US" sz="1200" dirty="0">
                <a:solidFill>
                  <a:srgbClr val="202945"/>
                </a:solidFill>
                <a:latin typeface="+mn-lt"/>
              </a:rPr>
              <a:t> </a:t>
            </a:r>
            <a:r>
              <a:rPr lang="en-US" sz="1200" dirty="0" smtClean="0">
                <a:solidFill>
                  <a:srgbClr val="202945"/>
                </a:solidFill>
                <a:latin typeface="+mn-lt"/>
              </a:rPr>
              <a:t>Absolutely</a:t>
            </a:r>
            <a:r>
              <a:rPr lang="en-US" sz="1200" dirty="0">
                <a:solidFill>
                  <a:srgbClr val="202945"/>
                </a:solidFill>
                <a:latin typeface="+mn-lt"/>
              </a:rPr>
              <a:t> </a:t>
            </a:r>
            <a:r>
              <a:rPr lang="en-US" sz="1200" dirty="0" smtClean="0">
                <a:solidFill>
                  <a:srgbClr val="202945"/>
                </a:solidFill>
                <a:latin typeface="+mn-lt"/>
              </a:rPr>
              <a:t>Confident             Absolutely</a:t>
            </a:r>
            <a:r>
              <a:rPr lang="en-US" sz="1200" dirty="0">
                <a:solidFill>
                  <a:srgbClr val="202945"/>
                </a:solidFill>
                <a:latin typeface="+mn-lt"/>
              </a:rPr>
              <a:t> </a:t>
            </a:r>
            <a:r>
              <a:rPr lang="en-US" sz="1200" dirty="0" smtClean="0">
                <a:solidFill>
                  <a:srgbClr val="202945"/>
                </a:solidFill>
                <a:latin typeface="+mn-lt"/>
              </a:rPr>
              <a:t>Confident</a:t>
            </a:r>
          </a:p>
          <a:p>
            <a:pPr>
              <a:defRPr/>
            </a:pPr>
            <a:r>
              <a:rPr lang="en-US" sz="1200" dirty="0" smtClean="0">
                <a:solidFill>
                  <a:srgbClr val="202945"/>
                </a:solidFill>
                <a:latin typeface="+mn-lt"/>
              </a:rPr>
              <a:t>     Very Confident                       Very Confident</a:t>
            </a:r>
            <a:endParaRPr lang="en-US" sz="1200" dirty="0">
              <a:solidFill>
                <a:srgbClr val="202945"/>
              </a:solidFill>
              <a:latin typeface="+mn-lt"/>
            </a:endParaRPr>
          </a:p>
        </p:txBody>
      </p:sp>
      <p:sp>
        <p:nvSpPr>
          <p:cNvPr id="8" name="Rectangle 7"/>
          <p:cNvSpPr/>
          <p:nvPr/>
        </p:nvSpPr>
        <p:spPr bwMode="auto">
          <a:xfrm>
            <a:off x="3429000" y="6400800"/>
            <a:ext cx="76200" cy="76200"/>
          </a:xfrm>
          <a:prstGeom prst="rect">
            <a:avLst/>
          </a:prstGeom>
          <a:solidFill>
            <a:srgbClr val="202945"/>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9" name="Rectangle 8"/>
          <p:cNvSpPr/>
          <p:nvPr/>
        </p:nvSpPr>
        <p:spPr bwMode="auto">
          <a:xfrm>
            <a:off x="3429000" y="6248400"/>
            <a:ext cx="76200" cy="76200"/>
          </a:xfrm>
          <a:prstGeom prst="rect">
            <a:avLst/>
          </a:prstGeom>
          <a:solidFill>
            <a:srgbClr val="202945">
              <a:alpha val="19000"/>
            </a:srgbClr>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0" name="Rectangle 9"/>
          <p:cNvSpPr/>
          <p:nvPr/>
        </p:nvSpPr>
        <p:spPr bwMode="auto">
          <a:xfrm>
            <a:off x="5181600" y="6400800"/>
            <a:ext cx="76200" cy="76200"/>
          </a:xfrm>
          <a:prstGeom prst="rect">
            <a:avLst/>
          </a:prstGeom>
          <a:solidFill>
            <a:srgbClr val="E74C39"/>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1" name="Rectangle 10"/>
          <p:cNvSpPr/>
          <p:nvPr/>
        </p:nvSpPr>
        <p:spPr bwMode="auto">
          <a:xfrm>
            <a:off x="5181600" y="6248400"/>
            <a:ext cx="76200" cy="76200"/>
          </a:xfrm>
          <a:prstGeom prst="rect">
            <a:avLst/>
          </a:prstGeom>
          <a:solidFill>
            <a:srgbClr val="E74C39">
              <a:alpha val="19000"/>
            </a:srgbClr>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Tree>
    <p:extLst>
      <p:ext uri="{BB962C8B-B14F-4D97-AF65-F5344CB8AC3E}">
        <p14:creationId xmlns:p14="http://schemas.microsoft.com/office/powerpoint/2010/main" val="20382859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5"/>
          <p:cNvSpPr>
            <a:spLocks noGrp="1" noChangeArrowheads="1"/>
          </p:cNvSpPr>
          <p:nvPr>
            <p:ph type="title"/>
          </p:nvPr>
        </p:nvSpPr>
        <p:spPr>
          <a:xfrm>
            <a:off x="3175" y="1"/>
            <a:ext cx="9140825" cy="609600"/>
          </a:xfrm>
        </p:spPr>
        <p:txBody>
          <a:bodyPr/>
          <a:lstStyle/>
          <a:p>
            <a:pPr eaLnBrk="1" hangingPunct="1">
              <a:defRPr/>
            </a:pPr>
            <a:r>
              <a:rPr lang="en-US" dirty="0">
                <a:solidFill>
                  <a:srgbClr val="202945"/>
                </a:solidFill>
                <a:latin typeface="Franklin Gothic Book" panose="020B0503020102020204" pitchFamily="34" charset="0"/>
              </a:rPr>
              <a:t>Table of Contents</a:t>
            </a:r>
          </a:p>
        </p:txBody>
      </p:sp>
      <p:sp>
        <p:nvSpPr>
          <p:cNvPr id="8" name="Content Placeholder 7"/>
          <p:cNvSpPr>
            <a:spLocks noGrp="1"/>
          </p:cNvSpPr>
          <p:nvPr>
            <p:ph idx="1"/>
          </p:nvPr>
        </p:nvSpPr>
        <p:spPr>
          <a:xfrm>
            <a:off x="1371600" y="685800"/>
            <a:ext cx="6858000" cy="6169025"/>
          </a:xfrm>
        </p:spPr>
        <p:txBody>
          <a:bodyPr numCol="2"/>
          <a:lstStyle/>
          <a:p>
            <a:pPr eaLnBrk="1" hangingPunct="1">
              <a:spcBef>
                <a:spcPts val="400"/>
              </a:spcBef>
              <a:buClr>
                <a:srgbClr val="7680AC"/>
              </a:buClr>
              <a:buNone/>
              <a:defRPr/>
            </a:pPr>
            <a:r>
              <a:rPr lang="en-US" sz="1600" u="sng" dirty="0">
                <a:solidFill>
                  <a:srgbClr val="202945"/>
                </a:solidFill>
                <a:latin typeface="Franklin Gothic Book"/>
              </a:rPr>
              <a:t>Demographics</a:t>
            </a:r>
          </a:p>
          <a:p>
            <a:pPr eaLnBrk="1" hangingPunct="1">
              <a:spcBef>
                <a:spcPts val="400"/>
              </a:spcBef>
              <a:buClr>
                <a:srgbClr val="7680AC"/>
              </a:buClr>
              <a:buNone/>
              <a:defRPr/>
            </a:pPr>
            <a:r>
              <a:rPr lang="en-US" sz="1600" b="0" dirty="0">
                <a:solidFill>
                  <a:srgbClr val="E74C39"/>
                </a:solidFill>
                <a:latin typeface="Franklin Gothic Book"/>
              </a:rPr>
              <a:t>   </a:t>
            </a:r>
            <a:r>
              <a:rPr lang="en-US" sz="1400" dirty="0" smtClean="0">
                <a:solidFill>
                  <a:srgbClr val="C00000"/>
                </a:solidFill>
                <a:latin typeface="Franklin Gothic Book"/>
                <a:hlinkClick r:id="rId3" action="ppaction://hlinksldjump"/>
              </a:rPr>
              <a:t>Sex</a:t>
            </a:r>
            <a:r>
              <a:rPr lang="en-US" sz="1400" dirty="0" smtClean="0">
                <a:solidFill>
                  <a:srgbClr val="C00000"/>
                </a:solidFill>
                <a:latin typeface="Franklin Gothic Book"/>
              </a:rPr>
              <a:t> </a:t>
            </a:r>
            <a:r>
              <a:rPr lang="en-US" sz="1400" dirty="0" smtClean="0">
                <a:solidFill>
                  <a:srgbClr val="E74C39"/>
                </a:solidFill>
                <a:latin typeface="Franklin Gothic Book"/>
              </a:rPr>
              <a:t>&amp;</a:t>
            </a:r>
            <a:r>
              <a:rPr lang="en-US" sz="1400" dirty="0" smtClean="0">
                <a:solidFill>
                  <a:srgbClr val="C00000"/>
                </a:solidFill>
                <a:latin typeface="Franklin Gothic Book"/>
              </a:rPr>
              <a:t> </a:t>
            </a:r>
            <a:r>
              <a:rPr lang="en-US" sz="1400" dirty="0" smtClean="0">
                <a:solidFill>
                  <a:srgbClr val="E74C39"/>
                </a:solidFill>
                <a:latin typeface="Franklin Gothic Book"/>
                <a:hlinkClick r:id="rId4" action="ppaction://hlinksldjump"/>
              </a:rPr>
              <a:t>Race/Ethnicity</a:t>
            </a:r>
            <a:endParaRPr lang="en-US" sz="1400" dirty="0">
              <a:solidFill>
                <a:srgbClr val="E74C39"/>
              </a:solidFill>
              <a:latin typeface="Franklin Gothic Book"/>
            </a:endParaRPr>
          </a:p>
          <a:p>
            <a:pPr eaLnBrk="1" hangingPunct="1">
              <a:spcBef>
                <a:spcPts val="400"/>
              </a:spcBef>
              <a:buClr>
                <a:srgbClr val="7680AC"/>
              </a:buClr>
              <a:buNone/>
              <a:defRPr/>
            </a:pPr>
            <a:r>
              <a:rPr lang="en-US" sz="1400" dirty="0">
                <a:solidFill>
                  <a:srgbClr val="E74C39"/>
                </a:solidFill>
                <a:latin typeface="Franklin Gothic Book"/>
              </a:rPr>
              <a:t>   </a:t>
            </a:r>
            <a:r>
              <a:rPr lang="en-US" sz="1400" dirty="0" smtClean="0">
                <a:solidFill>
                  <a:srgbClr val="E74C39"/>
                </a:solidFill>
                <a:latin typeface="Franklin Gothic Book"/>
                <a:hlinkClick r:id="rId5" action="ppaction://hlinksldjump"/>
              </a:rPr>
              <a:t>Distance from Home</a:t>
            </a:r>
            <a:endParaRPr lang="en-US" sz="1400" dirty="0" smtClean="0">
              <a:solidFill>
                <a:srgbClr val="E74C39"/>
              </a:solidFill>
              <a:latin typeface="Franklin Gothic Book"/>
            </a:endParaRPr>
          </a:p>
          <a:p>
            <a:pPr eaLnBrk="1" hangingPunct="1">
              <a:spcBef>
                <a:spcPts val="400"/>
              </a:spcBef>
              <a:buClr>
                <a:srgbClr val="7680AC"/>
              </a:buClr>
              <a:buNone/>
              <a:defRPr/>
            </a:pPr>
            <a:endParaRPr lang="en-US" sz="1800" dirty="0">
              <a:solidFill>
                <a:schemeClr val="tx2">
                  <a:lumMod val="50000"/>
                </a:schemeClr>
              </a:solidFill>
              <a:latin typeface="Franklin Gothic Book"/>
            </a:endParaRPr>
          </a:p>
          <a:p>
            <a:pPr eaLnBrk="1" hangingPunct="1">
              <a:spcBef>
                <a:spcPts val="400"/>
              </a:spcBef>
              <a:buClr>
                <a:srgbClr val="7680AC"/>
              </a:buClr>
              <a:buNone/>
              <a:defRPr/>
            </a:pPr>
            <a:r>
              <a:rPr lang="en-US" sz="1600" u="sng" dirty="0">
                <a:solidFill>
                  <a:srgbClr val="202945"/>
                </a:solidFill>
                <a:latin typeface="Franklin Gothic Book"/>
              </a:rPr>
              <a:t>College Admissions Decisions</a:t>
            </a:r>
          </a:p>
          <a:p>
            <a:pPr eaLnBrk="1" hangingPunct="1">
              <a:spcBef>
                <a:spcPts val="400"/>
              </a:spcBef>
              <a:buClr>
                <a:srgbClr val="7680AC"/>
              </a:buClr>
              <a:buNone/>
              <a:defRPr/>
            </a:pPr>
            <a:r>
              <a:rPr lang="en-US" sz="1600" b="0" dirty="0">
                <a:solidFill>
                  <a:schemeClr val="tx2">
                    <a:lumMod val="50000"/>
                  </a:schemeClr>
                </a:solidFill>
                <a:latin typeface="Franklin Gothic Book"/>
              </a:rPr>
              <a:t>   </a:t>
            </a:r>
            <a:r>
              <a:rPr lang="en-US" sz="1400" dirty="0">
                <a:solidFill>
                  <a:srgbClr val="E74C39"/>
                </a:solidFill>
                <a:latin typeface="Franklin Gothic Book"/>
                <a:hlinkClick r:id="rId6" action="ppaction://hlinksldjump"/>
              </a:rPr>
              <a:t>College Applications</a:t>
            </a:r>
            <a:endParaRPr lang="en-US" sz="1400" dirty="0">
              <a:solidFill>
                <a:srgbClr val="E74C39"/>
              </a:solidFill>
              <a:latin typeface="Franklin Gothic Book"/>
            </a:endParaRPr>
          </a:p>
          <a:p>
            <a:pPr eaLnBrk="1" hangingPunct="1">
              <a:spcBef>
                <a:spcPts val="400"/>
              </a:spcBef>
              <a:buClr>
                <a:srgbClr val="7680AC"/>
              </a:buClr>
              <a:buNone/>
              <a:defRPr/>
            </a:pPr>
            <a:r>
              <a:rPr lang="en-US" sz="1400" dirty="0">
                <a:solidFill>
                  <a:srgbClr val="E74C39"/>
                </a:solidFill>
                <a:latin typeface="Franklin Gothic Book"/>
              </a:rPr>
              <a:t>   </a:t>
            </a:r>
            <a:r>
              <a:rPr lang="en-US" sz="1400" dirty="0">
                <a:solidFill>
                  <a:srgbClr val="E74C39"/>
                </a:solidFill>
                <a:latin typeface="Franklin Gothic Book"/>
                <a:hlinkClick r:id="rId7" action="ppaction://hlinksldjump"/>
              </a:rPr>
              <a:t>Accepted/Attending First Choice</a:t>
            </a:r>
            <a:endParaRPr lang="en-US" sz="1400" dirty="0">
              <a:solidFill>
                <a:srgbClr val="E74C39"/>
              </a:solidFill>
              <a:latin typeface="Franklin Gothic Book"/>
            </a:endParaRPr>
          </a:p>
          <a:p>
            <a:pPr eaLnBrk="1" hangingPunct="1">
              <a:spcBef>
                <a:spcPts val="400"/>
              </a:spcBef>
              <a:buClr>
                <a:srgbClr val="7680AC"/>
              </a:buClr>
              <a:buNone/>
              <a:defRPr/>
            </a:pPr>
            <a:r>
              <a:rPr lang="en-US" sz="1400" dirty="0">
                <a:solidFill>
                  <a:srgbClr val="E74C39"/>
                </a:solidFill>
                <a:latin typeface="Franklin Gothic Book"/>
              </a:rPr>
              <a:t>   </a:t>
            </a:r>
            <a:r>
              <a:rPr lang="en-US" sz="1400" dirty="0">
                <a:solidFill>
                  <a:srgbClr val="E74C39"/>
                </a:solidFill>
                <a:latin typeface="Franklin Gothic Book"/>
                <a:hlinkClick r:id="rId8" action="ppaction://hlinksldjump"/>
              </a:rPr>
              <a:t>Reasons for Attending College</a:t>
            </a:r>
            <a:endParaRPr lang="en-US" sz="1400" dirty="0">
              <a:solidFill>
                <a:srgbClr val="E74C39"/>
              </a:solidFill>
              <a:latin typeface="Franklin Gothic Book"/>
            </a:endParaRPr>
          </a:p>
          <a:p>
            <a:pPr eaLnBrk="1" hangingPunct="1">
              <a:spcBef>
                <a:spcPts val="400"/>
              </a:spcBef>
              <a:buClr>
                <a:srgbClr val="7680AC"/>
              </a:buClr>
              <a:buNone/>
              <a:defRPr/>
            </a:pPr>
            <a:r>
              <a:rPr lang="en-US" sz="1400" dirty="0">
                <a:solidFill>
                  <a:srgbClr val="E74C39"/>
                </a:solidFill>
                <a:latin typeface="Franklin Gothic Book"/>
              </a:rPr>
              <a:t>   </a:t>
            </a:r>
            <a:r>
              <a:rPr lang="en-US" sz="1400" dirty="0">
                <a:solidFill>
                  <a:srgbClr val="E74C39"/>
                </a:solidFill>
                <a:latin typeface="Franklin Gothic Book"/>
                <a:hlinkClick r:id="rId9" action="ppaction://hlinksldjump"/>
              </a:rPr>
              <a:t>Reasons for Attending </a:t>
            </a:r>
            <a:r>
              <a:rPr lang="en-US" sz="1400" i="1" u="sng" dirty="0">
                <a:solidFill>
                  <a:srgbClr val="E74C39"/>
                </a:solidFill>
                <a:latin typeface="Franklin Gothic Book"/>
                <a:hlinkClick r:id="rId9" action="ppaction://hlinksldjump"/>
              </a:rPr>
              <a:t>This</a:t>
            </a:r>
            <a:r>
              <a:rPr lang="en-US" sz="1400" dirty="0">
                <a:solidFill>
                  <a:srgbClr val="E74C39"/>
                </a:solidFill>
                <a:latin typeface="Franklin Gothic Book"/>
                <a:hlinkClick r:id="rId9" action="ppaction://hlinksldjump"/>
              </a:rPr>
              <a:t> College</a:t>
            </a:r>
            <a:endParaRPr lang="en-US" sz="1400" dirty="0">
              <a:solidFill>
                <a:srgbClr val="E74C39"/>
              </a:solidFill>
              <a:latin typeface="Franklin Gothic Book"/>
            </a:endParaRPr>
          </a:p>
          <a:p>
            <a:pPr lvl="1" eaLnBrk="1" hangingPunct="1">
              <a:spcBef>
                <a:spcPts val="400"/>
              </a:spcBef>
              <a:buClr>
                <a:srgbClr val="7680AC"/>
              </a:buClr>
              <a:buNone/>
              <a:defRPr/>
            </a:pPr>
            <a:endParaRPr lang="en-US" sz="1400" dirty="0">
              <a:solidFill>
                <a:schemeClr val="tx2">
                  <a:lumMod val="50000"/>
                </a:schemeClr>
              </a:solidFill>
              <a:latin typeface="Franklin Gothic Book"/>
            </a:endParaRPr>
          </a:p>
          <a:p>
            <a:pPr eaLnBrk="1" hangingPunct="1">
              <a:spcBef>
                <a:spcPts val="400"/>
              </a:spcBef>
              <a:buClr>
                <a:srgbClr val="7680AC"/>
              </a:buClr>
              <a:buNone/>
              <a:defRPr/>
            </a:pPr>
            <a:r>
              <a:rPr lang="en-US" sz="1400" u="sng" dirty="0">
                <a:solidFill>
                  <a:srgbClr val="202945"/>
                </a:solidFill>
                <a:latin typeface="Franklin Gothic Book"/>
              </a:rPr>
              <a:t>Financing College</a:t>
            </a:r>
          </a:p>
          <a:p>
            <a:pPr eaLnBrk="1" hangingPunct="1">
              <a:spcBef>
                <a:spcPts val="400"/>
              </a:spcBef>
              <a:buClr>
                <a:srgbClr val="7680AC"/>
              </a:buClr>
              <a:buNone/>
              <a:defRPr/>
            </a:pPr>
            <a:r>
              <a:rPr lang="en-US" sz="1400" b="0" dirty="0">
                <a:solidFill>
                  <a:schemeClr val="tx2">
                    <a:lumMod val="50000"/>
                  </a:schemeClr>
                </a:solidFill>
                <a:latin typeface="Franklin Gothic Book"/>
              </a:rPr>
              <a:t>  </a:t>
            </a:r>
            <a:r>
              <a:rPr lang="en-US" sz="1400" b="0" dirty="0" smtClean="0">
                <a:solidFill>
                  <a:schemeClr val="tx2">
                    <a:lumMod val="50000"/>
                  </a:schemeClr>
                </a:solidFill>
                <a:latin typeface="Franklin Gothic Book"/>
              </a:rPr>
              <a:t> </a:t>
            </a:r>
            <a:r>
              <a:rPr lang="en-US" sz="1400" dirty="0" smtClean="0">
                <a:solidFill>
                  <a:srgbClr val="E74C39"/>
                </a:solidFill>
                <a:latin typeface="Franklin Gothic Book"/>
                <a:hlinkClick r:id="rId10" action="ppaction://hlinksldjump"/>
              </a:rPr>
              <a:t>Funding Sources</a:t>
            </a:r>
            <a:endParaRPr lang="en-US" sz="1400" dirty="0">
              <a:solidFill>
                <a:srgbClr val="E74C39"/>
              </a:solidFill>
              <a:latin typeface="Franklin Gothic Book"/>
            </a:endParaRPr>
          </a:p>
          <a:p>
            <a:pPr eaLnBrk="1" hangingPunct="1">
              <a:spcBef>
                <a:spcPts val="400"/>
              </a:spcBef>
              <a:buClr>
                <a:srgbClr val="7680AC"/>
              </a:buClr>
              <a:buNone/>
              <a:defRPr/>
            </a:pPr>
            <a:r>
              <a:rPr lang="en-US" sz="1400" dirty="0">
                <a:solidFill>
                  <a:srgbClr val="E74C39"/>
                </a:solidFill>
                <a:latin typeface="Franklin Gothic Book"/>
              </a:rPr>
              <a:t>   </a:t>
            </a:r>
            <a:r>
              <a:rPr lang="en-US" sz="1400" dirty="0" smtClean="0">
                <a:solidFill>
                  <a:srgbClr val="E74C39"/>
                </a:solidFill>
                <a:latin typeface="Franklin Gothic Book"/>
                <a:hlinkClick r:id="rId11" action="ppaction://hlinksldjump"/>
              </a:rPr>
              <a:t>Financial Aid</a:t>
            </a:r>
            <a:endParaRPr lang="en-US" sz="1400" dirty="0">
              <a:solidFill>
                <a:srgbClr val="E74C39"/>
              </a:solidFill>
              <a:latin typeface="Franklin Gothic Book"/>
            </a:endParaRPr>
          </a:p>
          <a:p>
            <a:pPr eaLnBrk="1" hangingPunct="1">
              <a:spcBef>
                <a:spcPts val="400"/>
              </a:spcBef>
              <a:buClr>
                <a:srgbClr val="7680AC"/>
              </a:buClr>
              <a:buNone/>
              <a:defRPr/>
            </a:pPr>
            <a:r>
              <a:rPr lang="en-US" sz="1400" dirty="0">
                <a:solidFill>
                  <a:srgbClr val="E74C39"/>
                </a:solidFill>
                <a:latin typeface="Franklin Gothic Book"/>
              </a:rPr>
              <a:t>   </a:t>
            </a:r>
            <a:r>
              <a:rPr lang="en-US" sz="1400" dirty="0">
                <a:solidFill>
                  <a:srgbClr val="E74C39"/>
                </a:solidFill>
                <a:latin typeface="Franklin Gothic Book"/>
                <a:hlinkClick r:id="rId12" action="ppaction://hlinksldjump"/>
              </a:rPr>
              <a:t>Ability to Finance Education</a:t>
            </a:r>
            <a:r>
              <a:rPr lang="en-US" sz="1400" dirty="0">
                <a:solidFill>
                  <a:srgbClr val="E74C39"/>
                </a:solidFill>
                <a:latin typeface="Franklin Gothic Book"/>
              </a:rPr>
              <a:t> </a:t>
            </a:r>
            <a:endParaRPr lang="en-US" sz="1400" u="sng" dirty="0">
              <a:solidFill>
                <a:schemeClr val="tx2">
                  <a:lumMod val="50000"/>
                </a:schemeClr>
              </a:solidFill>
              <a:latin typeface="Franklin Gothic Book"/>
            </a:endParaRPr>
          </a:p>
          <a:p>
            <a:pPr eaLnBrk="1" hangingPunct="1">
              <a:spcBef>
                <a:spcPts val="400"/>
              </a:spcBef>
              <a:buClr>
                <a:srgbClr val="7680AC"/>
              </a:buClr>
              <a:buNone/>
              <a:defRPr/>
            </a:pPr>
            <a:endParaRPr lang="en-US" sz="1400" u="sng" dirty="0">
              <a:solidFill>
                <a:schemeClr val="tx2">
                  <a:lumMod val="50000"/>
                </a:schemeClr>
              </a:solidFill>
              <a:latin typeface="Franklin Gothic Book"/>
            </a:endParaRPr>
          </a:p>
          <a:p>
            <a:pPr eaLnBrk="1" hangingPunct="1">
              <a:spcBef>
                <a:spcPts val="400"/>
              </a:spcBef>
              <a:buClr>
                <a:srgbClr val="7680AC"/>
              </a:buClr>
              <a:buNone/>
              <a:defRPr/>
            </a:pPr>
            <a:r>
              <a:rPr lang="en-US" sz="1400" u="sng" dirty="0">
                <a:solidFill>
                  <a:srgbClr val="202945"/>
                </a:solidFill>
                <a:latin typeface="Franklin Gothic Book"/>
              </a:rPr>
              <a:t>High School </a:t>
            </a:r>
            <a:r>
              <a:rPr lang="en-US" sz="1400" u="sng" dirty="0" smtClean="0">
                <a:solidFill>
                  <a:srgbClr val="202945"/>
                </a:solidFill>
                <a:latin typeface="Franklin Gothic Book"/>
              </a:rPr>
              <a:t>Experiences</a:t>
            </a:r>
            <a:endParaRPr lang="en-US" sz="1400" u="sng" dirty="0">
              <a:solidFill>
                <a:srgbClr val="202945"/>
              </a:solidFill>
              <a:latin typeface="Franklin Gothic Book"/>
            </a:endParaRPr>
          </a:p>
          <a:p>
            <a:pPr eaLnBrk="1" hangingPunct="1">
              <a:spcBef>
                <a:spcPts val="400"/>
              </a:spcBef>
              <a:buClr>
                <a:srgbClr val="7680AC"/>
              </a:buClr>
              <a:buNone/>
              <a:defRPr/>
            </a:pPr>
            <a:r>
              <a:rPr lang="en-US" sz="1400" b="0" dirty="0">
                <a:solidFill>
                  <a:schemeClr val="tx2">
                    <a:lumMod val="50000"/>
                  </a:schemeClr>
                </a:solidFill>
                <a:latin typeface="Franklin Gothic Book"/>
              </a:rPr>
              <a:t>  </a:t>
            </a:r>
            <a:r>
              <a:rPr lang="en-US" sz="1400" b="0" dirty="0">
                <a:solidFill>
                  <a:srgbClr val="E74C39"/>
                </a:solidFill>
                <a:latin typeface="Franklin Gothic Book"/>
              </a:rPr>
              <a:t> </a:t>
            </a:r>
            <a:r>
              <a:rPr lang="en-US" sz="1400" dirty="0">
                <a:solidFill>
                  <a:srgbClr val="E74C39"/>
                </a:solidFill>
                <a:latin typeface="Franklin Gothic Book"/>
                <a:hlinkClick r:id="rId13" action="ppaction://hlinksldjump"/>
              </a:rPr>
              <a:t>Academic Preparation</a:t>
            </a:r>
            <a:endParaRPr lang="en-US" sz="1400" dirty="0">
              <a:solidFill>
                <a:srgbClr val="E74C39"/>
              </a:solidFill>
              <a:latin typeface="Franklin Gothic Book"/>
            </a:endParaRPr>
          </a:p>
          <a:p>
            <a:pPr eaLnBrk="1" hangingPunct="1">
              <a:spcBef>
                <a:spcPts val="400"/>
              </a:spcBef>
              <a:buClr>
                <a:srgbClr val="7680AC"/>
              </a:buClr>
              <a:buNone/>
              <a:defRPr/>
            </a:pPr>
            <a:r>
              <a:rPr lang="en-US" sz="1400" dirty="0">
                <a:solidFill>
                  <a:srgbClr val="E74C39"/>
                </a:solidFill>
                <a:latin typeface="Franklin Gothic Book"/>
              </a:rPr>
              <a:t>   </a:t>
            </a:r>
            <a:r>
              <a:rPr lang="en-US" sz="1400" dirty="0">
                <a:solidFill>
                  <a:srgbClr val="E74C39"/>
                </a:solidFill>
                <a:latin typeface="Franklin Gothic Book"/>
                <a:hlinkClick r:id="rId14" action="ppaction://hlinksldjump"/>
              </a:rPr>
              <a:t>Habits of Mind </a:t>
            </a:r>
            <a:endParaRPr lang="en-US" sz="1400" dirty="0" smtClean="0">
              <a:solidFill>
                <a:srgbClr val="E74C39"/>
              </a:solidFill>
              <a:latin typeface="Franklin Gothic Book"/>
            </a:endParaRPr>
          </a:p>
          <a:p>
            <a:pPr eaLnBrk="1" hangingPunct="1">
              <a:spcBef>
                <a:spcPts val="400"/>
              </a:spcBef>
              <a:buClr>
                <a:srgbClr val="7680AC"/>
              </a:buClr>
              <a:buNone/>
              <a:defRPr/>
            </a:pPr>
            <a:r>
              <a:rPr lang="en-US" sz="1400" dirty="0">
                <a:solidFill>
                  <a:srgbClr val="E74C39"/>
                </a:solidFill>
                <a:latin typeface="Franklin Gothic Book"/>
              </a:rPr>
              <a:t>   </a:t>
            </a:r>
            <a:r>
              <a:rPr lang="en-US" sz="1400" dirty="0">
                <a:solidFill>
                  <a:srgbClr val="E74C39"/>
                </a:solidFill>
                <a:latin typeface="Franklin Gothic Book"/>
                <a:hlinkClick r:id="rId15" action="ppaction://hlinksldjump"/>
              </a:rPr>
              <a:t>Pluralistic </a:t>
            </a:r>
            <a:r>
              <a:rPr lang="en-US" sz="1400" dirty="0" smtClean="0">
                <a:solidFill>
                  <a:srgbClr val="E74C39"/>
                </a:solidFill>
                <a:latin typeface="Franklin Gothic Book"/>
                <a:hlinkClick r:id="rId15" action="ppaction://hlinksldjump"/>
              </a:rPr>
              <a:t>Orientation </a:t>
            </a:r>
            <a:endParaRPr lang="en-US" sz="1400" dirty="0">
              <a:solidFill>
                <a:srgbClr val="E74C39"/>
              </a:solidFill>
              <a:latin typeface="Franklin Gothic Book"/>
            </a:endParaRPr>
          </a:p>
          <a:p>
            <a:pPr eaLnBrk="1" hangingPunct="1">
              <a:spcBef>
                <a:spcPts val="400"/>
              </a:spcBef>
              <a:buClr>
                <a:srgbClr val="7680AC"/>
              </a:buClr>
              <a:buNone/>
              <a:defRPr/>
            </a:pPr>
            <a:r>
              <a:rPr lang="en-US" sz="1400" dirty="0" smtClean="0">
                <a:solidFill>
                  <a:srgbClr val="E74C39"/>
                </a:solidFill>
                <a:latin typeface="Franklin Gothic Book"/>
              </a:rPr>
              <a:t>   </a:t>
            </a:r>
            <a:r>
              <a:rPr lang="en-US" sz="1400" dirty="0" smtClean="0">
                <a:solidFill>
                  <a:srgbClr val="E74C39"/>
                </a:solidFill>
                <a:latin typeface="Franklin Gothic Book"/>
                <a:hlinkClick r:id="rId16" action="ppaction://hlinksldjump"/>
              </a:rPr>
              <a:t>Academic Self-Concept</a:t>
            </a:r>
            <a:endParaRPr lang="en-US" sz="1400" dirty="0" smtClean="0">
              <a:solidFill>
                <a:srgbClr val="E74C39"/>
              </a:solidFill>
              <a:latin typeface="Franklin Gothic Book"/>
            </a:endParaRPr>
          </a:p>
          <a:p>
            <a:pPr eaLnBrk="1" hangingPunct="1">
              <a:spcBef>
                <a:spcPts val="400"/>
              </a:spcBef>
              <a:buClr>
                <a:srgbClr val="7680AC"/>
              </a:buClr>
              <a:buNone/>
              <a:defRPr/>
            </a:pPr>
            <a:r>
              <a:rPr lang="en-US" sz="1400" dirty="0">
                <a:solidFill>
                  <a:srgbClr val="E74C39"/>
                </a:solidFill>
                <a:latin typeface="Franklin Gothic Book"/>
              </a:rPr>
              <a:t>   </a:t>
            </a:r>
            <a:r>
              <a:rPr lang="en-US" sz="1400" dirty="0">
                <a:solidFill>
                  <a:srgbClr val="E74C39"/>
                </a:solidFill>
                <a:latin typeface="Franklin Gothic Book"/>
                <a:hlinkClick r:id="rId17" action="ppaction://hlinksldjump"/>
              </a:rPr>
              <a:t>Civic </a:t>
            </a:r>
            <a:r>
              <a:rPr lang="en-US" sz="1400" dirty="0" smtClean="0">
                <a:solidFill>
                  <a:srgbClr val="E74C39"/>
                </a:solidFill>
                <a:latin typeface="Franklin Gothic Book"/>
                <a:hlinkClick r:id="rId17" action="ppaction://hlinksldjump"/>
              </a:rPr>
              <a:t>Engagement</a:t>
            </a:r>
            <a:endParaRPr lang="en-US" sz="1400" dirty="0">
              <a:solidFill>
                <a:srgbClr val="E74C39"/>
              </a:solidFill>
              <a:latin typeface="Franklin Gothic Book"/>
            </a:endParaRPr>
          </a:p>
          <a:p>
            <a:pPr eaLnBrk="1" hangingPunct="1">
              <a:spcBef>
                <a:spcPts val="400"/>
              </a:spcBef>
              <a:buClr>
                <a:srgbClr val="7680AC"/>
              </a:buClr>
              <a:buNone/>
              <a:defRPr/>
            </a:pPr>
            <a:r>
              <a:rPr lang="en-US" sz="1400" dirty="0">
                <a:solidFill>
                  <a:srgbClr val="E74C39"/>
                </a:solidFill>
                <a:latin typeface="Franklin Gothic Book"/>
              </a:rPr>
              <a:t>   </a:t>
            </a:r>
            <a:r>
              <a:rPr lang="en-US" sz="1400" dirty="0">
                <a:solidFill>
                  <a:srgbClr val="E74C39"/>
                </a:solidFill>
                <a:latin typeface="Franklin Gothic Book"/>
                <a:hlinkClick r:id="rId18" action="ppaction://hlinksldjump"/>
              </a:rPr>
              <a:t>Health and </a:t>
            </a:r>
            <a:r>
              <a:rPr lang="en-US" sz="1400" dirty="0" smtClean="0">
                <a:solidFill>
                  <a:srgbClr val="E74C39"/>
                </a:solidFill>
                <a:latin typeface="Franklin Gothic Book"/>
                <a:hlinkClick r:id="rId18" action="ppaction://hlinksldjump"/>
              </a:rPr>
              <a:t>Wellness</a:t>
            </a:r>
            <a:endParaRPr lang="en-US" sz="1400" dirty="0">
              <a:solidFill>
                <a:srgbClr val="767FAC"/>
              </a:solidFill>
              <a:latin typeface="Franklin Gothic Book"/>
            </a:endParaRPr>
          </a:p>
          <a:p>
            <a:pPr eaLnBrk="1" hangingPunct="1">
              <a:spcBef>
                <a:spcPct val="30000"/>
              </a:spcBef>
              <a:buClr>
                <a:srgbClr val="7680AC"/>
              </a:buClr>
              <a:buNone/>
              <a:defRPr/>
            </a:pPr>
            <a:r>
              <a:rPr lang="en-US" sz="1400" u="sng" dirty="0" smtClean="0">
                <a:solidFill>
                  <a:srgbClr val="202945"/>
                </a:solidFill>
                <a:latin typeface="Franklin Gothic Book"/>
              </a:rPr>
              <a:t>College Preparation</a:t>
            </a:r>
          </a:p>
          <a:p>
            <a:pPr eaLnBrk="1" hangingPunct="1">
              <a:spcBef>
                <a:spcPct val="30000"/>
              </a:spcBef>
              <a:buClr>
                <a:srgbClr val="7680AC"/>
              </a:buClr>
              <a:buNone/>
              <a:defRPr/>
            </a:pPr>
            <a:r>
              <a:rPr lang="en-US" sz="1400" b="0" dirty="0">
                <a:solidFill>
                  <a:schemeClr val="tx2">
                    <a:lumMod val="50000"/>
                  </a:schemeClr>
                </a:solidFill>
                <a:latin typeface="Franklin Gothic Book"/>
              </a:rPr>
              <a:t>   </a:t>
            </a:r>
            <a:r>
              <a:rPr lang="en-US" sz="1400" dirty="0" smtClean="0">
                <a:solidFill>
                  <a:srgbClr val="E74C39"/>
                </a:solidFill>
                <a:latin typeface="Franklin Gothic Book"/>
                <a:hlinkClick r:id="rId19" action="ppaction://hlinksldjump"/>
              </a:rPr>
              <a:t>Summer Bridge Program</a:t>
            </a:r>
            <a:endParaRPr lang="en-US" sz="1400" dirty="0">
              <a:solidFill>
                <a:srgbClr val="E74C39"/>
              </a:solidFill>
              <a:latin typeface="Franklin Gothic Book"/>
            </a:endParaRPr>
          </a:p>
          <a:p>
            <a:pPr eaLnBrk="1" hangingPunct="1">
              <a:spcBef>
                <a:spcPct val="30000"/>
              </a:spcBef>
              <a:buClr>
                <a:srgbClr val="7680AC"/>
              </a:buClr>
              <a:buNone/>
              <a:defRPr/>
            </a:pPr>
            <a:r>
              <a:rPr lang="en-US" sz="1400" b="0" dirty="0">
                <a:solidFill>
                  <a:schemeClr val="tx2">
                    <a:lumMod val="50000"/>
                  </a:schemeClr>
                </a:solidFill>
                <a:latin typeface="Franklin Gothic Book"/>
              </a:rPr>
              <a:t>  </a:t>
            </a:r>
            <a:r>
              <a:rPr lang="en-US" sz="1400" b="0" dirty="0" smtClean="0">
                <a:solidFill>
                  <a:schemeClr val="tx2">
                    <a:lumMod val="50000"/>
                  </a:schemeClr>
                </a:solidFill>
                <a:latin typeface="Franklin Gothic Book"/>
              </a:rPr>
              <a:t> </a:t>
            </a:r>
            <a:r>
              <a:rPr lang="en-US" sz="1400" dirty="0" smtClean="0">
                <a:solidFill>
                  <a:srgbClr val="E74C39"/>
                </a:solidFill>
                <a:latin typeface="Franklin Gothic Book"/>
                <a:hlinkClick r:id="rId20" action="ppaction://hlinksldjump"/>
              </a:rPr>
              <a:t>Science/Research Self-Efficacy</a:t>
            </a:r>
            <a:endParaRPr lang="en-US" sz="1400" dirty="0">
              <a:solidFill>
                <a:srgbClr val="E74C39"/>
              </a:solidFill>
              <a:latin typeface="Franklin Gothic Book"/>
            </a:endParaRPr>
          </a:p>
          <a:p>
            <a:pPr eaLnBrk="1" hangingPunct="1">
              <a:spcBef>
                <a:spcPct val="30000"/>
              </a:spcBef>
              <a:buClr>
                <a:srgbClr val="7680AC"/>
              </a:buClr>
              <a:buNone/>
              <a:defRPr/>
            </a:pPr>
            <a:r>
              <a:rPr lang="en-US" sz="1400" b="0" dirty="0">
                <a:solidFill>
                  <a:schemeClr val="tx2">
                    <a:lumMod val="50000"/>
                  </a:schemeClr>
                </a:solidFill>
                <a:latin typeface="Franklin Gothic Book"/>
              </a:rPr>
              <a:t>  </a:t>
            </a:r>
            <a:endParaRPr lang="en-US" sz="1400" u="sng" dirty="0">
              <a:solidFill>
                <a:schemeClr val="tx2">
                  <a:lumMod val="50000"/>
                </a:schemeClr>
              </a:solidFill>
            </a:endParaRPr>
          </a:p>
          <a:p>
            <a:pPr eaLnBrk="1" hangingPunct="1">
              <a:spcBef>
                <a:spcPct val="30000"/>
              </a:spcBef>
              <a:buClr>
                <a:srgbClr val="7680AC"/>
              </a:buClr>
              <a:buNone/>
              <a:defRPr/>
            </a:pPr>
            <a:r>
              <a:rPr lang="en-US" sz="1400" u="sng" dirty="0">
                <a:solidFill>
                  <a:srgbClr val="202945"/>
                </a:solidFill>
                <a:latin typeface="Franklin Gothic Book"/>
              </a:rPr>
              <a:t>Expectations for </a:t>
            </a:r>
            <a:r>
              <a:rPr lang="en-US" sz="1400" u="sng" dirty="0" smtClean="0">
                <a:solidFill>
                  <a:srgbClr val="202945"/>
                </a:solidFill>
                <a:latin typeface="Franklin Gothic Book"/>
              </a:rPr>
              <a:t>College:</a:t>
            </a:r>
            <a:endParaRPr lang="en-US" sz="1400" u="sng" dirty="0">
              <a:solidFill>
                <a:srgbClr val="202945"/>
              </a:solidFill>
              <a:latin typeface="Franklin Gothic Book"/>
            </a:endParaRPr>
          </a:p>
          <a:p>
            <a:pPr eaLnBrk="1" hangingPunct="1">
              <a:spcBef>
                <a:spcPct val="30000"/>
              </a:spcBef>
              <a:buClr>
                <a:srgbClr val="7680AC"/>
              </a:buClr>
              <a:buNone/>
              <a:defRPr/>
            </a:pPr>
            <a:r>
              <a:rPr lang="en-US" sz="1400" u="sng" dirty="0">
                <a:solidFill>
                  <a:srgbClr val="202945"/>
                </a:solidFill>
                <a:latin typeface="Franklin Gothic Book"/>
              </a:rPr>
              <a:t>Major and </a:t>
            </a:r>
            <a:r>
              <a:rPr lang="en-US" sz="1400" u="sng" dirty="0" smtClean="0">
                <a:solidFill>
                  <a:srgbClr val="202945"/>
                </a:solidFill>
                <a:latin typeface="Franklin Gothic Book"/>
              </a:rPr>
              <a:t>Career</a:t>
            </a:r>
          </a:p>
          <a:p>
            <a:pPr eaLnBrk="1" hangingPunct="1">
              <a:spcBef>
                <a:spcPts val="400"/>
              </a:spcBef>
              <a:buClr>
                <a:srgbClr val="7680AC"/>
              </a:buClr>
              <a:buNone/>
              <a:defRPr/>
            </a:pPr>
            <a:r>
              <a:rPr lang="en-US" sz="1400" b="0" dirty="0">
                <a:solidFill>
                  <a:schemeClr val="tx2">
                    <a:lumMod val="50000"/>
                  </a:schemeClr>
                </a:solidFill>
                <a:latin typeface="Franklin Gothic Book"/>
              </a:rPr>
              <a:t>   </a:t>
            </a:r>
            <a:r>
              <a:rPr lang="en-US" sz="1400" dirty="0" smtClean="0">
                <a:solidFill>
                  <a:srgbClr val="E74C39"/>
                </a:solidFill>
                <a:latin typeface="Franklin Gothic Book"/>
                <a:hlinkClick r:id="rId21" action="ppaction://hlinksldjump"/>
              </a:rPr>
              <a:t>Intended Major</a:t>
            </a:r>
            <a:endParaRPr lang="en-US" sz="1400" dirty="0">
              <a:solidFill>
                <a:srgbClr val="E74C39"/>
              </a:solidFill>
              <a:latin typeface="Franklin Gothic Book"/>
            </a:endParaRPr>
          </a:p>
          <a:p>
            <a:pPr eaLnBrk="1" hangingPunct="1">
              <a:spcBef>
                <a:spcPts val="400"/>
              </a:spcBef>
              <a:buClr>
                <a:srgbClr val="7680AC"/>
              </a:buClr>
              <a:buNone/>
              <a:defRPr/>
            </a:pPr>
            <a:r>
              <a:rPr lang="en-US" sz="1400" dirty="0">
                <a:solidFill>
                  <a:srgbClr val="E74C39"/>
                </a:solidFill>
                <a:latin typeface="Franklin Gothic Book"/>
              </a:rPr>
              <a:t>   </a:t>
            </a:r>
            <a:r>
              <a:rPr lang="en-US" sz="1400" dirty="0" smtClean="0">
                <a:solidFill>
                  <a:srgbClr val="E74C39"/>
                </a:solidFill>
                <a:latin typeface="Franklin Gothic Book"/>
                <a:hlinkClick r:id="rId22" action="ppaction://hlinksldjump"/>
              </a:rPr>
              <a:t>Pre-Med or Pre-Law</a:t>
            </a:r>
            <a:endParaRPr lang="en-US" sz="1400" dirty="0">
              <a:solidFill>
                <a:srgbClr val="E74C39"/>
              </a:solidFill>
              <a:latin typeface="Franklin Gothic Book"/>
            </a:endParaRPr>
          </a:p>
          <a:p>
            <a:pPr eaLnBrk="1" hangingPunct="1">
              <a:spcBef>
                <a:spcPts val="400"/>
              </a:spcBef>
              <a:buClr>
                <a:srgbClr val="7680AC"/>
              </a:buClr>
              <a:buNone/>
              <a:defRPr/>
            </a:pPr>
            <a:r>
              <a:rPr lang="en-US" sz="1400" dirty="0">
                <a:solidFill>
                  <a:srgbClr val="E74C39"/>
                </a:solidFill>
                <a:latin typeface="Franklin Gothic Book"/>
              </a:rPr>
              <a:t>   </a:t>
            </a:r>
            <a:r>
              <a:rPr lang="en-US" sz="1400" dirty="0" smtClean="0">
                <a:solidFill>
                  <a:srgbClr val="E74C39"/>
                </a:solidFill>
                <a:latin typeface="Franklin Gothic Book"/>
                <a:hlinkClick r:id="rId23" action="ppaction://hlinksldjump"/>
              </a:rPr>
              <a:t>Intended Career</a:t>
            </a:r>
            <a:endParaRPr lang="en-US" sz="1400" dirty="0">
              <a:solidFill>
                <a:srgbClr val="E74C39"/>
              </a:solidFill>
              <a:latin typeface="Franklin Gothic Book"/>
            </a:endParaRPr>
          </a:p>
          <a:p>
            <a:pPr eaLnBrk="1" hangingPunct="1">
              <a:spcBef>
                <a:spcPts val="400"/>
              </a:spcBef>
              <a:buClr>
                <a:srgbClr val="7680AC"/>
              </a:buClr>
              <a:buNone/>
              <a:defRPr/>
            </a:pPr>
            <a:r>
              <a:rPr lang="en-US" sz="1400" dirty="0">
                <a:solidFill>
                  <a:srgbClr val="E74C39"/>
                </a:solidFill>
                <a:latin typeface="Franklin Gothic Book"/>
              </a:rPr>
              <a:t>   </a:t>
            </a:r>
            <a:r>
              <a:rPr lang="en-US" sz="1400" dirty="0" smtClean="0">
                <a:solidFill>
                  <a:srgbClr val="E74C39"/>
                </a:solidFill>
                <a:latin typeface="Franklin Gothic Book"/>
                <a:hlinkClick r:id="rId24" action="ppaction://hlinksldjump"/>
              </a:rPr>
              <a:t>Time-to-Degree</a:t>
            </a:r>
            <a:endParaRPr lang="en-US" sz="1400" dirty="0">
              <a:solidFill>
                <a:srgbClr val="E74C39"/>
              </a:solidFill>
              <a:latin typeface="Franklin Gothic Book"/>
            </a:endParaRPr>
          </a:p>
          <a:p>
            <a:pPr eaLnBrk="1" hangingPunct="1">
              <a:spcBef>
                <a:spcPts val="400"/>
              </a:spcBef>
              <a:buClr>
                <a:srgbClr val="7680AC"/>
              </a:buClr>
              <a:buNone/>
              <a:defRPr/>
            </a:pPr>
            <a:r>
              <a:rPr lang="en-US" sz="1400" dirty="0">
                <a:solidFill>
                  <a:srgbClr val="E74C39"/>
                </a:solidFill>
                <a:latin typeface="Franklin Gothic Book"/>
              </a:rPr>
              <a:t>   </a:t>
            </a:r>
            <a:r>
              <a:rPr lang="en-US" sz="1400" dirty="0" smtClean="0">
                <a:solidFill>
                  <a:srgbClr val="E74C39"/>
                </a:solidFill>
                <a:latin typeface="Franklin Gothic Book"/>
                <a:hlinkClick r:id="rId25" action="ppaction://hlinksldjump"/>
              </a:rPr>
              <a:t>Degree Aspirations</a:t>
            </a:r>
            <a:endParaRPr lang="en-US" sz="1400" dirty="0" smtClean="0">
              <a:solidFill>
                <a:srgbClr val="E74C39"/>
              </a:solidFill>
              <a:latin typeface="Franklin Gothic Book"/>
            </a:endParaRPr>
          </a:p>
          <a:p>
            <a:pPr eaLnBrk="1" hangingPunct="1">
              <a:spcBef>
                <a:spcPct val="30000"/>
              </a:spcBef>
              <a:buClr>
                <a:srgbClr val="7680AC"/>
              </a:buClr>
              <a:buNone/>
              <a:defRPr/>
            </a:pPr>
            <a:endParaRPr lang="en-US" sz="1800" u="sng" dirty="0" smtClean="0">
              <a:solidFill>
                <a:schemeClr val="tx2">
                  <a:lumMod val="50000"/>
                </a:schemeClr>
              </a:solidFill>
            </a:endParaRPr>
          </a:p>
          <a:p>
            <a:pPr eaLnBrk="1" hangingPunct="1">
              <a:spcBef>
                <a:spcPct val="30000"/>
              </a:spcBef>
              <a:buClr>
                <a:srgbClr val="7680AC"/>
              </a:buClr>
              <a:buNone/>
              <a:defRPr/>
            </a:pPr>
            <a:r>
              <a:rPr lang="en-US" sz="1600" u="sng" dirty="0" smtClean="0">
                <a:solidFill>
                  <a:srgbClr val="202945"/>
                </a:solidFill>
                <a:latin typeface="Franklin Gothic Book"/>
              </a:rPr>
              <a:t>Expectations </a:t>
            </a:r>
            <a:r>
              <a:rPr lang="en-US" sz="1600" u="sng" dirty="0">
                <a:solidFill>
                  <a:srgbClr val="202945"/>
                </a:solidFill>
                <a:latin typeface="Franklin Gothic Book"/>
              </a:rPr>
              <a:t>for College </a:t>
            </a:r>
            <a:r>
              <a:rPr lang="en-US" sz="1600" u="sng" dirty="0" smtClean="0">
                <a:solidFill>
                  <a:srgbClr val="202945"/>
                </a:solidFill>
                <a:latin typeface="Franklin Gothic Book"/>
              </a:rPr>
              <a:t>Life</a:t>
            </a:r>
            <a:endParaRPr lang="en-US" sz="1400" dirty="0">
              <a:solidFill>
                <a:srgbClr val="E74C39"/>
              </a:solidFill>
              <a:latin typeface="Franklin Gothic Book"/>
            </a:endParaRPr>
          </a:p>
          <a:p>
            <a:pPr eaLnBrk="1" hangingPunct="1">
              <a:spcBef>
                <a:spcPts val="400"/>
              </a:spcBef>
              <a:buClr>
                <a:srgbClr val="7680AC"/>
              </a:buClr>
              <a:buNone/>
              <a:defRPr/>
            </a:pPr>
            <a:r>
              <a:rPr lang="en-US" sz="1400" b="0" dirty="0">
                <a:solidFill>
                  <a:schemeClr val="tx2">
                    <a:lumMod val="50000"/>
                  </a:schemeClr>
                </a:solidFill>
                <a:latin typeface="Franklin Gothic Book"/>
              </a:rPr>
              <a:t>   </a:t>
            </a:r>
            <a:r>
              <a:rPr lang="en-US" sz="1400" dirty="0" smtClean="0">
                <a:solidFill>
                  <a:srgbClr val="E74C39"/>
                </a:solidFill>
                <a:latin typeface="Franklin Gothic Book"/>
                <a:hlinkClick r:id="rId26" action="ppaction://hlinksldjump"/>
              </a:rPr>
              <a:t>Engagement</a:t>
            </a:r>
            <a:endParaRPr lang="en-US" sz="1400" dirty="0" smtClean="0">
              <a:solidFill>
                <a:srgbClr val="E74C39"/>
              </a:solidFill>
              <a:latin typeface="Franklin Gothic Book"/>
            </a:endParaRPr>
          </a:p>
          <a:p>
            <a:pPr eaLnBrk="1" hangingPunct="1">
              <a:spcBef>
                <a:spcPts val="400"/>
              </a:spcBef>
              <a:buClr>
                <a:srgbClr val="7680AC"/>
              </a:buClr>
              <a:buNone/>
              <a:defRPr/>
            </a:pPr>
            <a:r>
              <a:rPr lang="en-US" sz="1400" dirty="0" smtClean="0">
                <a:solidFill>
                  <a:srgbClr val="E74C39"/>
                </a:solidFill>
                <a:latin typeface="Franklin Gothic Book"/>
              </a:rPr>
              <a:t>   </a:t>
            </a:r>
            <a:r>
              <a:rPr lang="en-US" sz="1400" dirty="0" smtClean="0">
                <a:solidFill>
                  <a:srgbClr val="E74C39"/>
                </a:solidFill>
                <a:latin typeface="Franklin Gothic Book"/>
                <a:hlinkClick r:id="rId27" action="ppaction://hlinksldjump"/>
              </a:rPr>
              <a:t>Academic Behaviors</a:t>
            </a:r>
            <a:endParaRPr lang="en-US" sz="1400" dirty="0" smtClean="0">
              <a:solidFill>
                <a:srgbClr val="E74C39"/>
              </a:solidFill>
              <a:latin typeface="Franklin Gothic Book"/>
            </a:endParaRPr>
          </a:p>
          <a:p>
            <a:pPr eaLnBrk="1" hangingPunct="1">
              <a:spcBef>
                <a:spcPts val="400"/>
              </a:spcBef>
              <a:buClr>
                <a:srgbClr val="7680AC"/>
              </a:buClr>
              <a:buNone/>
              <a:defRPr/>
            </a:pPr>
            <a:r>
              <a:rPr lang="en-US" sz="1400" dirty="0">
                <a:solidFill>
                  <a:srgbClr val="E74C39"/>
                </a:solidFill>
                <a:latin typeface="Franklin Gothic Book"/>
              </a:rPr>
              <a:t>   </a:t>
            </a:r>
            <a:r>
              <a:rPr lang="en-US" sz="1400" dirty="0" smtClean="0">
                <a:solidFill>
                  <a:srgbClr val="E74C39"/>
                </a:solidFill>
                <a:latin typeface="Franklin Gothic Book"/>
                <a:hlinkClick r:id="rId28" action="ppaction://hlinksldjump"/>
              </a:rPr>
              <a:t>Student Mobility</a:t>
            </a:r>
            <a:endParaRPr lang="en-US" sz="1400" dirty="0">
              <a:solidFill>
                <a:srgbClr val="E74C39"/>
              </a:solidFill>
              <a:latin typeface="Franklin Gothic Book"/>
            </a:endParaRPr>
          </a:p>
        </p:txBody>
      </p:sp>
      <p:sp>
        <p:nvSpPr>
          <p:cNvPr id="30722" name="Slide Number Placeholder 5"/>
          <p:cNvSpPr>
            <a:spLocks noGrp="1"/>
          </p:cNvSpPr>
          <p:nvPr>
            <p:ph type="sldNum" sz="quarter" idx="10"/>
          </p:nvPr>
        </p:nvSpPr>
        <p:spPr>
          <a:noFill/>
        </p:spPr>
        <p:txBody>
          <a:bodyPr/>
          <a:lstStyle/>
          <a:p>
            <a:fld id="{8CB3E2E7-B9AF-4679-973C-2443AC803ABB}" type="slidenum">
              <a:rPr lang="en-US" smtClean="0"/>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a:xfrm>
            <a:off x="685800" y="1371600"/>
            <a:ext cx="7772400" cy="1736725"/>
          </a:xfrm>
        </p:spPr>
        <p:txBody>
          <a:bodyPr/>
          <a:lstStyle/>
          <a:p>
            <a:pPr>
              <a:defRPr/>
            </a:pPr>
            <a:r>
              <a:rPr lang="en-US" dirty="0">
                <a:solidFill>
                  <a:srgbClr val="202945"/>
                </a:solidFill>
                <a:latin typeface="Franklin Gothic Book"/>
              </a:rPr>
              <a:t>Expectations for College:</a:t>
            </a:r>
            <a:r>
              <a:rPr lang="en-US" dirty="0">
                <a:solidFill>
                  <a:schemeClr val="tx1"/>
                </a:solidFill>
              </a:rPr>
              <a:t/>
            </a:r>
            <a:br>
              <a:rPr lang="en-US" dirty="0">
                <a:solidFill>
                  <a:schemeClr val="tx1"/>
                </a:solidFill>
              </a:rPr>
            </a:br>
            <a:r>
              <a:rPr lang="en-US" dirty="0">
                <a:solidFill>
                  <a:srgbClr val="202945"/>
                </a:solidFill>
                <a:latin typeface="Franklin Gothic Book"/>
              </a:rPr>
              <a:t>Major and Career</a:t>
            </a:r>
          </a:p>
        </p:txBody>
      </p:sp>
      <p:sp>
        <p:nvSpPr>
          <p:cNvPr id="41987" name="Subtitle 4"/>
          <p:cNvSpPr>
            <a:spLocks noGrp="1"/>
          </p:cNvSpPr>
          <p:nvPr>
            <p:ph type="subTitle" sz="quarter" idx="1"/>
          </p:nvPr>
        </p:nvSpPr>
        <p:spPr>
          <a:xfrm>
            <a:off x="1371600" y="3336925"/>
            <a:ext cx="6400800" cy="1752600"/>
          </a:xfrm>
        </p:spPr>
        <p:txBody>
          <a:bodyPr/>
          <a:lstStyle/>
          <a:p>
            <a:pPr>
              <a:spcBef>
                <a:spcPct val="0"/>
              </a:spcBef>
            </a:pPr>
            <a:r>
              <a:rPr lang="en-US" dirty="0">
                <a:solidFill>
                  <a:srgbClr val="E74C39"/>
                </a:solidFill>
                <a:latin typeface="Franklin Gothic Book"/>
              </a:rPr>
              <a:t>Understanding students’ intended majors and career aspirations helps them plot an intentional and meaningful course of study.</a:t>
            </a:r>
            <a:endParaRPr lang="en-US" dirty="0">
              <a:solidFill>
                <a:schemeClr val="tx1"/>
              </a:solidFill>
              <a:latin typeface="Franklin Gothic Book"/>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4"/>
          <p:cNvSpPr txBox="1">
            <a:spLocks noGrp="1"/>
          </p:cNvSpPr>
          <p:nvPr/>
        </p:nvSpPr>
        <p:spPr bwMode="auto">
          <a:xfrm>
            <a:off x="8229600" y="6400800"/>
            <a:ext cx="914400" cy="457200"/>
          </a:xfrm>
          <a:prstGeom prst="rect">
            <a:avLst/>
          </a:prstGeom>
          <a:noFill/>
          <a:ln w="9525">
            <a:noFill/>
            <a:miter lim="800000"/>
            <a:headEnd/>
            <a:tailEnd/>
          </a:ln>
        </p:spPr>
        <p:txBody>
          <a:bodyPr anchor="b"/>
          <a:lstStyle/>
          <a:p>
            <a:pPr algn="r" eaLnBrk="1" hangingPunct="1"/>
            <a:fld id="{A34A0EA5-7DC8-4584-8D39-1156B24A08A9}" type="slidenum">
              <a:rPr lang="en-US" sz="1200" u="none"/>
              <a:pPr algn="r" eaLnBrk="1" hangingPunct="1"/>
              <a:t>31</a:t>
            </a:fld>
            <a:endParaRPr lang="en-US" sz="1200" u="none" dirty="0"/>
          </a:p>
        </p:txBody>
      </p:sp>
      <p:sp>
        <p:nvSpPr>
          <p:cNvPr id="50182" name="Rectangle 2"/>
          <p:cNvSpPr>
            <a:spLocks noGrp="1" noChangeArrowheads="1"/>
          </p:cNvSpPr>
          <p:nvPr>
            <p:ph type="title" idx="4294967295"/>
          </p:nvPr>
        </p:nvSpPr>
        <p:spPr/>
        <p:txBody>
          <a:bodyPr/>
          <a:lstStyle/>
          <a:p>
            <a:pPr eaLnBrk="1" hangingPunct="1">
              <a:defRPr/>
            </a:pPr>
            <a:r>
              <a:rPr lang="en-US" sz="1600" dirty="0">
                <a:solidFill>
                  <a:schemeClr val="tx1"/>
                </a:solidFill>
              </a:rPr>
              <a:t/>
            </a:r>
            <a:br>
              <a:rPr lang="en-US" sz="1600" dirty="0">
                <a:solidFill>
                  <a:schemeClr val="tx1"/>
                </a:solidFill>
              </a:rPr>
            </a:br>
            <a:r>
              <a:rPr lang="en-US" dirty="0">
                <a:solidFill>
                  <a:srgbClr val="202945"/>
                </a:solidFill>
                <a:latin typeface="Franklin Gothic Book"/>
              </a:rPr>
              <a:t>Expectations: Major</a:t>
            </a:r>
            <a:r>
              <a:rPr lang="en-US" dirty="0">
                <a:solidFill>
                  <a:schemeClr val="tx1"/>
                </a:solidFill>
              </a:rPr>
              <a:t/>
            </a:r>
            <a:br>
              <a:rPr lang="en-US" dirty="0">
                <a:solidFill>
                  <a:schemeClr val="tx1"/>
                </a:solidFill>
              </a:rPr>
            </a:br>
            <a:r>
              <a:rPr lang="en-US" sz="2150" dirty="0">
                <a:solidFill>
                  <a:srgbClr val="E74C39"/>
                </a:solidFill>
                <a:latin typeface="Franklin Gothic Book"/>
              </a:rPr>
              <a:t>Please indicate your intended major.</a:t>
            </a:r>
          </a:p>
        </p:txBody>
      </p:sp>
      <p:graphicFrame>
        <p:nvGraphicFramePr>
          <p:cNvPr id="409674" name="Intended major"/>
          <p:cNvGraphicFramePr>
            <a:graphicFrameLocks noGrp="1"/>
          </p:cNvGraphicFramePr>
          <p:nvPr>
            <p:custDataLst>
              <p:tags r:id="rId1"/>
            </p:custDataLst>
            <p:extLst>
              <p:ext uri="{D42A27DB-BD31-4B8C-83A1-F6EECF244321}">
                <p14:modId xmlns:p14="http://schemas.microsoft.com/office/powerpoint/2010/main" val="61560856"/>
              </p:ext>
            </p:extLst>
          </p:nvPr>
        </p:nvGraphicFramePr>
        <p:xfrm>
          <a:off x="228597" y="1676400"/>
          <a:ext cx="8686802" cy="4105838"/>
        </p:xfrm>
        <a:graphic>
          <a:graphicData uri="http://schemas.openxmlformats.org/drawingml/2006/table">
            <a:tbl>
              <a:tblPr/>
              <a:tblGrid>
                <a:gridCol w="2080255">
                  <a:extLst>
                    <a:ext uri="{9D8B030D-6E8A-4147-A177-3AD203B41FA5}">
                      <a16:colId xmlns:a16="http://schemas.microsoft.com/office/drawing/2014/main" xmlns="" val="20000"/>
                    </a:ext>
                  </a:extLst>
                </a:gridCol>
                <a:gridCol w="831986">
                  <a:extLst>
                    <a:ext uri="{9D8B030D-6E8A-4147-A177-3AD203B41FA5}">
                      <a16:colId xmlns:a16="http://schemas.microsoft.com/office/drawing/2014/main" xmlns="" val="20001"/>
                    </a:ext>
                  </a:extLst>
                </a:gridCol>
                <a:gridCol w="748863">
                  <a:extLst>
                    <a:ext uri="{9D8B030D-6E8A-4147-A177-3AD203B41FA5}">
                      <a16:colId xmlns:a16="http://schemas.microsoft.com/office/drawing/2014/main" xmlns="" val="20002"/>
                    </a:ext>
                  </a:extLst>
                </a:gridCol>
                <a:gridCol w="582448">
                  <a:extLst>
                    <a:ext uri="{9D8B030D-6E8A-4147-A177-3AD203B41FA5}">
                      <a16:colId xmlns:a16="http://schemas.microsoft.com/office/drawing/2014/main" xmlns="" val="20003"/>
                    </a:ext>
                  </a:extLst>
                </a:gridCol>
                <a:gridCol w="2912241">
                  <a:extLst>
                    <a:ext uri="{9D8B030D-6E8A-4147-A177-3AD203B41FA5}">
                      <a16:colId xmlns:a16="http://schemas.microsoft.com/office/drawing/2014/main" xmlns="" val="20004"/>
                    </a:ext>
                  </a:extLst>
                </a:gridCol>
                <a:gridCol w="748863">
                  <a:extLst>
                    <a:ext uri="{9D8B030D-6E8A-4147-A177-3AD203B41FA5}">
                      <a16:colId xmlns:a16="http://schemas.microsoft.com/office/drawing/2014/main" xmlns="" val="20005"/>
                    </a:ext>
                  </a:extLst>
                </a:gridCol>
                <a:gridCol w="782146">
                  <a:extLst>
                    <a:ext uri="{9D8B030D-6E8A-4147-A177-3AD203B41FA5}">
                      <a16:colId xmlns:a16="http://schemas.microsoft.com/office/drawing/2014/main" xmlns="" val="20006"/>
                    </a:ext>
                  </a:extLst>
                </a:gridCol>
              </a:tblGrid>
              <a:tr h="596189">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202945"/>
                        </a:solidFill>
                        <a:effectLst/>
                        <a:latin typeface="Garamond" pitchFamily="18" charset="0"/>
                      </a:endParaRP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rgbClr val="202945"/>
                          </a:solidFill>
                          <a:effectLst/>
                          <a:latin typeface="Franklin Gothic Book"/>
                        </a:rPr>
                        <a:t>Your</a:t>
                      </a:r>
                      <a:endParaRPr kumimoji="0" lang="en-US" sz="1400" b="1" normalizeH="0" dirty="0">
                        <a:ln>
                          <a:noFill/>
                        </a:ln>
                        <a:solidFill>
                          <a:srgbClr val="202945"/>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rgbClr val="202945"/>
                          </a:solidFill>
                          <a:effectLst/>
                          <a:latin typeface="Franklin Gothic Book"/>
                        </a:rPr>
                        <a:t> </a:t>
                      </a:r>
                      <a:r>
                        <a:rPr kumimoji="0" lang="en-US" sz="1400" b="1" i="0" u="sng" strike="noStrike" cap="none" normalizeH="0" baseline="0" dirty="0">
                          <a:ln>
                            <a:noFill/>
                          </a:ln>
                          <a:solidFill>
                            <a:srgbClr val="202945"/>
                          </a:solidFill>
                          <a:effectLst/>
                          <a:latin typeface="Franklin Gothic Book"/>
                        </a:rPr>
                        <a:t>Inst</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rgbClr val="E74C39"/>
                          </a:solidFill>
                          <a:effectLst/>
                          <a:latin typeface="Franklin Gothic Book"/>
                        </a:rPr>
                        <a:t>Comp</a:t>
                      </a:r>
                      <a:endParaRPr kumimoji="0" lang="en-US" sz="1400" b="1" normalizeH="0" dirty="0">
                        <a:ln>
                          <a:noFill/>
                        </a:ln>
                        <a:solidFill>
                          <a:srgbClr val="E74C39"/>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rgbClr val="E74C39"/>
                          </a:solidFill>
                          <a:effectLst/>
                          <a:latin typeface="Franklin Gothic Book"/>
                        </a:rPr>
                        <a:t>Group</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endParaRPr kumimoji="0" lang="en-US" sz="1400" b="1" i="0" u="sng" strike="noStrike" cap="none" normalizeH="0" baseline="0" dirty="0">
                        <a:ln>
                          <a:noFill/>
                        </a:ln>
                        <a:solidFill>
                          <a:srgbClr val="FF9900"/>
                        </a:solidFill>
                        <a:effectLst/>
                        <a:latin typeface="Franklin Gothic Book"/>
                      </a:endParaRP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202945"/>
                        </a:solidFill>
                        <a:effectLst/>
                        <a:latin typeface="Franklin Gothic Book"/>
                      </a:endParaRPr>
                    </a:p>
                  </a:txBody>
                  <a:tcPr marL="85722" marR="0"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rgbClr val="202945"/>
                          </a:solidFill>
                          <a:effectLst/>
                          <a:latin typeface="Franklin Gothic Book"/>
                        </a:rPr>
                        <a:t>Your</a:t>
                      </a:r>
                      <a:endParaRPr kumimoji="0" lang="en-US" sz="1400" b="1" normalizeH="0" dirty="0">
                        <a:ln>
                          <a:noFill/>
                        </a:ln>
                        <a:solidFill>
                          <a:srgbClr val="202945"/>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rgbClr val="202945"/>
                          </a:solidFill>
                          <a:effectLst/>
                          <a:latin typeface="Franklin Gothic Book"/>
                        </a:rPr>
                        <a:t>Inst</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rgbClr val="E74C39"/>
                          </a:solidFill>
                          <a:effectLst/>
                          <a:latin typeface="Franklin Gothic Book"/>
                        </a:rPr>
                        <a:t>Comp</a:t>
                      </a:r>
                      <a:endParaRPr kumimoji="0" lang="en-US" sz="1400" b="1" normalizeH="0" dirty="0">
                        <a:ln>
                          <a:noFill/>
                        </a:ln>
                        <a:solidFill>
                          <a:srgbClr val="E74C39"/>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rgbClr val="E74C39"/>
                          </a:solidFill>
                          <a:effectLst/>
                          <a:latin typeface="Franklin Gothic Book"/>
                        </a:rPr>
                        <a:t>Group</a:t>
                      </a:r>
                    </a:p>
                  </a:txBody>
                  <a:tcPr marL="91436" marR="91436" marT="45715" marB="45715"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0"/>
                  </a:ext>
                </a:extLst>
              </a:tr>
              <a:tr h="389961">
                <a:tc>
                  <a:txBody>
                    <a:bodyPr/>
                    <a:lstStyle/>
                    <a:p>
                      <a:pPr marL="0" marR="0" lvl="0" indent="0" algn="l" defTabSz="914400" rtl="0" eaLnBrk="1" fontAlgn="base" latinLnBrk="0" hangingPunct="1">
                        <a:lnSpc>
                          <a:spcPct val="100000"/>
                        </a:lnSpc>
                        <a:spcBef>
                          <a:spcPts val="0"/>
                        </a:spcBef>
                        <a:spcAft>
                          <a:spcPct val="0"/>
                        </a:spcAft>
                        <a:buClr>
                          <a:schemeClr val="tx2"/>
                        </a:buClr>
                        <a:buSzTx/>
                        <a:buFontTx/>
                        <a:buNone/>
                        <a:tabLst/>
                      </a:pPr>
                      <a:r>
                        <a:rPr kumimoji="0" lang="en-US" sz="1400" b="1" i="0" u="none" strike="noStrike" cap="none" normalizeH="0" baseline="0" dirty="0">
                          <a:ln>
                            <a:noFill/>
                          </a:ln>
                          <a:solidFill>
                            <a:srgbClr val="202945"/>
                          </a:solidFill>
                          <a:effectLst/>
                          <a:latin typeface="Franklin Gothic Book"/>
                        </a:rPr>
                        <a:t>Agriculture</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0.2%</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0.2%</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tab pos="574675" algn="l"/>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Fine Arts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4.0%</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3.5%</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1"/>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Biological &amp; Life Sciences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10.7%</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16.4%</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Mathematics or Computer Science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4.9%</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4.6%</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2"/>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Business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12.0%</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10.6%</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Physical Science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1.0%</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2.3%</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3"/>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Education</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6.4%</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7.7%</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Social Science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6.5%</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9.3%</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4"/>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Engineering</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13.7%</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12.4%</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Justice and Security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2.2%</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3.1%</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5"/>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English </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0.7%</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1.4%</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Library Science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0.0%</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0.0%</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6"/>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Health Professions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22.2%</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12.5%</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Other Non-technical</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1.2%</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1.7%</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7"/>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History or Political Science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1.8%</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2.9%</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Undecided</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9.4%</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8.3%</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8"/>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Arts &amp; Humanities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3.0%</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3.1%</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9"/>
                  </a:ext>
                </a:extLst>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202945"/>
                </a:solidFill>
                <a:latin typeface="Franklin Gothic Book"/>
              </a:rPr>
              <a:t>Expectations: Major</a:t>
            </a:r>
            <a:r>
              <a:rPr lang="en-US" dirty="0">
                <a:solidFill>
                  <a:schemeClr val="tx1"/>
                </a:solidFill>
              </a:rPr>
              <a:t/>
            </a:r>
            <a:br>
              <a:rPr lang="en-US" dirty="0">
                <a:solidFill>
                  <a:schemeClr val="tx1"/>
                </a:solidFill>
              </a:rPr>
            </a:br>
            <a:r>
              <a:rPr lang="en-US" sz="2150" dirty="0">
                <a:solidFill>
                  <a:srgbClr val="E74C39"/>
                </a:solidFill>
                <a:latin typeface="Franklin Gothic Book"/>
              </a:rPr>
              <a:t>Do you consider yourself Pre-Med or Pre-Law?</a:t>
            </a: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32</a:t>
            </a:fld>
            <a:endParaRPr lang="en-US" dirty="0"/>
          </a:p>
        </p:txBody>
      </p:sp>
      <p:graphicFrame>
        <p:nvGraphicFramePr>
          <p:cNvPr id="7" name="Pre med Pre law"/>
          <p:cNvGraphicFramePr>
            <a:graphicFrameLocks noGrp="1"/>
          </p:cNvGraphicFramePr>
          <p:nvPr>
            <p:ph idx="1"/>
            <p:extLst>
              <p:ext uri="{D42A27DB-BD31-4B8C-83A1-F6EECF244321}">
                <p14:modId xmlns:p14="http://schemas.microsoft.com/office/powerpoint/2010/main" val="4056744137"/>
              </p:ext>
            </p:extLst>
          </p:nvPr>
        </p:nvGraphicFramePr>
        <p:xfrm>
          <a:off x="457200" y="1371600"/>
          <a:ext cx="8229600" cy="5029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4"/>
          <p:cNvSpPr txBox="1">
            <a:spLocks noGrp="1"/>
          </p:cNvSpPr>
          <p:nvPr/>
        </p:nvSpPr>
        <p:spPr bwMode="auto">
          <a:xfrm>
            <a:off x="8229600" y="6400800"/>
            <a:ext cx="914400" cy="457200"/>
          </a:xfrm>
          <a:prstGeom prst="rect">
            <a:avLst/>
          </a:prstGeom>
          <a:noFill/>
          <a:ln w="9525">
            <a:noFill/>
            <a:miter lim="800000"/>
            <a:headEnd/>
            <a:tailEnd/>
          </a:ln>
        </p:spPr>
        <p:txBody>
          <a:bodyPr anchor="b"/>
          <a:lstStyle/>
          <a:p>
            <a:pPr algn="r" eaLnBrk="1" hangingPunct="1"/>
            <a:fld id="{A34A0EA5-7DC8-4584-8D39-1156B24A08A9}" type="slidenum">
              <a:rPr lang="en-US" sz="1200" u="none"/>
              <a:pPr algn="r" eaLnBrk="1" hangingPunct="1"/>
              <a:t>33</a:t>
            </a:fld>
            <a:endParaRPr lang="en-US" sz="1200" u="none" dirty="0"/>
          </a:p>
        </p:txBody>
      </p:sp>
      <p:sp>
        <p:nvSpPr>
          <p:cNvPr id="50182" name="Rectangle 2"/>
          <p:cNvSpPr>
            <a:spLocks noGrp="1" noChangeArrowheads="1"/>
          </p:cNvSpPr>
          <p:nvPr>
            <p:ph type="title" idx="4294967295"/>
          </p:nvPr>
        </p:nvSpPr>
        <p:spPr/>
        <p:txBody>
          <a:bodyPr/>
          <a:lstStyle/>
          <a:p>
            <a:pPr eaLnBrk="1" hangingPunct="1">
              <a:defRPr/>
            </a:pPr>
            <a:r>
              <a:rPr lang="en-US" sz="1600" dirty="0">
                <a:solidFill>
                  <a:schemeClr val="tx1"/>
                </a:solidFill>
              </a:rPr>
              <a:t/>
            </a:r>
            <a:br>
              <a:rPr lang="en-US" sz="1600" dirty="0">
                <a:solidFill>
                  <a:schemeClr val="tx1"/>
                </a:solidFill>
              </a:rPr>
            </a:br>
            <a:r>
              <a:rPr lang="en-US" dirty="0">
                <a:solidFill>
                  <a:srgbClr val="202945"/>
                </a:solidFill>
                <a:latin typeface="Franklin Gothic Book"/>
              </a:rPr>
              <a:t>Expectations: Career</a:t>
            </a:r>
            <a:r>
              <a:rPr lang="en-US" dirty="0">
                <a:solidFill>
                  <a:schemeClr val="tx1"/>
                </a:solidFill>
              </a:rPr>
              <a:t/>
            </a:r>
            <a:br>
              <a:rPr lang="en-US" dirty="0">
                <a:solidFill>
                  <a:schemeClr val="tx1"/>
                </a:solidFill>
              </a:rPr>
            </a:br>
            <a:r>
              <a:rPr lang="en-US" sz="2150" dirty="0">
                <a:solidFill>
                  <a:srgbClr val="E74C39"/>
                </a:solidFill>
                <a:latin typeface="Franklin Gothic Book"/>
              </a:rPr>
              <a:t>Please indicate your intended career.</a:t>
            </a:r>
          </a:p>
        </p:txBody>
      </p:sp>
      <p:graphicFrame>
        <p:nvGraphicFramePr>
          <p:cNvPr id="409674" name="Intended career"/>
          <p:cNvGraphicFramePr>
            <a:graphicFrameLocks noGrp="1"/>
          </p:cNvGraphicFramePr>
          <p:nvPr>
            <p:custDataLst>
              <p:tags r:id="rId1"/>
            </p:custDataLst>
            <p:extLst>
              <p:ext uri="{D42A27DB-BD31-4B8C-83A1-F6EECF244321}">
                <p14:modId xmlns:p14="http://schemas.microsoft.com/office/powerpoint/2010/main" val="2638441009"/>
              </p:ext>
            </p:extLst>
          </p:nvPr>
        </p:nvGraphicFramePr>
        <p:xfrm>
          <a:off x="152400" y="1371600"/>
          <a:ext cx="8915399" cy="5050708"/>
        </p:xfrm>
        <a:graphic>
          <a:graphicData uri="http://schemas.openxmlformats.org/drawingml/2006/table">
            <a:tbl>
              <a:tblPr/>
              <a:tblGrid>
                <a:gridCol w="2292531">
                  <a:extLst>
                    <a:ext uri="{9D8B030D-6E8A-4147-A177-3AD203B41FA5}">
                      <a16:colId xmlns:a16="http://schemas.microsoft.com/office/drawing/2014/main" xmlns="" val="20000"/>
                    </a:ext>
                  </a:extLst>
                </a:gridCol>
                <a:gridCol w="696348">
                  <a:extLst>
                    <a:ext uri="{9D8B030D-6E8A-4147-A177-3AD203B41FA5}">
                      <a16:colId xmlns:a16="http://schemas.microsoft.com/office/drawing/2014/main" xmlns="" val="20001"/>
                    </a:ext>
                  </a:extLst>
                </a:gridCol>
                <a:gridCol w="768569">
                  <a:extLst>
                    <a:ext uri="{9D8B030D-6E8A-4147-A177-3AD203B41FA5}">
                      <a16:colId xmlns:a16="http://schemas.microsoft.com/office/drawing/2014/main" xmlns="" val="20002"/>
                    </a:ext>
                  </a:extLst>
                </a:gridCol>
                <a:gridCol w="597776">
                  <a:extLst>
                    <a:ext uri="{9D8B030D-6E8A-4147-A177-3AD203B41FA5}">
                      <a16:colId xmlns:a16="http://schemas.microsoft.com/office/drawing/2014/main" xmlns="" val="20003"/>
                    </a:ext>
                  </a:extLst>
                </a:gridCol>
                <a:gridCol w="2988878">
                  <a:extLst>
                    <a:ext uri="{9D8B030D-6E8A-4147-A177-3AD203B41FA5}">
                      <a16:colId xmlns:a16="http://schemas.microsoft.com/office/drawing/2014/main" xmlns="" val="20004"/>
                    </a:ext>
                  </a:extLst>
                </a:gridCol>
                <a:gridCol w="768569">
                  <a:extLst>
                    <a:ext uri="{9D8B030D-6E8A-4147-A177-3AD203B41FA5}">
                      <a16:colId xmlns:a16="http://schemas.microsoft.com/office/drawing/2014/main" xmlns="" val="20005"/>
                    </a:ext>
                  </a:extLst>
                </a:gridCol>
                <a:gridCol w="802728">
                  <a:extLst>
                    <a:ext uri="{9D8B030D-6E8A-4147-A177-3AD203B41FA5}">
                      <a16:colId xmlns:a16="http://schemas.microsoft.com/office/drawing/2014/main" xmlns="" val="20006"/>
                    </a:ext>
                  </a:extLst>
                </a:gridCol>
              </a:tblGrid>
              <a:tr h="596189">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202945"/>
                        </a:solidFill>
                        <a:effectLst/>
                        <a:latin typeface="Garamond" pitchFamily="18" charset="0"/>
                      </a:endParaRP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rgbClr val="202945"/>
                          </a:solidFill>
                          <a:effectLst/>
                          <a:latin typeface="Franklin Gothic Book"/>
                        </a:rPr>
                        <a:t>Your</a:t>
                      </a:r>
                      <a:endParaRPr kumimoji="0" lang="en-US" sz="1400" b="1" normalizeH="0" dirty="0">
                        <a:ln>
                          <a:noFill/>
                        </a:ln>
                        <a:solidFill>
                          <a:srgbClr val="202945"/>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rgbClr val="202945"/>
                          </a:solidFill>
                          <a:effectLst/>
                          <a:latin typeface="Franklin Gothic Book"/>
                        </a:rPr>
                        <a:t> </a:t>
                      </a:r>
                      <a:r>
                        <a:rPr kumimoji="0" lang="en-US" sz="1400" b="1" i="0" u="sng" strike="noStrike" cap="none" normalizeH="0" baseline="0" dirty="0">
                          <a:ln>
                            <a:noFill/>
                          </a:ln>
                          <a:solidFill>
                            <a:srgbClr val="202945"/>
                          </a:solidFill>
                          <a:effectLst/>
                          <a:latin typeface="Franklin Gothic Book"/>
                        </a:rPr>
                        <a:t>Inst</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rgbClr val="E74C39"/>
                          </a:solidFill>
                          <a:effectLst/>
                          <a:latin typeface="Franklin Gothic Book"/>
                        </a:rPr>
                        <a:t>Comp</a:t>
                      </a:r>
                      <a:endParaRPr kumimoji="0" lang="en-US" sz="1400" b="1" normalizeH="0" dirty="0">
                        <a:ln>
                          <a:noFill/>
                        </a:ln>
                        <a:solidFill>
                          <a:srgbClr val="E74C39"/>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rgbClr val="E74C39"/>
                          </a:solidFill>
                          <a:effectLst/>
                          <a:latin typeface="Franklin Gothic Book"/>
                        </a:rPr>
                        <a:t>Group</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endParaRPr kumimoji="0" lang="en-US" sz="1400" b="1" i="0" u="sng" strike="noStrike" cap="none" normalizeH="0" baseline="0" dirty="0">
                        <a:ln>
                          <a:noFill/>
                        </a:ln>
                        <a:solidFill>
                          <a:srgbClr val="FF9900"/>
                        </a:solidFill>
                        <a:effectLst/>
                        <a:latin typeface="Franklin Gothic Book"/>
                      </a:endParaRP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202945"/>
                        </a:solidFill>
                        <a:effectLst/>
                        <a:latin typeface="Franklin Gothic Book"/>
                      </a:endParaRPr>
                    </a:p>
                  </a:txBody>
                  <a:tcPr marL="85722" marR="0"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rgbClr val="202945"/>
                          </a:solidFill>
                          <a:effectLst/>
                          <a:latin typeface="Franklin Gothic Book"/>
                        </a:rPr>
                        <a:t>Your</a:t>
                      </a:r>
                      <a:endParaRPr kumimoji="0" lang="en-US" sz="1400" b="1" normalizeH="0" dirty="0">
                        <a:ln>
                          <a:noFill/>
                        </a:ln>
                        <a:solidFill>
                          <a:srgbClr val="202945"/>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rgbClr val="202945"/>
                          </a:solidFill>
                          <a:effectLst/>
                          <a:latin typeface="Franklin Gothic Book"/>
                        </a:rPr>
                        <a:t>Inst</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rgbClr val="E74C39"/>
                          </a:solidFill>
                          <a:effectLst/>
                          <a:latin typeface="Franklin Gothic Book"/>
                        </a:rPr>
                        <a:t>Comp</a:t>
                      </a:r>
                      <a:endParaRPr kumimoji="0" lang="en-US" sz="1400" b="1" normalizeH="0" dirty="0">
                        <a:ln>
                          <a:noFill/>
                        </a:ln>
                        <a:solidFill>
                          <a:srgbClr val="E74C39"/>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rgbClr val="E74C39"/>
                          </a:solidFill>
                          <a:effectLst/>
                          <a:latin typeface="Franklin Gothic Book"/>
                        </a:rPr>
                        <a:t>Group</a:t>
                      </a:r>
                    </a:p>
                  </a:txBody>
                  <a:tcPr marL="91436" marR="91436" marT="45715" marB="45715"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0"/>
                  </a:ext>
                </a:extLst>
              </a:tr>
              <a:tr h="389961">
                <a:tc>
                  <a:txBody>
                    <a:bodyPr/>
                    <a:lstStyle/>
                    <a:p>
                      <a:pPr marL="0" marR="0" lvl="0" indent="0" algn="l" defTabSz="914400" rtl="0" eaLnBrk="1" fontAlgn="base" latinLnBrk="0" hangingPunct="1">
                        <a:lnSpc>
                          <a:spcPct val="100000"/>
                        </a:lnSpc>
                        <a:spcBef>
                          <a:spcPts val="0"/>
                        </a:spcBef>
                        <a:spcAft>
                          <a:spcPct val="0"/>
                        </a:spcAft>
                        <a:buClr>
                          <a:schemeClr val="tx2"/>
                        </a:buClr>
                        <a:buSzTx/>
                        <a:buFontTx/>
                        <a:buNone/>
                        <a:tabLst/>
                      </a:pPr>
                      <a:r>
                        <a:rPr kumimoji="0" lang="en-US" sz="1400" b="1" i="0" u="none" strike="noStrike" cap="none" normalizeH="0" baseline="0" dirty="0">
                          <a:ln>
                            <a:noFill/>
                          </a:ln>
                          <a:solidFill>
                            <a:srgbClr val="202945"/>
                          </a:solidFill>
                          <a:effectLst/>
                          <a:latin typeface="Franklin Gothic Book"/>
                        </a:rPr>
                        <a:t>Agriculture/Natural Resources</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0.7%</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0.7%</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tab pos="574675" algn="l"/>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Health Professional</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11.1%</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10.0%</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1"/>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Artist</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5.5%</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5.0%</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Homemaker/Stay-at-Home Parent</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1.0%</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0.4%</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2"/>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Business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10.5%</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10.4%</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Information Technology Professional</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3.5%</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2.8%</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3"/>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Business (Admin Assistant)</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0.3%</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0.3%</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Lawyer</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2.5%</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3.3%</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4"/>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Clergy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1.2%</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0.8%</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Military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0.4%</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0.6%</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5"/>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College Faculty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0.3%</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0.3%</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Nurse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7.9%</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4.5%</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6"/>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Communications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1.7%</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1.8%</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Research Scientist</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3.9%</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3.7%</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7"/>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Doctor (MD or DDS)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10.3%</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13.9%</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Service Industry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0.4%</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0.2%</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8"/>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Education (elementary/secondary)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7.1%</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8.3%</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Skilled worker</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4.0%</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1.7%</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9"/>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Engineer</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7.9%</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8.9%</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Social/Non-Profit Services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0.4%</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0.6%</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10"/>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Government</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2.6%</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3.1%</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Other</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202945"/>
                          </a:solidFill>
                          <a:effectLst/>
                          <a:latin typeface="Franklin Gothic Book"/>
                        </a:rPr>
                        <a:t>7.3%</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E74C39"/>
                          </a:solidFill>
                          <a:effectLst/>
                          <a:latin typeface="Franklin Gothic Book"/>
                        </a:rPr>
                        <a:t>8.9%</a:t>
                      </a:r>
                      <a:endParaRPr kumimoji="0" lang="en-US" sz="1400" b="1" normalizeH="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11"/>
                  </a:ext>
                </a:extLst>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 y="304800"/>
            <a:ext cx="9140825" cy="1143000"/>
          </a:xfrm>
        </p:spPr>
        <p:txBody>
          <a:bodyPr/>
          <a:lstStyle/>
          <a:p>
            <a:r>
              <a:rPr lang="en-US" dirty="0">
                <a:solidFill>
                  <a:srgbClr val="202945"/>
                </a:solidFill>
                <a:latin typeface="Franklin Gothic Book"/>
              </a:rPr>
              <a:t>Expectations: </a:t>
            </a:r>
            <a:r>
              <a:rPr lang="en-US" dirty="0" smtClean="0">
                <a:solidFill>
                  <a:srgbClr val="202945"/>
                </a:solidFill>
                <a:latin typeface="Franklin Gothic Book"/>
              </a:rPr>
              <a:t>Time-to-Degree</a:t>
            </a:r>
            <a:r>
              <a:rPr lang="en-US" dirty="0">
                <a:solidFill>
                  <a:schemeClr val="tx1"/>
                </a:solidFill>
              </a:rPr>
              <a:t/>
            </a:r>
            <a:br>
              <a:rPr lang="en-US" dirty="0">
                <a:solidFill>
                  <a:schemeClr val="tx1"/>
                </a:solidFill>
              </a:rPr>
            </a:br>
            <a:r>
              <a:rPr lang="en-US" sz="2150" dirty="0">
                <a:solidFill>
                  <a:srgbClr val="E74C39"/>
                </a:solidFill>
                <a:latin typeface="Franklin Gothic Book"/>
              </a:rPr>
              <a:t>How many years do you expect it will take you to graduate from this college?</a:t>
            </a:r>
          </a:p>
        </p:txBody>
      </p:sp>
      <p:graphicFrame>
        <p:nvGraphicFramePr>
          <p:cNvPr id="5" name="Time to degree"/>
          <p:cNvGraphicFramePr>
            <a:graphicFrameLocks noGrp="1"/>
          </p:cNvGraphicFramePr>
          <p:nvPr>
            <p:ph idx="1"/>
            <p:extLst>
              <p:ext uri="{D42A27DB-BD31-4B8C-83A1-F6EECF244321}">
                <p14:modId xmlns:p14="http://schemas.microsoft.com/office/powerpoint/2010/main" val="108201505"/>
              </p:ext>
            </p:extLst>
          </p:nvPr>
        </p:nvGraphicFramePr>
        <p:xfrm>
          <a:off x="152400" y="1295400"/>
          <a:ext cx="8763000" cy="5257800"/>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34</a:t>
            </a:fld>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202945"/>
                </a:solidFill>
                <a:latin typeface="Franklin Gothic Book"/>
              </a:rPr>
              <a:t>Expectations: Degree Aspirations</a:t>
            </a:r>
            <a:r>
              <a:rPr lang="en-US" dirty="0">
                <a:solidFill>
                  <a:schemeClr val="tx1"/>
                </a:solidFill>
              </a:rPr>
              <a:t/>
            </a:r>
            <a:br>
              <a:rPr lang="en-US" dirty="0">
                <a:solidFill>
                  <a:schemeClr val="tx1"/>
                </a:solidFill>
              </a:rPr>
            </a:br>
            <a:r>
              <a:rPr lang="en-US" sz="2150" dirty="0">
                <a:solidFill>
                  <a:srgbClr val="E74C39"/>
                </a:solidFill>
                <a:latin typeface="Franklin Gothic Book"/>
              </a:rPr>
              <a:t>What is the highest academic degree that you intend to attain?</a:t>
            </a:r>
          </a:p>
        </p:txBody>
      </p:sp>
      <p:graphicFrame>
        <p:nvGraphicFramePr>
          <p:cNvPr id="5" name="Degree aspirations"/>
          <p:cNvGraphicFramePr>
            <a:graphicFrameLocks noGrp="1"/>
          </p:cNvGraphicFramePr>
          <p:nvPr>
            <p:ph sz="half" idx="1"/>
            <p:extLst>
              <p:ext uri="{D42A27DB-BD31-4B8C-83A1-F6EECF244321}">
                <p14:modId xmlns:p14="http://schemas.microsoft.com/office/powerpoint/2010/main" val="988591403"/>
              </p:ext>
            </p:extLst>
          </p:nvPr>
        </p:nvGraphicFramePr>
        <p:xfrm>
          <a:off x="0" y="1219200"/>
          <a:ext cx="9144000" cy="5410200"/>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35</a:t>
            </a:fld>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a:xfrm>
            <a:off x="685800" y="1143000"/>
            <a:ext cx="7772400" cy="1736725"/>
          </a:xfrm>
        </p:spPr>
        <p:txBody>
          <a:bodyPr/>
          <a:lstStyle/>
          <a:p>
            <a:pPr>
              <a:defRPr/>
            </a:pPr>
            <a:r>
              <a:rPr lang="en-US" dirty="0">
                <a:solidFill>
                  <a:srgbClr val="202945"/>
                </a:solidFill>
                <a:latin typeface="Franklin Gothic Book"/>
              </a:rPr>
              <a:t>Expectations for College Life</a:t>
            </a:r>
          </a:p>
        </p:txBody>
      </p:sp>
      <p:sp>
        <p:nvSpPr>
          <p:cNvPr id="41987" name="Subtitle 4"/>
          <p:cNvSpPr>
            <a:spLocks noGrp="1"/>
          </p:cNvSpPr>
          <p:nvPr>
            <p:ph type="subTitle" sz="quarter" idx="1"/>
          </p:nvPr>
        </p:nvSpPr>
        <p:spPr>
          <a:xfrm>
            <a:off x="1371600" y="3108325"/>
            <a:ext cx="6400800" cy="1752600"/>
          </a:xfrm>
        </p:spPr>
        <p:txBody>
          <a:bodyPr/>
          <a:lstStyle/>
          <a:p>
            <a:pPr>
              <a:spcBef>
                <a:spcPct val="0"/>
              </a:spcBef>
            </a:pPr>
            <a:r>
              <a:rPr lang="en-US" dirty="0">
                <a:solidFill>
                  <a:srgbClr val="E74C39"/>
                </a:solidFill>
                <a:latin typeface="Franklin Gothic Book"/>
              </a:rPr>
              <a:t>Understanding students’ expectations helps provide opportunities for students to grow intellectually, </a:t>
            </a:r>
            <a:r>
              <a:rPr lang="en-US" dirty="0" smtClean="0">
                <a:solidFill>
                  <a:srgbClr val="E74C39"/>
                </a:solidFill>
                <a:latin typeface="Franklin Gothic Book"/>
              </a:rPr>
              <a:t>interpersonally, </a:t>
            </a:r>
            <a:r>
              <a:rPr lang="en-US" dirty="0">
                <a:solidFill>
                  <a:srgbClr val="E74C39"/>
                </a:solidFill>
                <a:latin typeface="Franklin Gothic Book"/>
              </a:rPr>
              <a:t>and affectively. </a:t>
            </a:r>
            <a:endParaRPr lang="en-US" dirty="0">
              <a:solidFill>
                <a:srgbClr val="E74C39"/>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life"/>
          <p:cNvGraphicFramePr>
            <a:graphicFrameLocks noGrp="1" noChangeAspect="1"/>
          </p:cNvGraphicFramePr>
          <p:nvPr>
            <p:ph idx="1"/>
            <p:extLst>
              <p:ext uri="{D42A27DB-BD31-4B8C-83A1-F6EECF244321}">
                <p14:modId xmlns:p14="http://schemas.microsoft.com/office/powerpoint/2010/main" val="799617803"/>
              </p:ext>
            </p:extLst>
          </p:nvPr>
        </p:nvGraphicFramePr>
        <p:xfrm>
          <a:off x="152400" y="1371600"/>
          <a:ext cx="8744919"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989013"/>
          </a:xfrm>
        </p:spPr>
        <p:txBody>
          <a:bodyPr/>
          <a:lstStyle/>
          <a:p>
            <a:r>
              <a:rPr lang="en-US" dirty="0">
                <a:solidFill>
                  <a:srgbClr val="202945"/>
                </a:solidFill>
                <a:latin typeface="Franklin Gothic Book"/>
              </a:rPr>
              <a:t>Expectations for College Life</a:t>
            </a:r>
            <a:r>
              <a:rPr lang="en-US" dirty="0">
                <a:solidFill>
                  <a:schemeClr val="tx1"/>
                </a:solidFill>
              </a:rPr>
              <a:t/>
            </a:r>
            <a:br>
              <a:rPr lang="en-US" dirty="0">
                <a:solidFill>
                  <a:schemeClr val="tx1"/>
                </a:solidFill>
              </a:rPr>
            </a:br>
            <a:r>
              <a:rPr lang="en-US" sz="2150" dirty="0">
                <a:solidFill>
                  <a:srgbClr val="E74C39"/>
                </a:solidFill>
                <a:latin typeface="Franklin Gothic Book"/>
              </a:rPr>
              <a:t>What is your best guess as to the chances that you will:</a:t>
            </a: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37</a:t>
            </a:fld>
            <a:endParaRPr lang="en-US" dirty="0"/>
          </a:p>
        </p:txBody>
      </p:sp>
      <p:sp>
        <p:nvSpPr>
          <p:cNvPr id="5" name="Rectangle 6"/>
          <p:cNvSpPr>
            <a:spLocks noChangeArrowheads="1"/>
          </p:cNvSpPr>
          <p:nvPr/>
        </p:nvSpPr>
        <p:spPr bwMode="auto">
          <a:xfrm>
            <a:off x="3048000" y="6096000"/>
            <a:ext cx="3581400" cy="646331"/>
          </a:xfrm>
          <a:prstGeom prst="rect">
            <a:avLst/>
          </a:prstGeom>
          <a:noFill/>
          <a:ln w="9525">
            <a:noFill/>
            <a:miter lim="800000"/>
            <a:headEnd/>
            <a:tailEnd/>
          </a:ln>
        </p:spPr>
        <p:txBody>
          <a:bodyPr wrap="square" anchor="t">
            <a:spAutoFit/>
          </a:bodyPr>
          <a:lstStyle/>
          <a:p>
            <a:pPr>
              <a:defRPr/>
            </a:pPr>
            <a:r>
              <a:rPr lang="en-US" sz="1200" b="1" dirty="0">
                <a:solidFill>
                  <a:schemeClr val="tx1">
                    <a:lumMod val="75000"/>
                  </a:schemeClr>
                </a:solidFill>
              </a:rPr>
              <a:t> </a:t>
            </a:r>
            <a:r>
              <a:rPr lang="en-US" sz="1200" b="1" dirty="0">
                <a:solidFill>
                  <a:srgbClr val="202945"/>
                </a:solidFill>
              </a:rPr>
              <a:t>  </a:t>
            </a:r>
            <a:r>
              <a:rPr lang="en-US" sz="1200" b="1" dirty="0">
                <a:solidFill>
                  <a:srgbClr val="202945"/>
                </a:solidFill>
                <a:latin typeface="+mn-lt"/>
              </a:rPr>
              <a:t>Your Institution          Comparison Group</a:t>
            </a:r>
          </a:p>
          <a:p>
            <a:pPr>
              <a:defRPr/>
            </a:pPr>
            <a:r>
              <a:rPr lang="en-US" sz="1200" b="1" dirty="0">
                <a:solidFill>
                  <a:srgbClr val="202945"/>
                </a:solidFill>
                <a:latin typeface="+mn-lt"/>
              </a:rPr>
              <a:t>       </a:t>
            </a:r>
            <a:r>
              <a:rPr lang="en-US" sz="1200" dirty="0">
                <a:solidFill>
                  <a:srgbClr val="202945"/>
                </a:solidFill>
                <a:latin typeface="+mn-lt"/>
              </a:rPr>
              <a:t>Very Good Chance      Very Good Chance</a:t>
            </a:r>
          </a:p>
          <a:p>
            <a:pPr>
              <a:defRPr/>
            </a:pPr>
            <a:r>
              <a:rPr lang="en-US" sz="1200" dirty="0">
                <a:solidFill>
                  <a:srgbClr val="202945"/>
                </a:solidFill>
                <a:latin typeface="+mn-lt"/>
              </a:rPr>
              <a:t>       Some Chance               Some Chance</a:t>
            </a:r>
          </a:p>
        </p:txBody>
      </p:sp>
      <p:sp>
        <p:nvSpPr>
          <p:cNvPr id="13" name="Rectangle 12"/>
          <p:cNvSpPr/>
          <p:nvPr/>
        </p:nvSpPr>
        <p:spPr bwMode="auto">
          <a:xfrm>
            <a:off x="3276600" y="6553200"/>
            <a:ext cx="76200" cy="76200"/>
          </a:xfrm>
          <a:prstGeom prst="rect">
            <a:avLst/>
          </a:prstGeom>
          <a:solidFill>
            <a:srgbClr val="202945"/>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3276600" y="6400800"/>
            <a:ext cx="76200" cy="76200"/>
          </a:xfrm>
          <a:prstGeom prst="rect">
            <a:avLst/>
          </a:prstGeom>
          <a:solidFill>
            <a:srgbClr val="202945">
              <a:alpha val="19000"/>
            </a:srgbClr>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648200" y="6553200"/>
            <a:ext cx="76200" cy="76200"/>
          </a:xfrm>
          <a:prstGeom prst="rect">
            <a:avLst/>
          </a:prstGeom>
          <a:solidFill>
            <a:srgbClr val="E74C39"/>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6" name="Rectangle 15"/>
          <p:cNvSpPr/>
          <p:nvPr/>
        </p:nvSpPr>
        <p:spPr bwMode="auto">
          <a:xfrm>
            <a:off x="4648200" y="6400800"/>
            <a:ext cx="76200" cy="76200"/>
          </a:xfrm>
          <a:prstGeom prst="rect">
            <a:avLst/>
          </a:prstGeom>
          <a:solidFill>
            <a:srgbClr val="E74C39">
              <a:alpha val="19000"/>
            </a:srgbClr>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life"/>
          <p:cNvGraphicFramePr>
            <a:graphicFrameLocks noGrp="1" noChangeAspect="1"/>
          </p:cNvGraphicFramePr>
          <p:nvPr>
            <p:ph idx="1"/>
            <p:extLst>
              <p:ext uri="{D42A27DB-BD31-4B8C-83A1-F6EECF244321}">
                <p14:modId xmlns:p14="http://schemas.microsoft.com/office/powerpoint/2010/main" val="3273333148"/>
              </p:ext>
            </p:extLst>
          </p:nvPr>
        </p:nvGraphicFramePr>
        <p:xfrm>
          <a:off x="152400" y="1295400"/>
          <a:ext cx="8744919"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989013"/>
          </a:xfrm>
        </p:spPr>
        <p:txBody>
          <a:bodyPr/>
          <a:lstStyle/>
          <a:p>
            <a:r>
              <a:rPr lang="en-US" dirty="0">
                <a:solidFill>
                  <a:srgbClr val="202945"/>
                </a:solidFill>
                <a:latin typeface="Franklin Gothic Book"/>
              </a:rPr>
              <a:t>Expectations for College Life</a:t>
            </a:r>
            <a:r>
              <a:rPr lang="en-US" dirty="0">
                <a:solidFill>
                  <a:schemeClr val="tx1"/>
                </a:solidFill>
              </a:rPr>
              <a:t/>
            </a:r>
            <a:br>
              <a:rPr lang="en-US" dirty="0">
                <a:solidFill>
                  <a:schemeClr val="tx1"/>
                </a:solidFill>
              </a:rPr>
            </a:br>
            <a:r>
              <a:rPr lang="en-US" sz="2150" dirty="0">
                <a:solidFill>
                  <a:srgbClr val="E74C39"/>
                </a:solidFill>
                <a:latin typeface="Franklin Gothic Book"/>
              </a:rPr>
              <a:t>What is your best guess as to the chances that you will:</a:t>
            </a: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38</a:t>
            </a:fld>
            <a:endParaRPr lang="en-US" dirty="0"/>
          </a:p>
        </p:txBody>
      </p:sp>
      <p:sp>
        <p:nvSpPr>
          <p:cNvPr id="5" name="Rectangle 6"/>
          <p:cNvSpPr>
            <a:spLocks noChangeArrowheads="1"/>
          </p:cNvSpPr>
          <p:nvPr/>
        </p:nvSpPr>
        <p:spPr bwMode="auto">
          <a:xfrm>
            <a:off x="2971800" y="6096000"/>
            <a:ext cx="3581400" cy="646331"/>
          </a:xfrm>
          <a:prstGeom prst="rect">
            <a:avLst/>
          </a:prstGeom>
          <a:noFill/>
          <a:ln w="9525">
            <a:noFill/>
            <a:miter lim="800000"/>
            <a:headEnd/>
            <a:tailEnd/>
          </a:ln>
        </p:spPr>
        <p:txBody>
          <a:bodyPr wrap="square" anchor="t">
            <a:spAutoFit/>
          </a:bodyPr>
          <a:lstStyle/>
          <a:p>
            <a:pPr>
              <a:defRPr/>
            </a:pPr>
            <a:r>
              <a:rPr lang="en-US" sz="1200" b="1" dirty="0">
                <a:solidFill>
                  <a:srgbClr val="202945"/>
                </a:solidFill>
              </a:rPr>
              <a:t>   </a:t>
            </a:r>
            <a:r>
              <a:rPr lang="en-US" sz="1200" b="1" dirty="0">
                <a:solidFill>
                  <a:srgbClr val="202945"/>
                </a:solidFill>
                <a:latin typeface="+mn-lt"/>
              </a:rPr>
              <a:t>Your Institution              Comparison Group</a:t>
            </a:r>
          </a:p>
          <a:p>
            <a:pPr>
              <a:defRPr/>
            </a:pPr>
            <a:r>
              <a:rPr lang="en-US" sz="1200" b="1" dirty="0">
                <a:solidFill>
                  <a:srgbClr val="202945"/>
                </a:solidFill>
                <a:latin typeface="+mn-lt"/>
              </a:rPr>
              <a:t>       </a:t>
            </a:r>
            <a:r>
              <a:rPr lang="en-US" sz="1200" dirty="0">
                <a:solidFill>
                  <a:srgbClr val="202945"/>
                </a:solidFill>
                <a:latin typeface="+mn-lt"/>
              </a:rPr>
              <a:t>Very Good Chance          Very Good Chance</a:t>
            </a:r>
          </a:p>
          <a:p>
            <a:pPr>
              <a:defRPr/>
            </a:pPr>
            <a:r>
              <a:rPr lang="en-US" sz="1200" dirty="0">
                <a:solidFill>
                  <a:srgbClr val="202945"/>
                </a:solidFill>
                <a:latin typeface="+mn-lt"/>
              </a:rPr>
              <a:t>       Some Chance                   Some Chance</a:t>
            </a:r>
          </a:p>
        </p:txBody>
      </p:sp>
      <p:sp>
        <p:nvSpPr>
          <p:cNvPr id="13" name="Rectangle 12"/>
          <p:cNvSpPr/>
          <p:nvPr/>
        </p:nvSpPr>
        <p:spPr bwMode="auto">
          <a:xfrm>
            <a:off x="3200400" y="6400800"/>
            <a:ext cx="76200" cy="76200"/>
          </a:xfrm>
          <a:prstGeom prst="rect">
            <a:avLst/>
          </a:prstGeom>
          <a:solidFill>
            <a:srgbClr val="202945">
              <a:alpha val="19000"/>
            </a:srgbClr>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3200400" y="6553200"/>
            <a:ext cx="76200" cy="76200"/>
          </a:xfrm>
          <a:prstGeom prst="rect">
            <a:avLst/>
          </a:prstGeom>
          <a:solidFill>
            <a:srgbClr val="202945"/>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724400" y="6553200"/>
            <a:ext cx="76200" cy="76200"/>
          </a:xfrm>
          <a:prstGeom prst="rect">
            <a:avLst/>
          </a:prstGeom>
          <a:solidFill>
            <a:srgbClr val="E74C39"/>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6" name="Rectangle 15"/>
          <p:cNvSpPr/>
          <p:nvPr/>
        </p:nvSpPr>
        <p:spPr bwMode="auto">
          <a:xfrm>
            <a:off x="4724400" y="6400800"/>
            <a:ext cx="76200" cy="76200"/>
          </a:xfrm>
          <a:prstGeom prst="rect">
            <a:avLst/>
          </a:prstGeom>
          <a:solidFill>
            <a:srgbClr val="E74C39">
              <a:alpha val="19000"/>
            </a:srgbClr>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life"/>
          <p:cNvGraphicFramePr>
            <a:graphicFrameLocks noGrp="1" noChangeAspect="1"/>
          </p:cNvGraphicFramePr>
          <p:nvPr>
            <p:ph idx="1"/>
            <p:extLst>
              <p:ext uri="{D42A27DB-BD31-4B8C-83A1-F6EECF244321}">
                <p14:modId xmlns:p14="http://schemas.microsoft.com/office/powerpoint/2010/main" val="1253654346"/>
              </p:ext>
            </p:extLst>
          </p:nvPr>
        </p:nvGraphicFramePr>
        <p:xfrm>
          <a:off x="152400" y="1447800"/>
          <a:ext cx="8744919"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989013"/>
          </a:xfrm>
        </p:spPr>
        <p:txBody>
          <a:bodyPr/>
          <a:lstStyle/>
          <a:p>
            <a:r>
              <a:rPr lang="en-US" dirty="0">
                <a:solidFill>
                  <a:srgbClr val="202945"/>
                </a:solidFill>
                <a:latin typeface="Franklin Gothic Book"/>
              </a:rPr>
              <a:t>Expectations for College Life</a:t>
            </a:r>
            <a:r>
              <a:rPr lang="en-US" dirty="0">
                <a:solidFill>
                  <a:schemeClr val="tx1"/>
                </a:solidFill>
              </a:rPr>
              <a:t/>
            </a:r>
            <a:br>
              <a:rPr lang="en-US" dirty="0">
                <a:solidFill>
                  <a:schemeClr val="tx1"/>
                </a:solidFill>
              </a:rPr>
            </a:br>
            <a:r>
              <a:rPr lang="en-US" sz="2150" dirty="0">
                <a:solidFill>
                  <a:srgbClr val="E74C39"/>
                </a:solidFill>
                <a:latin typeface="Franklin Gothic Book"/>
              </a:rPr>
              <a:t>What is your best guess as to the chances that you will:</a:t>
            </a: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39</a:t>
            </a:fld>
            <a:endParaRPr lang="en-US" dirty="0"/>
          </a:p>
        </p:txBody>
      </p:sp>
      <p:sp>
        <p:nvSpPr>
          <p:cNvPr id="5" name="Rectangle 6"/>
          <p:cNvSpPr>
            <a:spLocks noChangeArrowheads="1"/>
          </p:cNvSpPr>
          <p:nvPr/>
        </p:nvSpPr>
        <p:spPr bwMode="auto">
          <a:xfrm>
            <a:off x="3048000" y="6096000"/>
            <a:ext cx="3581400" cy="646331"/>
          </a:xfrm>
          <a:prstGeom prst="rect">
            <a:avLst/>
          </a:prstGeom>
          <a:noFill/>
          <a:ln w="9525">
            <a:noFill/>
            <a:miter lim="800000"/>
            <a:headEnd/>
            <a:tailEnd/>
          </a:ln>
        </p:spPr>
        <p:txBody>
          <a:bodyPr wrap="square" anchor="t">
            <a:spAutoFit/>
          </a:bodyPr>
          <a:lstStyle/>
          <a:p>
            <a:pPr>
              <a:defRPr/>
            </a:pPr>
            <a:r>
              <a:rPr lang="en-US" sz="1200" b="1" dirty="0">
                <a:solidFill>
                  <a:srgbClr val="202945"/>
                </a:solidFill>
              </a:rPr>
              <a:t>   </a:t>
            </a:r>
            <a:r>
              <a:rPr lang="en-US" sz="1200" b="1" dirty="0">
                <a:solidFill>
                  <a:srgbClr val="202945"/>
                </a:solidFill>
                <a:latin typeface="+mn-lt"/>
              </a:rPr>
              <a:t>Your Institution               Comparison Group</a:t>
            </a:r>
          </a:p>
          <a:p>
            <a:pPr>
              <a:defRPr/>
            </a:pPr>
            <a:r>
              <a:rPr lang="en-US" sz="1200" b="1" dirty="0">
                <a:solidFill>
                  <a:srgbClr val="202945"/>
                </a:solidFill>
                <a:latin typeface="+mn-lt"/>
              </a:rPr>
              <a:t>     </a:t>
            </a:r>
            <a:r>
              <a:rPr lang="en-US" sz="1200" dirty="0">
                <a:solidFill>
                  <a:srgbClr val="202945"/>
                </a:solidFill>
                <a:latin typeface="+mn-lt"/>
              </a:rPr>
              <a:t>  Very Good Chance	 Very Good Chance</a:t>
            </a:r>
          </a:p>
          <a:p>
            <a:pPr>
              <a:defRPr/>
            </a:pPr>
            <a:r>
              <a:rPr lang="en-US" sz="1200" dirty="0">
                <a:solidFill>
                  <a:srgbClr val="202945"/>
                </a:solidFill>
                <a:latin typeface="+mn-lt"/>
              </a:rPr>
              <a:t>       Some Chance          	 Some Chance</a:t>
            </a:r>
          </a:p>
        </p:txBody>
      </p:sp>
      <p:sp>
        <p:nvSpPr>
          <p:cNvPr id="13" name="Rectangle 12"/>
          <p:cNvSpPr/>
          <p:nvPr/>
        </p:nvSpPr>
        <p:spPr bwMode="auto">
          <a:xfrm>
            <a:off x="3276600" y="6400800"/>
            <a:ext cx="76200" cy="76200"/>
          </a:xfrm>
          <a:prstGeom prst="rect">
            <a:avLst/>
          </a:prstGeom>
          <a:solidFill>
            <a:srgbClr val="202945">
              <a:alpha val="19000"/>
            </a:srgbClr>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3276600" y="6553200"/>
            <a:ext cx="76200" cy="76200"/>
          </a:xfrm>
          <a:prstGeom prst="rect">
            <a:avLst/>
          </a:prstGeom>
          <a:solidFill>
            <a:srgbClr val="202945"/>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876800" y="6553200"/>
            <a:ext cx="76200" cy="76200"/>
          </a:xfrm>
          <a:prstGeom prst="rect">
            <a:avLst/>
          </a:prstGeom>
          <a:solidFill>
            <a:srgbClr val="E74C39"/>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6" name="Rectangle 15"/>
          <p:cNvSpPr/>
          <p:nvPr/>
        </p:nvSpPr>
        <p:spPr bwMode="auto">
          <a:xfrm>
            <a:off x="4876800" y="6400800"/>
            <a:ext cx="76200" cy="76200"/>
          </a:xfrm>
          <a:prstGeom prst="rect">
            <a:avLst/>
          </a:prstGeom>
          <a:solidFill>
            <a:srgbClr val="E74C39">
              <a:alpha val="19000"/>
            </a:srgbClr>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solidFill>
                  <a:srgbClr val="202945"/>
                </a:solidFill>
                <a:latin typeface="Franklin Gothic Book"/>
              </a:rPr>
              <a:t>A Note about CIRP Constructs</a:t>
            </a:r>
          </a:p>
        </p:txBody>
      </p:sp>
      <p:sp>
        <p:nvSpPr>
          <p:cNvPr id="24579" name="Content Placeholder 6"/>
          <p:cNvSpPr>
            <a:spLocks noGrp="1"/>
          </p:cNvSpPr>
          <p:nvPr>
            <p:ph idx="1"/>
          </p:nvPr>
        </p:nvSpPr>
        <p:spPr>
          <a:xfrm>
            <a:off x="457200" y="1295400"/>
            <a:ext cx="8001000" cy="5029200"/>
          </a:xfrm>
        </p:spPr>
        <p:txBody>
          <a:bodyPr/>
          <a:lstStyle/>
          <a:p>
            <a:pPr>
              <a:buFontTx/>
              <a:buNone/>
              <a:defRPr/>
            </a:pPr>
            <a:r>
              <a:rPr lang="en-US" sz="2200" dirty="0">
                <a:solidFill>
                  <a:schemeClr val="tx2">
                    <a:lumMod val="50000"/>
                  </a:schemeClr>
                </a:solidFill>
              </a:rPr>
              <a:t>	</a:t>
            </a:r>
          </a:p>
          <a:p>
            <a:pPr>
              <a:buFontTx/>
              <a:buNone/>
              <a:defRPr/>
            </a:pPr>
            <a:r>
              <a:rPr lang="en-US" sz="2200" dirty="0">
                <a:solidFill>
                  <a:schemeClr val="tx2">
                    <a:lumMod val="50000"/>
                  </a:schemeClr>
                </a:solidFill>
              </a:rPr>
              <a:t>	</a:t>
            </a:r>
            <a:r>
              <a:rPr lang="en-US" sz="2800" dirty="0">
                <a:solidFill>
                  <a:srgbClr val="202945"/>
                </a:solidFill>
                <a:latin typeface="Franklin Gothic Book"/>
              </a:rPr>
              <a:t>We use the CIRP Constructs throughout this PowerPoint to help summarize important information about your students from the TFS.  </a:t>
            </a:r>
          </a:p>
          <a:p>
            <a:pPr>
              <a:buFontTx/>
              <a:buNone/>
              <a:defRPr/>
            </a:pPr>
            <a:r>
              <a:rPr lang="en-US" sz="1400" dirty="0">
                <a:solidFill>
                  <a:schemeClr val="tx2">
                    <a:lumMod val="50000"/>
                  </a:schemeClr>
                </a:solidFill>
                <a:latin typeface="Franklin Gothic Book"/>
              </a:rPr>
              <a:t>	</a:t>
            </a:r>
          </a:p>
          <a:p>
            <a:pPr>
              <a:buFontTx/>
              <a:buNone/>
              <a:defRPr/>
            </a:pPr>
            <a:endParaRPr lang="en-US" sz="1400" dirty="0">
              <a:solidFill>
                <a:schemeClr val="tx2">
                  <a:lumMod val="50000"/>
                </a:schemeClr>
              </a:solidFill>
              <a:latin typeface="Franklin Gothic Book"/>
            </a:endParaRPr>
          </a:p>
          <a:p>
            <a:pPr>
              <a:buFontTx/>
              <a:buNone/>
              <a:defRPr/>
            </a:pPr>
            <a:r>
              <a:rPr lang="en-US" sz="2200" dirty="0">
                <a:solidFill>
                  <a:schemeClr val="tx2">
                    <a:lumMod val="50000"/>
                  </a:schemeClr>
                </a:solidFill>
                <a:latin typeface="Franklin Gothic Book"/>
              </a:rPr>
              <a:t>	</a:t>
            </a:r>
            <a:r>
              <a:rPr lang="en-US" sz="2800" dirty="0">
                <a:solidFill>
                  <a:srgbClr val="202945"/>
                </a:solidFill>
                <a:latin typeface="Franklin Gothic Book"/>
              </a:rPr>
              <a:t>Constructs statistically aggregate the results from CIRP questions that tap into key aspects of the college experience. They focus on student traits and institutional practices contributing to students’ academic and social development.</a:t>
            </a:r>
          </a:p>
          <a:p>
            <a:pPr>
              <a:buFontTx/>
              <a:buNone/>
              <a:defRPr/>
            </a:pPr>
            <a:r>
              <a:rPr lang="en-US" dirty="0">
                <a:solidFill>
                  <a:schemeClr val="tx2">
                    <a:lumMod val="50000"/>
                  </a:schemeClr>
                </a:solidFill>
                <a:latin typeface="Franklin Gothic Book"/>
              </a:rPr>
              <a:t>	</a:t>
            </a:r>
            <a:endParaRPr lang="en-US" sz="1000" dirty="0">
              <a:latin typeface="Franklin Gothic Book"/>
            </a:endParaRPr>
          </a:p>
        </p:txBody>
      </p:sp>
      <p:sp>
        <p:nvSpPr>
          <p:cNvPr id="31748" name="Slide Number Placeholder 4"/>
          <p:cNvSpPr>
            <a:spLocks noGrp="1"/>
          </p:cNvSpPr>
          <p:nvPr>
            <p:ph type="sldNum" sz="quarter" idx="10"/>
          </p:nvPr>
        </p:nvSpPr>
        <p:spPr>
          <a:noFill/>
        </p:spPr>
        <p:txBody>
          <a:bodyPr/>
          <a:lstStyle/>
          <a:p>
            <a:fld id="{42A3AC41-22F1-449E-A5B0-5E79274BFCC6}" type="slidenum">
              <a:rPr lang="en-US" smtClean="0"/>
              <a:pPr/>
              <a:t>4</a:t>
            </a:fld>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3"/>
          <p:cNvSpPr>
            <a:spLocks noGrp="1"/>
          </p:cNvSpPr>
          <p:nvPr>
            <p:ph type="sldNum" sz="quarter" idx="10"/>
          </p:nvPr>
        </p:nvSpPr>
        <p:spPr>
          <a:xfrm>
            <a:off x="8686800" y="6397625"/>
            <a:ext cx="457200" cy="457200"/>
          </a:xfrm>
          <a:noFill/>
        </p:spPr>
        <p:txBody>
          <a:bodyPr/>
          <a:lstStyle/>
          <a:p>
            <a:fld id="{4AC98897-1DEB-4D6D-8B9F-AF03E370BD10}" type="slidenum">
              <a:rPr lang="en-US" smtClean="0"/>
              <a:pPr/>
              <a:t>40</a:t>
            </a:fld>
            <a:endParaRPr lang="en-US" dirty="0"/>
          </a:p>
        </p:txBody>
      </p:sp>
      <p:sp>
        <p:nvSpPr>
          <p:cNvPr id="36868" name="Rectangle 2"/>
          <p:cNvSpPr>
            <a:spLocks noChangeArrowheads="1"/>
          </p:cNvSpPr>
          <p:nvPr/>
        </p:nvSpPr>
        <p:spPr bwMode="auto">
          <a:xfrm>
            <a:off x="1908175" y="1676400"/>
            <a:ext cx="5407025" cy="4648200"/>
          </a:xfrm>
          <a:prstGeom prst="rect">
            <a:avLst/>
          </a:prstGeom>
          <a:noFill/>
          <a:ln w="9525">
            <a:noFill/>
            <a:miter lim="800000"/>
            <a:headEnd/>
            <a:tailEnd/>
          </a:ln>
        </p:spPr>
        <p:txBody>
          <a:bodyPr anchor="t"/>
          <a:lstStyle/>
          <a:p>
            <a:pPr algn="ctr" eaLnBrk="1" hangingPunct="1">
              <a:defRPr/>
            </a:pPr>
            <a:r>
              <a:rPr lang="en-US" sz="2800" b="1" dirty="0">
                <a:solidFill>
                  <a:srgbClr val="202945"/>
                </a:solidFill>
                <a:latin typeface="Franklin Gothic Book"/>
              </a:rPr>
              <a:t>For more information about </a:t>
            </a:r>
          </a:p>
          <a:p>
            <a:pPr algn="ctr" eaLnBrk="1" hangingPunct="1">
              <a:defRPr/>
            </a:pPr>
            <a:r>
              <a:rPr lang="en-US" sz="2800" b="1" dirty="0">
                <a:solidFill>
                  <a:srgbClr val="202945"/>
                </a:solidFill>
                <a:latin typeface="Franklin Gothic Book"/>
              </a:rPr>
              <a:t>HERI/CIRP Surveys</a:t>
            </a:r>
            <a:r>
              <a:rPr lang="en-US" sz="2800" b="1" dirty="0"/>
              <a:t/>
            </a:r>
            <a:br>
              <a:rPr lang="en-US" sz="2800" b="1" dirty="0"/>
            </a:br>
            <a:r>
              <a:rPr lang="en-US" b="1" dirty="0"/>
              <a:t/>
            </a:r>
            <a:br>
              <a:rPr lang="en-US" b="1" dirty="0"/>
            </a:br>
            <a:r>
              <a:rPr lang="en-US" b="1" dirty="0">
                <a:solidFill>
                  <a:srgbClr val="E74C39"/>
                </a:solidFill>
                <a:latin typeface="Franklin Gothic Book"/>
              </a:rPr>
              <a:t>The Freshman Survey</a:t>
            </a:r>
            <a:r>
              <a:rPr lang="en-US" b="1" dirty="0"/>
              <a:t/>
            </a:r>
            <a:br>
              <a:rPr lang="en-US" b="1" dirty="0"/>
            </a:br>
            <a:r>
              <a:rPr lang="en-US" b="1" dirty="0">
                <a:solidFill>
                  <a:srgbClr val="E74C39"/>
                </a:solidFill>
                <a:latin typeface="Franklin Gothic Book"/>
              </a:rPr>
              <a:t>Your First College Year Survey</a:t>
            </a:r>
          </a:p>
          <a:p>
            <a:pPr algn="ctr" eaLnBrk="1" hangingPunct="1">
              <a:defRPr/>
            </a:pPr>
            <a:r>
              <a:rPr lang="en-US" b="1" dirty="0">
                <a:solidFill>
                  <a:srgbClr val="E74C39"/>
                </a:solidFill>
                <a:latin typeface="Franklin Gothic Book"/>
              </a:rPr>
              <a:t>Diverse Learning Environments Survey</a:t>
            </a:r>
            <a:r>
              <a:rPr lang="en-US" b="1" dirty="0"/>
              <a:t/>
            </a:r>
            <a:br>
              <a:rPr lang="en-US" b="1" dirty="0"/>
            </a:br>
            <a:r>
              <a:rPr lang="en-US" b="1" dirty="0">
                <a:solidFill>
                  <a:srgbClr val="E74C39"/>
                </a:solidFill>
                <a:latin typeface="Franklin Gothic Book"/>
              </a:rPr>
              <a:t>College Senior Survey</a:t>
            </a:r>
          </a:p>
          <a:p>
            <a:pPr algn="ctr" eaLnBrk="1" hangingPunct="1">
              <a:defRPr/>
            </a:pPr>
            <a:r>
              <a:rPr lang="en-US" b="1" dirty="0">
                <a:solidFill>
                  <a:srgbClr val="E74C39"/>
                </a:solidFill>
                <a:latin typeface="Franklin Gothic Book"/>
              </a:rPr>
              <a:t>The Faculty Survey</a:t>
            </a:r>
            <a:r>
              <a:rPr lang="en-US" b="1" dirty="0"/>
              <a:t/>
            </a:r>
            <a:br>
              <a:rPr lang="en-US" b="1" dirty="0"/>
            </a:br>
            <a:endParaRPr lang="en-US" b="1" dirty="0">
              <a:latin typeface="Franklin Gothic Book"/>
            </a:endParaRPr>
          </a:p>
          <a:p>
            <a:pPr algn="ctr" eaLnBrk="1" hangingPunct="1">
              <a:defRPr/>
            </a:pPr>
            <a:r>
              <a:rPr lang="en-US" sz="2800" b="1" dirty="0">
                <a:solidFill>
                  <a:srgbClr val="202945"/>
                </a:solidFill>
                <a:latin typeface="Franklin Gothic Book"/>
              </a:rPr>
              <a:t>Please contact:</a:t>
            </a:r>
          </a:p>
          <a:p>
            <a:pPr algn="ctr" eaLnBrk="1" hangingPunct="1">
              <a:defRPr/>
            </a:pPr>
            <a:r>
              <a:rPr lang="en-US" sz="2800" b="1" dirty="0">
                <a:solidFill>
                  <a:srgbClr val="202945"/>
                </a:solidFill>
                <a:latin typeface="Franklin Gothic Book"/>
              </a:rPr>
              <a:t>heri@ucla.edu</a:t>
            </a:r>
            <a:r>
              <a:rPr lang="en-US" sz="2800" b="1" dirty="0"/>
              <a:t/>
            </a:r>
            <a:br>
              <a:rPr lang="en-US" sz="2800" b="1" dirty="0"/>
            </a:br>
            <a:r>
              <a:rPr lang="en-US" sz="2800" b="1" dirty="0">
                <a:solidFill>
                  <a:srgbClr val="202945"/>
                </a:solidFill>
                <a:latin typeface="Franklin Gothic Book"/>
              </a:rPr>
              <a:t>(310) 825-1925</a:t>
            </a:r>
            <a:r>
              <a:rPr lang="en-US" sz="2800" b="1" dirty="0"/>
              <a:t/>
            </a:r>
            <a:br>
              <a:rPr lang="en-US" sz="2800" b="1" dirty="0"/>
            </a:br>
            <a:r>
              <a:rPr lang="en-US" sz="2800" b="1" dirty="0">
                <a:solidFill>
                  <a:srgbClr val="202945"/>
                </a:solidFill>
                <a:latin typeface="Franklin Gothic Book"/>
              </a:rPr>
              <a:t>www.heri.ucla.edu</a:t>
            </a:r>
          </a:p>
        </p:txBody>
      </p:sp>
      <p:sp>
        <p:nvSpPr>
          <p:cNvPr id="6" name="TextBox 5"/>
          <p:cNvSpPr txBox="1"/>
          <p:nvPr/>
        </p:nvSpPr>
        <p:spPr>
          <a:xfrm>
            <a:off x="990600" y="0"/>
            <a:ext cx="8153400" cy="1754326"/>
          </a:xfrm>
          <a:prstGeom prst="rect">
            <a:avLst/>
          </a:prstGeom>
          <a:solidFill>
            <a:schemeClr val="tx1">
              <a:lumMod val="50000"/>
            </a:schemeClr>
          </a:solidFill>
        </p:spPr>
        <p:txBody>
          <a:bodyPr wrap="square" anchor="t">
            <a:spAutoFit/>
          </a:bodyPr>
          <a:lstStyle/>
          <a:p>
            <a:pPr algn="ctr">
              <a:defRPr/>
            </a:pPr>
            <a:r>
              <a:rPr lang="en-US" sz="3600" dirty="0">
                <a:solidFill>
                  <a:schemeClr val="bg2"/>
                </a:solidFill>
                <a:latin typeface="Franklin Gothic Book"/>
              </a:rPr>
              <a:t>The more you get to know your students, the better you can understand their needs.</a:t>
            </a:r>
            <a:r>
              <a:rPr lang="en-US" sz="3600" dirty="0">
                <a:solidFill>
                  <a:schemeClr val="bg2"/>
                </a:solidFill>
              </a:rPr>
              <a:t>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pPr eaLnBrk="1" hangingPunct="1"/>
            <a:r>
              <a:rPr lang="en-US" dirty="0">
                <a:solidFill>
                  <a:srgbClr val="202945"/>
                </a:solidFill>
                <a:latin typeface="Franklin Gothic Book"/>
              </a:rPr>
              <a:t>Demographics</a:t>
            </a:r>
            <a:r>
              <a:rPr lang="en-US" dirty="0">
                <a:solidFill>
                  <a:schemeClr val="tx1"/>
                </a:solidFill>
              </a:rPr>
              <a:t/>
            </a:r>
            <a:br>
              <a:rPr lang="en-US" dirty="0">
                <a:solidFill>
                  <a:schemeClr val="tx1"/>
                </a:solidFill>
              </a:rPr>
            </a:br>
            <a:endParaRPr lang="en-US" sz="1600" dirty="0">
              <a:solidFill>
                <a:schemeClr val="tx1"/>
              </a:solidFill>
              <a:latin typeface="Franklin Gothic Book"/>
            </a:endParaRPr>
          </a:p>
        </p:txBody>
      </p:sp>
      <p:graphicFrame>
        <p:nvGraphicFramePr>
          <p:cNvPr id="7" name="Sex Inst"/>
          <p:cNvGraphicFramePr>
            <a:graphicFrameLocks noGrp="1" noChangeAspect="1"/>
          </p:cNvGraphicFramePr>
          <p:nvPr>
            <p:ph sz="half" idx="1"/>
            <p:custDataLst>
              <p:tags r:id="rId1"/>
            </p:custDataLst>
            <p:extLst>
              <p:ext uri="{D42A27DB-BD31-4B8C-83A1-F6EECF244321}">
                <p14:modId xmlns:p14="http://schemas.microsoft.com/office/powerpoint/2010/main" val="2817552228"/>
              </p:ext>
            </p:extLst>
          </p:nvPr>
        </p:nvGraphicFramePr>
        <p:xfrm>
          <a:off x="609600" y="1371600"/>
          <a:ext cx="3657600" cy="4800600"/>
        </p:xfrm>
        <a:graphic>
          <a:graphicData uri="http://schemas.openxmlformats.org/drawingml/2006/chart">
            <c:chart xmlns:c="http://schemas.openxmlformats.org/drawingml/2006/chart" xmlns:r="http://schemas.openxmlformats.org/officeDocument/2006/relationships" r:id="rId4"/>
          </a:graphicData>
        </a:graphic>
      </p:graphicFrame>
      <p:sp>
        <p:nvSpPr>
          <p:cNvPr id="15366" name="Slide Number Placeholder 5"/>
          <p:cNvSpPr>
            <a:spLocks noGrp="1"/>
          </p:cNvSpPr>
          <p:nvPr>
            <p:ph type="sldNum" sz="quarter" idx="11"/>
          </p:nvPr>
        </p:nvSpPr>
        <p:spPr>
          <a:xfrm>
            <a:off x="8839200" y="6400800"/>
            <a:ext cx="3048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3200">
                <a:solidFill>
                  <a:schemeClr val="tx1"/>
                </a:solidFill>
                <a:latin typeface="Garamond" panose="02020404030301010803" pitchFamily="18" charset="0"/>
              </a:defRPr>
            </a:lvl1pPr>
            <a:lvl2pPr marL="742950" indent="-285750">
              <a:spcBef>
                <a:spcPct val="20000"/>
              </a:spcBef>
              <a:buClr>
                <a:schemeClr val="tx2"/>
              </a:buClr>
              <a:buChar char="•"/>
              <a:defRPr sz="2800">
                <a:solidFill>
                  <a:schemeClr val="tx1"/>
                </a:solidFill>
                <a:latin typeface="Garamond" panose="02020404030301010803" pitchFamily="18" charset="0"/>
              </a:defRPr>
            </a:lvl2pPr>
            <a:lvl3pPr marL="1143000" indent="-228600">
              <a:spcBef>
                <a:spcPct val="20000"/>
              </a:spcBef>
              <a:buClr>
                <a:schemeClr val="tx2"/>
              </a:buClr>
              <a:buChar char="•"/>
              <a:defRPr sz="2400">
                <a:solidFill>
                  <a:schemeClr val="tx1"/>
                </a:solidFill>
                <a:latin typeface="Garamond" panose="02020404030301010803" pitchFamily="18" charset="0"/>
              </a:defRPr>
            </a:lvl3pPr>
            <a:lvl4pPr marL="1600200" indent="-228600">
              <a:spcBef>
                <a:spcPct val="20000"/>
              </a:spcBef>
              <a:buClr>
                <a:schemeClr val="tx2"/>
              </a:buClr>
              <a:buChar char="•"/>
              <a:defRPr sz="2000">
                <a:solidFill>
                  <a:schemeClr val="tx1"/>
                </a:solidFill>
                <a:latin typeface="Garamond" panose="02020404030301010803" pitchFamily="18" charset="0"/>
              </a:defRPr>
            </a:lvl4pPr>
            <a:lvl5pPr marL="2057400" indent="-228600">
              <a:spcBef>
                <a:spcPct val="20000"/>
              </a:spcBef>
              <a:buClr>
                <a:schemeClr val="tx2"/>
              </a:buClr>
              <a:buChar char="•"/>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9pPr>
          </a:lstStyle>
          <a:p>
            <a:pPr algn="r">
              <a:spcBef>
                <a:spcPct val="0"/>
              </a:spcBef>
              <a:buClrTx/>
              <a:buFontTx/>
              <a:buNone/>
            </a:pPr>
            <a:r>
              <a:rPr lang="en-US" sz="1200" dirty="0"/>
              <a:t>5</a:t>
            </a:r>
          </a:p>
        </p:txBody>
      </p:sp>
      <p:graphicFrame>
        <p:nvGraphicFramePr>
          <p:cNvPr id="10" name="Sex Comp Group"/>
          <p:cNvGraphicFramePr>
            <a:graphicFrameLocks noGrp="1" noChangeAspect="1"/>
          </p:cNvGraphicFramePr>
          <p:nvPr>
            <p:ph sz="half" idx="2"/>
            <p:extLst>
              <p:ext uri="{D42A27DB-BD31-4B8C-83A1-F6EECF244321}">
                <p14:modId xmlns:p14="http://schemas.microsoft.com/office/powerpoint/2010/main" val="3551618188"/>
              </p:ext>
            </p:extLst>
          </p:nvPr>
        </p:nvGraphicFramePr>
        <p:xfrm>
          <a:off x="4648199" y="1556646"/>
          <a:ext cx="4146175" cy="4615553"/>
        </p:xfrm>
        <a:graphic>
          <a:graphicData uri="http://schemas.openxmlformats.org/drawingml/2006/chart">
            <c:chart xmlns:c="http://schemas.openxmlformats.org/drawingml/2006/chart" xmlns:r="http://schemas.openxmlformats.org/officeDocument/2006/relationships" r:id="rId5"/>
          </a:graphicData>
        </a:graphic>
      </p:graphicFrame>
      <p:sp>
        <p:nvSpPr>
          <p:cNvPr id="3" name="TextBox 2"/>
          <p:cNvSpPr txBox="1"/>
          <p:nvPr/>
        </p:nvSpPr>
        <p:spPr>
          <a:xfrm>
            <a:off x="4114800" y="1066800"/>
            <a:ext cx="838200" cy="477054"/>
          </a:xfrm>
          <a:prstGeom prst="rect">
            <a:avLst/>
          </a:prstGeom>
          <a:noFill/>
        </p:spPr>
        <p:txBody>
          <a:bodyPr wrap="square" rtlCol="0">
            <a:spAutoFit/>
          </a:bodyPr>
          <a:lstStyle/>
          <a:p>
            <a:r>
              <a:rPr lang="en-US" sz="2500" b="1" dirty="0" smtClean="0">
                <a:solidFill>
                  <a:srgbClr val="E74C39"/>
                </a:solidFill>
                <a:latin typeface="Franklin Gothic Book" panose="020B0503020102020204" pitchFamily="34" charset="0"/>
              </a:rPr>
              <a:t>SEX</a:t>
            </a:r>
            <a:endParaRPr lang="en-US" sz="2500" b="1" dirty="0">
              <a:solidFill>
                <a:srgbClr val="E74C39"/>
              </a:solidFill>
              <a:latin typeface="Franklin Gothic Book" panose="020B0503020102020204" pitchFamily="34" charset="0"/>
            </a:endParaRPr>
          </a:p>
        </p:txBody>
      </p:sp>
    </p:spTree>
    <p:extLst>
      <p:ext uri="{BB962C8B-B14F-4D97-AF65-F5344CB8AC3E}">
        <p14:creationId xmlns:p14="http://schemas.microsoft.com/office/powerpoint/2010/main" val="3202695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pPr eaLnBrk="1" hangingPunct="1"/>
            <a:r>
              <a:rPr lang="en-US" dirty="0">
                <a:solidFill>
                  <a:srgbClr val="202945"/>
                </a:solidFill>
                <a:latin typeface="Franklin Gothic Book"/>
              </a:rPr>
              <a:t>Demographics</a:t>
            </a:r>
            <a:r>
              <a:rPr lang="en-US" dirty="0">
                <a:solidFill>
                  <a:schemeClr val="tx1"/>
                </a:solidFill>
              </a:rPr>
              <a:t/>
            </a:r>
            <a:br>
              <a:rPr lang="en-US" dirty="0">
                <a:solidFill>
                  <a:schemeClr val="tx1"/>
                </a:solidFill>
              </a:rPr>
            </a:br>
            <a:endParaRPr lang="en-US" sz="1600" dirty="0">
              <a:solidFill>
                <a:schemeClr val="tx1"/>
              </a:solidFill>
            </a:endParaRPr>
          </a:p>
        </p:txBody>
      </p:sp>
      <p:graphicFrame>
        <p:nvGraphicFramePr>
          <p:cNvPr id="8" name="Race/Ethnicity"/>
          <p:cNvGraphicFramePr>
            <a:graphicFrameLocks noGrp="1" noChangeAspect="1"/>
          </p:cNvGraphicFramePr>
          <p:nvPr>
            <p:ph sz="half" idx="2"/>
            <p:custDataLst>
              <p:tags r:id="rId1"/>
            </p:custDataLst>
            <p:extLst>
              <p:ext uri="{D42A27DB-BD31-4B8C-83A1-F6EECF244321}">
                <p14:modId xmlns:p14="http://schemas.microsoft.com/office/powerpoint/2010/main" val="652393945"/>
              </p:ext>
            </p:extLst>
          </p:nvPr>
        </p:nvGraphicFramePr>
        <p:xfrm>
          <a:off x="-23619" y="990600"/>
          <a:ext cx="9067800" cy="5440680"/>
        </p:xfrm>
        <a:graphic>
          <a:graphicData uri="http://schemas.openxmlformats.org/drawingml/2006/chart">
            <c:chart xmlns:c="http://schemas.openxmlformats.org/drawingml/2006/chart" xmlns:r="http://schemas.openxmlformats.org/officeDocument/2006/relationships" r:id="rId4"/>
          </a:graphicData>
        </a:graphic>
      </p:graphicFrame>
      <p:sp>
        <p:nvSpPr>
          <p:cNvPr id="15366" name="Slide Number Placeholder 5"/>
          <p:cNvSpPr>
            <a:spLocks noGrp="1"/>
          </p:cNvSpPr>
          <p:nvPr>
            <p:ph type="sldNum" sz="quarter" idx="11"/>
          </p:nvPr>
        </p:nvSpPr>
        <p:spPr>
          <a:xfrm>
            <a:off x="8839200" y="6400800"/>
            <a:ext cx="3048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3200">
                <a:solidFill>
                  <a:schemeClr val="tx1"/>
                </a:solidFill>
                <a:latin typeface="Garamond" panose="02020404030301010803" pitchFamily="18" charset="0"/>
              </a:defRPr>
            </a:lvl1pPr>
            <a:lvl2pPr marL="742950" indent="-285750">
              <a:spcBef>
                <a:spcPct val="20000"/>
              </a:spcBef>
              <a:buClr>
                <a:schemeClr val="tx2"/>
              </a:buClr>
              <a:buChar char="•"/>
              <a:defRPr sz="2800">
                <a:solidFill>
                  <a:schemeClr val="tx1"/>
                </a:solidFill>
                <a:latin typeface="Garamond" panose="02020404030301010803" pitchFamily="18" charset="0"/>
              </a:defRPr>
            </a:lvl2pPr>
            <a:lvl3pPr marL="1143000" indent="-228600">
              <a:spcBef>
                <a:spcPct val="20000"/>
              </a:spcBef>
              <a:buClr>
                <a:schemeClr val="tx2"/>
              </a:buClr>
              <a:buChar char="•"/>
              <a:defRPr sz="2400">
                <a:solidFill>
                  <a:schemeClr val="tx1"/>
                </a:solidFill>
                <a:latin typeface="Garamond" panose="02020404030301010803" pitchFamily="18" charset="0"/>
              </a:defRPr>
            </a:lvl3pPr>
            <a:lvl4pPr marL="1600200" indent="-228600">
              <a:spcBef>
                <a:spcPct val="20000"/>
              </a:spcBef>
              <a:buClr>
                <a:schemeClr val="tx2"/>
              </a:buClr>
              <a:buChar char="•"/>
              <a:defRPr sz="2000">
                <a:solidFill>
                  <a:schemeClr val="tx1"/>
                </a:solidFill>
                <a:latin typeface="Garamond" panose="02020404030301010803" pitchFamily="18" charset="0"/>
              </a:defRPr>
            </a:lvl4pPr>
            <a:lvl5pPr marL="2057400" indent="-228600">
              <a:spcBef>
                <a:spcPct val="20000"/>
              </a:spcBef>
              <a:buClr>
                <a:schemeClr val="tx2"/>
              </a:buClr>
              <a:buChar char="•"/>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9pPr>
          </a:lstStyle>
          <a:p>
            <a:pPr algn="r">
              <a:spcBef>
                <a:spcPct val="0"/>
              </a:spcBef>
              <a:buClrTx/>
              <a:buFontTx/>
              <a:buNone/>
            </a:pPr>
            <a:r>
              <a:rPr lang="en-US" sz="1200" dirty="0"/>
              <a:t>6</a:t>
            </a:r>
          </a:p>
        </p:txBody>
      </p:sp>
    </p:spTree>
    <p:extLst>
      <p:ext uri="{BB962C8B-B14F-4D97-AF65-F5344CB8AC3E}">
        <p14:creationId xmlns:p14="http://schemas.microsoft.com/office/powerpoint/2010/main" val="690237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304800"/>
            <a:ext cx="9140825" cy="914400"/>
          </a:xfrm>
          <a:noFill/>
        </p:spPr>
        <p:txBody>
          <a:bodyPr/>
          <a:lstStyle/>
          <a:p>
            <a:pPr eaLnBrk="1" hangingPunct="1"/>
            <a:r>
              <a:rPr lang="en-US" dirty="0">
                <a:solidFill>
                  <a:schemeClr val="accent1">
                    <a:lumMod val="50000"/>
                  </a:schemeClr>
                </a:solidFill>
                <a:latin typeface="Franklin Gothic Book"/>
              </a:rPr>
              <a:t>Demographics </a:t>
            </a:r>
            <a:r>
              <a:rPr lang="en-US" dirty="0">
                <a:solidFill>
                  <a:schemeClr val="tx1"/>
                </a:solidFill>
              </a:rPr>
              <a:t/>
            </a:r>
            <a:br>
              <a:rPr lang="en-US" dirty="0">
                <a:solidFill>
                  <a:schemeClr val="tx1"/>
                </a:solidFill>
              </a:rPr>
            </a:br>
            <a:endParaRPr lang="en-US" sz="1600" dirty="0">
              <a:solidFill>
                <a:schemeClr val="tx1"/>
              </a:solidFill>
            </a:endParaRPr>
          </a:p>
        </p:txBody>
      </p:sp>
      <p:graphicFrame>
        <p:nvGraphicFramePr>
          <p:cNvPr id="7" name="Miles"/>
          <p:cNvGraphicFramePr>
            <a:graphicFrameLocks noGrp="1" noChangeAspect="1"/>
          </p:cNvGraphicFramePr>
          <p:nvPr>
            <p:ph idx="1"/>
            <p:custDataLst>
              <p:tags r:id="rId1"/>
            </p:custDataLst>
          </p:nvPr>
        </p:nvGraphicFramePr>
        <p:xfrm>
          <a:off x="457200" y="1600200"/>
          <a:ext cx="8229600" cy="4495800"/>
        </p:xfrm>
        <a:graphic>
          <a:graphicData uri="http://schemas.openxmlformats.org/drawingml/2006/chart">
            <c:chart xmlns:c="http://schemas.openxmlformats.org/drawingml/2006/chart" xmlns:r="http://schemas.openxmlformats.org/officeDocument/2006/relationships" r:id="rId4"/>
          </a:graphicData>
        </a:graphic>
      </p:graphicFrame>
      <p:sp>
        <p:nvSpPr>
          <p:cNvPr id="1536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3200">
                <a:solidFill>
                  <a:schemeClr val="tx1"/>
                </a:solidFill>
                <a:latin typeface="Garamond" panose="02020404030301010803" pitchFamily="18" charset="0"/>
              </a:defRPr>
            </a:lvl1pPr>
            <a:lvl2pPr marL="742950" indent="-285750">
              <a:spcBef>
                <a:spcPct val="20000"/>
              </a:spcBef>
              <a:buClr>
                <a:schemeClr val="tx2"/>
              </a:buClr>
              <a:buChar char="•"/>
              <a:defRPr sz="2800">
                <a:solidFill>
                  <a:schemeClr val="tx1"/>
                </a:solidFill>
                <a:latin typeface="Garamond" panose="02020404030301010803" pitchFamily="18" charset="0"/>
              </a:defRPr>
            </a:lvl2pPr>
            <a:lvl3pPr marL="1143000" indent="-228600">
              <a:spcBef>
                <a:spcPct val="20000"/>
              </a:spcBef>
              <a:buClr>
                <a:schemeClr val="tx2"/>
              </a:buClr>
              <a:buChar char="•"/>
              <a:defRPr sz="2400">
                <a:solidFill>
                  <a:schemeClr val="tx1"/>
                </a:solidFill>
                <a:latin typeface="Garamond" panose="02020404030301010803" pitchFamily="18" charset="0"/>
              </a:defRPr>
            </a:lvl3pPr>
            <a:lvl4pPr marL="1600200" indent="-228600">
              <a:spcBef>
                <a:spcPct val="20000"/>
              </a:spcBef>
              <a:buClr>
                <a:schemeClr val="tx2"/>
              </a:buClr>
              <a:buChar char="•"/>
              <a:defRPr sz="2000">
                <a:solidFill>
                  <a:schemeClr val="tx1"/>
                </a:solidFill>
                <a:latin typeface="Garamond" panose="02020404030301010803" pitchFamily="18" charset="0"/>
              </a:defRPr>
            </a:lvl4pPr>
            <a:lvl5pPr marL="2057400" indent="-228600">
              <a:spcBef>
                <a:spcPct val="20000"/>
              </a:spcBef>
              <a:buClr>
                <a:schemeClr val="tx2"/>
              </a:buClr>
              <a:buChar char="•"/>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9pPr>
          </a:lstStyle>
          <a:p>
            <a:pPr>
              <a:spcBef>
                <a:spcPct val="0"/>
              </a:spcBef>
              <a:buClrTx/>
              <a:buFontTx/>
              <a:buNone/>
            </a:pPr>
            <a:fld id="{2DC6350D-068C-4469-92A4-E1FA79C24407}" type="slidenum">
              <a:rPr lang="en-US" sz="1200"/>
              <a:pPr>
                <a:spcBef>
                  <a:spcPct val="0"/>
                </a:spcBef>
                <a:buClrTx/>
                <a:buFontTx/>
                <a:buNone/>
              </a:pPr>
              <a:t>7</a:t>
            </a:fld>
            <a:endParaRPr lang="en-US" sz="1200" dirty="0"/>
          </a:p>
        </p:txBody>
      </p:sp>
      <p:graphicFrame>
        <p:nvGraphicFramePr>
          <p:cNvPr id="9" name="Miles from home"/>
          <p:cNvGraphicFramePr>
            <a:graphicFrameLocks noGrp="1"/>
          </p:cNvGraphicFramePr>
          <p:nvPr>
            <p:ph sz="half" idx="4294967295"/>
            <p:extLst>
              <p:ext uri="{D42A27DB-BD31-4B8C-83A1-F6EECF244321}">
                <p14:modId xmlns:p14="http://schemas.microsoft.com/office/powerpoint/2010/main" val="531355146"/>
              </p:ext>
            </p:extLst>
          </p:nvPr>
        </p:nvGraphicFramePr>
        <p:xfrm>
          <a:off x="381000" y="1752600"/>
          <a:ext cx="8229600" cy="4876800"/>
        </p:xfrm>
        <a:graphic>
          <a:graphicData uri="http://schemas.openxmlformats.org/drawingml/2006/chart">
            <c:chart xmlns:c="http://schemas.openxmlformats.org/drawingml/2006/chart" xmlns:r="http://schemas.openxmlformats.org/officeDocument/2006/relationships" r:id="rId5"/>
          </a:graphicData>
        </a:graphic>
      </p:graphicFrame>
      <p:sp>
        <p:nvSpPr>
          <p:cNvPr id="2" name="TextBox 1"/>
          <p:cNvSpPr txBox="1"/>
          <p:nvPr/>
        </p:nvSpPr>
        <p:spPr>
          <a:xfrm>
            <a:off x="1219200" y="990600"/>
            <a:ext cx="6934200" cy="400110"/>
          </a:xfrm>
          <a:prstGeom prst="rect">
            <a:avLst/>
          </a:prstGeom>
          <a:noFill/>
        </p:spPr>
        <p:txBody>
          <a:bodyPr wrap="square" rtlCol="0">
            <a:spAutoFit/>
          </a:bodyPr>
          <a:lstStyle/>
          <a:p>
            <a:r>
              <a:rPr lang="en-US" dirty="0">
                <a:solidFill>
                  <a:schemeClr val="accent1">
                    <a:lumMod val="50000"/>
                  </a:schemeClr>
                </a:solidFill>
                <a:latin typeface="Franklin Gothic Book" panose="020B0503020102020204" pitchFamily="34" charset="0"/>
              </a:rPr>
              <a:t> </a:t>
            </a:r>
            <a:r>
              <a:rPr lang="en-US" b="1" dirty="0">
                <a:solidFill>
                  <a:srgbClr val="E74C39"/>
                </a:solidFill>
                <a:latin typeface="Franklin Gothic Book" panose="020B0503020102020204" pitchFamily="34" charset="0"/>
              </a:rPr>
              <a:t>How many miles is this college from your permanent home?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sz="quarter"/>
          </p:nvPr>
        </p:nvSpPr>
        <p:spPr>
          <a:xfrm>
            <a:off x="685800" y="990600"/>
            <a:ext cx="7772400" cy="1736725"/>
          </a:xfrm>
        </p:spPr>
        <p:txBody>
          <a:bodyPr/>
          <a:lstStyle/>
          <a:p>
            <a:pPr>
              <a:defRPr/>
            </a:pPr>
            <a:r>
              <a:rPr lang="en-US" dirty="0">
                <a:solidFill>
                  <a:srgbClr val="202945"/>
                </a:solidFill>
                <a:latin typeface="Franklin Gothic Book"/>
              </a:rPr>
              <a:t>College Admissions Decisions</a:t>
            </a:r>
          </a:p>
        </p:txBody>
      </p:sp>
      <p:sp>
        <p:nvSpPr>
          <p:cNvPr id="32771" name="Subtitle 8"/>
          <p:cNvSpPr>
            <a:spLocks noGrp="1"/>
          </p:cNvSpPr>
          <p:nvPr>
            <p:ph type="subTitle" sz="quarter" idx="1"/>
          </p:nvPr>
        </p:nvSpPr>
        <p:spPr>
          <a:xfrm>
            <a:off x="1143000" y="3108325"/>
            <a:ext cx="6629400" cy="1676400"/>
          </a:xfrm>
        </p:spPr>
        <p:txBody>
          <a:bodyPr/>
          <a:lstStyle/>
          <a:p>
            <a:pPr>
              <a:spcBef>
                <a:spcPct val="0"/>
              </a:spcBef>
            </a:pPr>
            <a:r>
              <a:rPr lang="en-US" dirty="0">
                <a:solidFill>
                  <a:srgbClr val="E74C39"/>
                </a:solidFill>
                <a:latin typeface="Franklin Gothic Book"/>
              </a:rPr>
              <a:t>Many factors impact incoming students’ college choice, including the benefits they see in attending college and considerations about which specific college to attend.</a:t>
            </a:r>
          </a:p>
          <a:p>
            <a:endParaRPr lang="en-US"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175" y="228600"/>
            <a:ext cx="9140825" cy="762000"/>
          </a:xfrm>
          <a:noFill/>
        </p:spPr>
        <p:txBody>
          <a:bodyPr/>
          <a:lstStyle/>
          <a:p>
            <a:pPr eaLnBrk="1" hangingPunct="1"/>
            <a:r>
              <a:rPr lang="en-US" dirty="0">
                <a:solidFill>
                  <a:schemeClr val="tx1"/>
                </a:solidFill>
              </a:rPr>
              <a:t/>
            </a:r>
            <a:br>
              <a:rPr lang="en-US" dirty="0">
                <a:solidFill>
                  <a:schemeClr val="tx1"/>
                </a:solidFill>
              </a:rPr>
            </a:br>
            <a:r>
              <a:rPr lang="en-US" dirty="0">
                <a:solidFill>
                  <a:schemeClr val="tx1">
                    <a:lumMod val="50000"/>
                  </a:schemeClr>
                </a:solidFill>
              </a:rPr>
              <a:t> </a:t>
            </a:r>
            <a:r>
              <a:rPr lang="en-US" dirty="0">
                <a:solidFill>
                  <a:srgbClr val="202945"/>
                </a:solidFill>
                <a:latin typeface="Franklin Gothic Book"/>
              </a:rPr>
              <a:t>College Admissions Decisions</a:t>
            </a:r>
            <a:r>
              <a:rPr lang="en-US" sz="2150" dirty="0">
                <a:solidFill>
                  <a:srgbClr val="202945"/>
                </a:solidFill>
              </a:rPr>
              <a:t> </a:t>
            </a:r>
            <a:r>
              <a:rPr lang="en-US" sz="2160" dirty="0">
                <a:solidFill>
                  <a:schemeClr val="tx1"/>
                </a:solidFill>
              </a:rPr>
              <a:t/>
            </a:r>
            <a:br>
              <a:rPr lang="en-US" sz="2160" dirty="0">
                <a:solidFill>
                  <a:schemeClr val="tx1"/>
                </a:solidFill>
              </a:rPr>
            </a:br>
            <a:endParaRPr lang="en-US" sz="2160" dirty="0">
              <a:solidFill>
                <a:schemeClr val="tx1"/>
              </a:solidFill>
            </a:endParaRPr>
          </a:p>
        </p:txBody>
      </p:sp>
      <p:graphicFrame>
        <p:nvGraphicFramePr>
          <p:cNvPr id="7" name="College Adminissions"/>
          <p:cNvGraphicFramePr>
            <a:graphicFrameLocks noGrp="1" noChangeAspect="1"/>
          </p:cNvGraphicFramePr>
          <p:nvPr>
            <p:ph idx="1"/>
            <p:custDataLst>
              <p:tags r:id="rId1"/>
            </p:custDataLst>
          </p:nvPr>
        </p:nvGraphicFramePr>
        <p:xfrm>
          <a:off x="457200" y="1600200"/>
          <a:ext cx="8229600" cy="4495800"/>
        </p:xfrm>
        <a:graphic>
          <a:graphicData uri="http://schemas.openxmlformats.org/drawingml/2006/chart">
            <c:chart xmlns:c="http://schemas.openxmlformats.org/drawingml/2006/chart" xmlns:r="http://schemas.openxmlformats.org/officeDocument/2006/relationships" r:id="rId4"/>
          </a:graphicData>
        </a:graphic>
      </p:graphicFrame>
      <p:sp>
        <p:nvSpPr>
          <p:cNvPr id="1536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3200">
                <a:solidFill>
                  <a:schemeClr val="tx1"/>
                </a:solidFill>
                <a:latin typeface="Garamond" panose="02020404030301010803" pitchFamily="18" charset="0"/>
              </a:defRPr>
            </a:lvl1pPr>
            <a:lvl2pPr marL="742950" indent="-285750">
              <a:spcBef>
                <a:spcPct val="20000"/>
              </a:spcBef>
              <a:buClr>
                <a:schemeClr val="tx2"/>
              </a:buClr>
              <a:buChar char="•"/>
              <a:defRPr sz="2800">
                <a:solidFill>
                  <a:schemeClr val="tx1"/>
                </a:solidFill>
                <a:latin typeface="Garamond" panose="02020404030301010803" pitchFamily="18" charset="0"/>
              </a:defRPr>
            </a:lvl2pPr>
            <a:lvl3pPr marL="1143000" indent="-228600">
              <a:spcBef>
                <a:spcPct val="20000"/>
              </a:spcBef>
              <a:buClr>
                <a:schemeClr val="tx2"/>
              </a:buClr>
              <a:buChar char="•"/>
              <a:defRPr sz="2400">
                <a:solidFill>
                  <a:schemeClr val="tx1"/>
                </a:solidFill>
                <a:latin typeface="Garamond" panose="02020404030301010803" pitchFamily="18" charset="0"/>
              </a:defRPr>
            </a:lvl3pPr>
            <a:lvl4pPr marL="1600200" indent="-228600">
              <a:spcBef>
                <a:spcPct val="20000"/>
              </a:spcBef>
              <a:buClr>
                <a:schemeClr val="tx2"/>
              </a:buClr>
              <a:buChar char="•"/>
              <a:defRPr sz="2000">
                <a:solidFill>
                  <a:schemeClr val="tx1"/>
                </a:solidFill>
                <a:latin typeface="Garamond" panose="02020404030301010803" pitchFamily="18" charset="0"/>
              </a:defRPr>
            </a:lvl4pPr>
            <a:lvl5pPr marL="2057400" indent="-228600">
              <a:spcBef>
                <a:spcPct val="20000"/>
              </a:spcBef>
              <a:buClr>
                <a:schemeClr val="tx2"/>
              </a:buClr>
              <a:buChar char="•"/>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9pPr>
          </a:lstStyle>
          <a:p>
            <a:pPr>
              <a:spcBef>
                <a:spcPct val="0"/>
              </a:spcBef>
              <a:buClrTx/>
              <a:buFontTx/>
              <a:buNone/>
            </a:pPr>
            <a:fld id="{2DC6350D-068C-4469-92A4-E1FA79C24407}" type="slidenum">
              <a:rPr lang="en-US" sz="1200"/>
              <a:pPr>
                <a:spcBef>
                  <a:spcPct val="0"/>
                </a:spcBef>
                <a:buClrTx/>
                <a:buFontTx/>
                <a:buNone/>
              </a:pPr>
              <a:t>9</a:t>
            </a:fld>
            <a:endParaRPr lang="en-US" sz="1200" dirty="0"/>
          </a:p>
        </p:txBody>
      </p:sp>
      <p:graphicFrame>
        <p:nvGraphicFramePr>
          <p:cNvPr id="9" name="Number of applications"/>
          <p:cNvGraphicFramePr>
            <a:graphicFrameLocks noGrp="1"/>
          </p:cNvGraphicFramePr>
          <p:nvPr>
            <p:ph sz="half" idx="4294967295"/>
            <p:extLst>
              <p:ext uri="{D42A27DB-BD31-4B8C-83A1-F6EECF244321}">
                <p14:modId xmlns:p14="http://schemas.microsoft.com/office/powerpoint/2010/main" val="2743918111"/>
              </p:ext>
            </p:extLst>
          </p:nvPr>
        </p:nvGraphicFramePr>
        <p:xfrm>
          <a:off x="0" y="1828800"/>
          <a:ext cx="9144000" cy="4876800"/>
        </p:xfrm>
        <a:graphic>
          <a:graphicData uri="http://schemas.openxmlformats.org/drawingml/2006/chart">
            <c:chart xmlns:c="http://schemas.openxmlformats.org/drawingml/2006/chart" xmlns:r="http://schemas.openxmlformats.org/officeDocument/2006/relationships" r:id="rId5"/>
          </a:graphicData>
        </a:graphic>
      </p:graphicFrame>
      <p:sp>
        <p:nvSpPr>
          <p:cNvPr id="2" name="TextBox 1"/>
          <p:cNvSpPr txBox="1"/>
          <p:nvPr/>
        </p:nvSpPr>
        <p:spPr>
          <a:xfrm>
            <a:off x="228600" y="1219200"/>
            <a:ext cx="8763000" cy="757130"/>
          </a:xfrm>
          <a:prstGeom prst="rect">
            <a:avLst/>
          </a:prstGeom>
          <a:noFill/>
        </p:spPr>
        <p:txBody>
          <a:bodyPr wrap="square" rtlCol="0" anchor="t">
            <a:spAutoFit/>
          </a:bodyPr>
          <a:lstStyle/>
          <a:p>
            <a:pPr algn="ctr"/>
            <a:r>
              <a:rPr lang="en-US" sz="2150" b="1" kern="0" dirty="0">
                <a:solidFill>
                  <a:srgbClr val="E74C39"/>
                </a:solidFill>
                <a:latin typeface="Franklin Gothic Book"/>
                <a:ea typeface="+mj-ea"/>
                <a:cs typeface="+mj-cs"/>
              </a:rPr>
              <a:t>To how many colleges </a:t>
            </a:r>
            <a:r>
              <a:rPr lang="en-US" sz="2150" b="1" i="1" u="sng" kern="0" dirty="0">
                <a:solidFill>
                  <a:srgbClr val="E74C39"/>
                </a:solidFill>
                <a:latin typeface="Franklin Gothic Book"/>
                <a:ea typeface="+mj-ea"/>
                <a:cs typeface="+mj-cs"/>
              </a:rPr>
              <a:t>other than this one</a:t>
            </a:r>
            <a:r>
              <a:rPr lang="en-US" sz="2150" b="1" kern="0" dirty="0">
                <a:solidFill>
                  <a:srgbClr val="E74C39"/>
                </a:solidFill>
                <a:latin typeface="Franklin Gothic Book"/>
                <a:ea typeface="+mj-ea"/>
                <a:cs typeface="+mj-cs"/>
              </a:rPr>
              <a:t> did you </a:t>
            </a:r>
            <a:r>
              <a:rPr lang="en-US" sz="2160" b="1" kern="0" dirty="0">
                <a:latin typeface="Garamond"/>
                <a:ea typeface="+mj-ea"/>
                <a:cs typeface="+mj-cs"/>
              </a:rPr>
              <a:t/>
            </a:r>
            <a:br>
              <a:rPr lang="en-US" sz="2160" b="1" kern="0" dirty="0">
                <a:latin typeface="Garamond"/>
                <a:ea typeface="+mj-ea"/>
                <a:cs typeface="+mj-cs"/>
              </a:rPr>
            </a:br>
            <a:r>
              <a:rPr lang="en-US" sz="2150" b="1" kern="0" dirty="0">
                <a:solidFill>
                  <a:srgbClr val="E74C39"/>
                </a:solidFill>
                <a:latin typeface="Franklin Gothic Book"/>
                <a:ea typeface="+mj-ea"/>
                <a:cs typeface="+mj-cs"/>
              </a:rPr>
              <a:t>apply for admission this year?</a:t>
            </a:r>
            <a:endParaRPr lang="en-US" sz="2150" b="1" dirty="0">
              <a:solidFill>
                <a:srgbClr val="E74C39"/>
              </a:solidFill>
              <a:latin typeface="Franklin Gothic Book"/>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XT" val="titleBox"/>
</p:tagLst>
</file>

<file path=ppt/tags/tag10.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1.xml><?xml version="1.0" encoding="utf-8"?>
<p:tagLst xmlns:a="http://schemas.openxmlformats.org/drawingml/2006/main" xmlns:r="http://schemas.openxmlformats.org/officeDocument/2006/relationships" xmlns:p="http://schemas.openxmlformats.org/presentationml/2006/main">
  <p:tag name="CHART" val="ctGains1"/>
</p:tagLst>
</file>

<file path=ppt/tags/tag12.xml><?xml version="1.0" encoding="utf-8"?>
<p:tagLst xmlns:a="http://schemas.openxmlformats.org/drawingml/2006/main" xmlns:r="http://schemas.openxmlformats.org/officeDocument/2006/relationships" xmlns:p="http://schemas.openxmlformats.org/presentationml/2006/main">
  <p:tag name="CHART" val="tblFacInt"/>
  <p:tag name="TEXT" val="tblCivicEng"/>
</p:tagLst>
</file>

<file path=ppt/tags/tag13.xml><?xml version="1.0" encoding="utf-8"?>
<p:tagLst xmlns:a="http://schemas.openxmlformats.org/drawingml/2006/main" xmlns:r="http://schemas.openxmlformats.org/officeDocument/2006/relationships" xmlns:p="http://schemas.openxmlformats.org/presentationml/2006/main">
  <p:tag name="CHART" val="tblFacInt"/>
  <p:tag name="TEXT" val="tblCivicEng"/>
</p:tagLst>
</file>

<file path=ppt/tags/tag2.xml><?xml version="1.0" encoding="utf-8"?>
<p:tagLst xmlns:a="http://schemas.openxmlformats.org/drawingml/2006/main" xmlns:r="http://schemas.openxmlformats.org/officeDocument/2006/relationships" xmlns:p="http://schemas.openxmlformats.org/presentationml/2006/main">
  <p:tag name="CHART" val="ctFacIntSat"/>
</p:tagLst>
</file>

<file path=ppt/tags/tag3.xml><?xml version="1.0" encoding="utf-8"?>
<p:tagLst xmlns:a="http://schemas.openxmlformats.org/drawingml/2006/main" xmlns:r="http://schemas.openxmlformats.org/officeDocument/2006/relationships" xmlns:p="http://schemas.openxmlformats.org/presentationml/2006/main">
  <p:tag name="CHART" val="ctFacIntSat"/>
</p:tagLst>
</file>

<file path=ppt/tags/tag4.xml><?xml version="1.0" encoding="utf-8"?>
<p:tagLst xmlns:a="http://schemas.openxmlformats.org/drawingml/2006/main" xmlns:r="http://schemas.openxmlformats.org/officeDocument/2006/relationships" xmlns:p="http://schemas.openxmlformats.org/presentationml/2006/main">
  <p:tag name="CHART" val="ctFacIntSat"/>
</p:tagLst>
</file>

<file path=ppt/tags/tag5.xml><?xml version="1.0" encoding="utf-8"?>
<p:tagLst xmlns:a="http://schemas.openxmlformats.org/drawingml/2006/main" xmlns:r="http://schemas.openxmlformats.org/officeDocument/2006/relationships" xmlns:p="http://schemas.openxmlformats.org/presentationml/2006/main">
  <p:tag name="CHART" val="ctFacIntSat"/>
</p:tagLst>
</file>

<file path=ppt/tags/tag6.xml><?xml version="1.0" encoding="utf-8"?>
<p:tagLst xmlns:a="http://schemas.openxmlformats.org/drawingml/2006/main" xmlns:r="http://schemas.openxmlformats.org/officeDocument/2006/relationships" xmlns:p="http://schemas.openxmlformats.org/presentationml/2006/main">
  <p:tag name="CHART" val="ctFinanceSource"/>
</p:tagLst>
</file>

<file path=ppt/tags/tag7.xml><?xml version="1.0" encoding="utf-8"?>
<p:tagLst xmlns:a="http://schemas.openxmlformats.org/drawingml/2006/main" xmlns:r="http://schemas.openxmlformats.org/officeDocument/2006/relationships" xmlns:p="http://schemas.openxmlformats.org/presentationml/2006/main">
  <p:tag name="CHART" val="ctFinanceSource"/>
</p:tagLst>
</file>

<file path=ppt/tags/tag8.xml><?xml version="1.0" encoding="utf-8"?>
<p:tagLst xmlns:a="http://schemas.openxmlformats.org/drawingml/2006/main" xmlns:r="http://schemas.openxmlformats.org/officeDocument/2006/relationships" xmlns:p="http://schemas.openxmlformats.org/presentationml/2006/main">
  <p:tag name="CHART" val="ctFinanceSource"/>
</p:tagLst>
</file>

<file path=ppt/tags/tag9.xml><?xml version="1.0" encoding="utf-8"?>
<p:tagLst xmlns:a="http://schemas.openxmlformats.org/drawingml/2006/main" xmlns:r="http://schemas.openxmlformats.org/officeDocument/2006/relationships" xmlns:p="http://schemas.openxmlformats.org/presentationml/2006/main">
  <p:tag name="CHART" val="ctFinanceSource"/>
</p:tagLst>
</file>

<file path=ppt/theme/theme1.xml><?xml version="1.0" encoding="utf-8"?>
<a:theme xmlns:a="http://schemas.openxmlformats.org/drawingml/2006/main" name="Teamwork">
  <a:themeElements>
    <a:clrScheme name="Custom 4">
      <a:dk1>
        <a:srgbClr val="FFFFFF"/>
      </a:dk1>
      <a:lt1>
        <a:srgbClr val="7680AC"/>
      </a:lt1>
      <a:dk2>
        <a:srgbClr val="213246"/>
      </a:dk2>
      <a:lt2>
        <a:srgbClr val="7680AC"/>
      </a:lt2>
      <a:accent1>
        <a:srgbClr val="7680AC"/>
      </a:accent1>
      <a:accent2>
        <a:srgbClr val="FFFF99"/>
      </a:accent2>
      <a:accent3>
        <a:srgbClr val="ABADB0"/>
      </a:accent3>
      <a:accent4>
        <a:srgbClr val="646C92"/>
      </a:accent4>
      <a:accent5>
        <a:srgbClr val="BDC0D2"/>
      </a:accent5>
      <a:accent6>
        <a:srgbClr val="E7E78A"/>
      </a:accent6>
      <a:hlink>
        <a:srgbClr val="E74C39"/>
      </a:hlink>
      <a:folHlink>
        <a:srgbClr val="202945"/>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Teamwork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Teamwork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Teamwork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Teamwork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Teamwork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Teamwork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Teamwork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Teamwork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Teamwork 10">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FFFF99"/>
        </a:hlink>
        <a:folHlink>
          <a:srgbClr val="CCFF66"/>
        </a:folHlink>
      </a:clrScheme>
      <a:clrMap bg1="dk2" tx1="lt1" bg2="dk1" tx2="lt2" accent1="accent1" accent2="accent2" accent3="accent3" accent4="accent4" accent5="accent5" accent6="accent6" hlink="hlink" folHlink="folHlink"/>
    </a:extraClrScheme>
    <a:extraClrScheme>
      <a:clrScheme name="Teamwork 11">
        <a:dk1>
          <a:srgbClr val="FFFFFF"/>
        </a:dk1>
        <a:lt1>
          <a:srgbClr val="7680AC"/>
        </a:lt1>
        <a:dk2>
          <a:srgbClr val="213246"/>
        </a:dk2>
        <a:lt2>
          <a:srgbClr val="7680AC"/>
        </a:lt2>
        <a:accent1>
          <a:srgbClr val="7680AC"/>
        </a:accent1>
        <a:accent2>
          <a:srgbClr val="FFFF99"/>
        </a:accent2>
        <a:accent3>
          <a:srgbClr val="ABADB0"/>
        </a:accent3>
        <a:accent4>
          <a:srgbClr val="646C92"/>
        </a:accent4>
        <a:accent5>
          <a:srgbClr val="BDC0D2"/>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2">
        <a:dk1>
          <a:srgbClr val="FFFFFF"/>
        </a:dk1>
        <a:lt1>
          <a:srgbClr val="7680AC"/>
        </a:lt1>
        <a:dk2>
          <a:srgbClr val="213246"/>
        </a:dk2>
        <a:lt2>
          <a:srgbClr val="7680AC"/>
        </a:lt2>
        <a:accent1>
          <a:srgbClr val="FFFFFF"/>
        </a:accent1>
        <a:accent2>
          <a:srgbClr val="FFFF99"/>
        </a:accent2>
        <a:accent3>
          <a:srgbClr val="ABADB0"/>
        </a:accent3>
        <a:accent4>
          <a:srgbClr val="646C92"/>
        </a:accent4>
        <a:accent5>
          <a:srgbClr val="FFFFFF"/>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3">
        <a:dk1>
          <a:srgbClr val="FFFFFF"/>
        </a:dk1>
        <a:lt1>
          <a:srgbClr val="FFFFFF"/>
        </a:lt1>
        <a:dk2>
          <a:srgbClr val="213246"/>
        </a:dk2>
        <a:lt2>
          <a:srgbClr val="7680AC"/>
        </a:lt2>
        <a:accent1>
          <a:srgbClr val="7680AC"/>
        </a:accent1>
        <a:accent2>
          <a:srgbClr val="FFFF99"/>
        </a:accent2>
        <a:accent3>
          <a:srgbClr val="ABADB0"/>
        </a:accent3>
        <a:accent4>
          <a:srgbClr val="DADADA"/>
        </a:accent4>
        <a:accent5>
          <a:srgbClr val="BDC0D2"/>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4">
        <a:dk1>
          <a:srgbClr val="FFFFFF"/>
        </a:dk1>
        <a:lt1>
          <a:srgbClr val="FFFFFF"/>
        </a:lt1>
        <a:dk2>
          <a:srgbClr val="213246"/>
        </a:dk2>
        <a:lt2>
          <a:srgbClr val="7680AC"/>
        </a:lt2>
        <a:accent1>
          <a:srgbClr val="7680AC"/>
        </a:accent1>
        <a:accent2>
          <a:srgbClr val="FFFF99"/>
        </a:accent2>
        <a:accent3>
          <a:srgbClr val="ABADB0"/>
        </a:accent3>
        <a:accent4>
          <a:srgbClr val="DADADA"/>
        </a:accent4>
        <a:accent5>
          <a:srgbClr val="BDC0D2"/>
        </a:accent5>
        <a:accent6>
          <a:srgbClr val="E7E78A"/>
        </a:accent6>
        <a:hlink>
          <a:srgbClr val="7680AC"/>
        </a:hlink>
        <a:folHlink>
          <a:srgbClr val="FFFF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Teamwork</Template>
  <TotalTime>24179</TotalTime>
  <Words>1760</Words>
  <Application>Microsoft Office PowerPoint</Application>
  <PresentationFormat>On-screen Show (4:3)</PresentationFormat>
  <Paragraphs>503</Paragraphs>
  <Slides>40</Slides>
  <Notes>40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frank</vt:lpstr>
      <vt:lpstr>Franklin Gothic Book</vt:lpstr>
      <vt:lpstr>Garamond</vt:lpstr>
      <vt:lpstr>Teamwork</vt:lpstr>
      <vt:lpstr>Oakland University  CIRP Freshman Survey   2016 Results</vt:lpstr>
      <vt:lpstr>The First Year is Important…</vt:lpstr>
      <vt:lpstr>Table of Contents</vt:lpstr>
      <vt:lpstr>A Note about CIRP Constructs</vt:lpstr>
      <vt:lpstr>Demographics </vt:lpstr>
      <vt:lpstr>Demographics </vt:lpstr>
      <vt:lpstr>Demographics  </vt:lpstr>
      <vt:lpstr>College Admissions Decisions</vt:lpstr>
      <vt:lpstr>  College Admissions Decisions  </vt:lpstr>
      <vt:lpstr> College Acceptance  </vt:lpstr>
      <vt:lpstr>College Choice</vt:lpstr>
      <vt:lpstr>College Choice</vt:lpstr>
      <vt:lpstr> College Choice How important was each reason in your decision to attend this college?</vt:lpstr>
      <vt:lpstr>College Choice How important was each reason in your decision to attend this college?</vt:lpstr>
      <vt:lpstr>College Choice How important was each reason in your decision to attend this college?</vt:lpstr>
      <vt:lpstr>Financing College</vt:lpstr>
      <vt:lpstr> Financing College Students’ first-year funding sources:</vt:lpstr>
      <vt:lpstr> Financing College Did you receive any of the following forms of financial aid?</vt:lpstr>
      <vt:lpstr> Financing College Do you have any concern about your ability  to finance your college education?</vt:lpstr>
      <vt:lpstr>High School Experiences</vt:lpstr>
      <vt:lpstr>High School Experiences Please mark which of the following courses you have completed.</vt:lpstr>
      <vt:lpstr>Habits of Mind   Habits of Mind is a unified measure of the behaviors and traits associated with academic success. These learning behaviors are seen as the foundation for lifelong learning.</vt:lpstr>
      <vt:lpstr>PowerPoint Presentation</vt:lpstr>
      <vt:lpstr>PowerPoint Presentation</vt:lpstr>
      <vt:lpstr> Civic Engagement  Engaged citizens are a critical element in the functioning of our democratic society.  Civic Engagement measures the extent to which students are motivated and  involved in civic, electoral and political activities.</vt:lpstr>
      <vt:lpstr>Health and Wellness  Students’ physical and emotional well-being can affect many important aspects of the student experience including academic performance and persistence. These items gauge student behaviors, attitudes, and experiences related to health and wellness.</vt:lpstr>
      <vt:lpstr>College Preparation</vt:lpstr>
      <vt:lpstr> Summer Bridge Program How many weeks this summer did you participate in a bridge program at this institution?</vt:lpstr>
      <vt:lpstr> Science/Research Self-Efficacy How confident are you that you can do the following?</vt:lpstr>
      <vt:lpstr>Expectations for College: Major and Career</vt:lpstr>
      <vt:lpstr> Expectations: Major Please indicate your intended major.</vt:lpstr>
      <vt:lpstr>Expectations: Major Do you consider yourself Pre-Med or Pre-Law?</vt:lpstr>
      <vt:lpstr> Expectations: Career Please indicate your intended career.</vt:lpstr>
      <vt:lpstr>Expectations: Time-to-Degree How many years do you expect it will take you to graduate from this college?</vt:lpstr>
      <vt:lpstr>Expectations: Degree Aspirations What is the highest academic degree that you intend to attain?</vt:lpstr>
      <vt:lpstr>Expectations for College Life</vt:lpstr>
      <vt:lpstr>Expectations for College Life What is your best guess as to the chances that you will:</vt:lpstr>
      <vt:lpstr>Expectations for College Life What is your best guess as to the chances that you will:</vt:lpstr>
      <vt:lpstr>Expectations for College Life What is your best guess as to the chances that you will:</vt:lpstr>
      <vt:lpstr>PowerPoint Presentation</vt:lpstr>
    </vt:vector>
  </TitlesOfParts>
  <Company>UCLA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2007 Your First College Year</dc:title>
  <dc:creator>larellano</dc:creator>
  <cp:lastModifiedBy>Laura Schartman</cp:lastModifiedBy>
  <cp:revision>1982</cp:revision>
  <cp:lastPrinted>2017-02-02T23:00:01Z</cp:lastPrinted>
  <dcterms:created xsi:type="dcterms:W3CDTF">2007-06-27T16:52:25Z</dcterms:created>
  <dcterms:modified xsi:type="dcterms:W3CDTF">2017-04-04T20:42:48Z</dcterms:modified>
</cp:coreProperties>
</file>