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tags/tag2.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tags/tag3.xml" ContentType="application/vnd.openxmlformats-officedocument.presentationml.tags+xml"/>
  <Override PartName="/ppt/notesSlides/notesSlide7.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8.xml" ContentType="application/vnd.openxmlformats-officedocument.presentationml.notesSlide+xml"/>
  <Override PartName="/ppt/tags/tag4.xml" ContentType="application/vnd.openxmlformats-officedocument.presentationml.tags+xml"/>
  <Override PartName="/ppt/notesSlides/notesSlide9.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10.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11.xml" ContentType="application/vnd.openxmlformats-officedocument.drawingml.chart+xml"/>
  <Override PartName="/ppt/drawings/drawing2.xml" ContentType="application/vnd.openxmlformats-officedocument.drawingml.chartshapes+xml"/>
  <Override PartName="/ppt/notesSlides/notesSlide13.xml" ContentType="application/vnd.openxmlformats-officedocument.presentationml.notesSlide+xml"/>
  <Override PartName="/ppt/charts/chart12.xml" ContentType="application/vnd.openxmlformats-officedocument.drawingml.chart+xml"/>
  <Override PartName="/ppt/drawings/drawing3.xml" ContentType="application/vnd.openxmlformats-officedocument.drawingml.chartshapes+xml"/>
  <Override PartName="/ppt/notesSlides/notesSlide14.xml" ContentType="application/vnd.openxmlformats-officedocument.presentationml.notesSlide+xml"/>
  <Override PartName="/ppt/charts/chart13.xml" ContentType="application/vnd.openxmlformats-officedocument.drawingml.chart+xml"/>
  <Override PartName="/ppt/drawings/drawing4.xml" ContentType="application/vnd.openxmlformats-officedocument.drawingml.chartshapes+xml"/>
  <Override PartName="/ppt/notesSlides/notesSlide15.xml" ContentType="application/vnd.openxmlformats-officedocument.presentationml.notesSlide+xml"/>
  <Override PartName="/ppt/charts/chart14.xml" ContentType="application/vnd.openxmlformats-officedocument.drawingml.chart+xml"/>
  <Override PartName="/ppt/drawings/drawing5.xml" ContentType="application/vnd.openxmlformats-officedocument.drawingml.chartshapes+xml"/>
  <Override PartName="/ppt/notesSlides/notesSlide16.xml" ContentType="application/vnd.openxmlformats-officedocument.presentationml.notesSlide+xml"/>
  <Override PartName="/ppt/tags/tag5.xml" ContentType="application/vnd.openxmlformats-officedocument.presentationml.tags+xml"/>
  <Override PartName="/ppt/notesSlides/notesSlide17.xml" ContentType="application/vnd.openxmlformats-officedocument.presentationml.notesSlide+xml"/>
  <Override PartName="/ppt/charts/chart15.xml" ContentType="application/vnd.openxmlformats-officedocument.drawingml.chart+xml"/>
  <Override PartName="/ppt/notesSlides/notesSlide18.xml" ContentType="application/vnd.openxmlformats-officedocument.presentationml.notesSlide+xml"/>
  <Override PartName="/ppt/charts/chart16.xml" ContentType="application/vnd.openxmlformats-officedocument.drawingml.chart+xml"/>
  <Override PartName="/ppt/notesSlides/notesSlide19.xml" ContentType="application/vnd.openxmlformats-officedocument.presentationml.notesSlide+xml"/>
  <Override PartName="/ppt/charts/chart17.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8.xml" ContentType="application/vnd.openxmlformats-officedocument.drawingml.chart+xml"/>
  <Override PartName="/ppt/drawings/drawing6.xml" ContentType="application/vnd.openxmlformats-officedocument.drawingml.chartshapes+xml"/>
  <Override PartName="/ppt/tags/tag6.xml" ContentType="application/vnd.openxmlformats-officedocument.presentationml.tags+xml"/>
  <Override PartName="/ppt/notesSlides/notesSlide22.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tags/tag7.xml" ContentType="application/vnd.openxmlformats-officedocument.presentationml.tags+xml"/>
  <Override PartName="/ppt/notesSlides/notesSlide23.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tags/tag8.xml" ContentType="application/vnd.openxmlformats-officedocument.presentationml.tags+xml"/>
  <Override PartName="/ppt/notesSlides/notesSlide24.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tags/tag9.xml" ContentType="application/vnd.openxmlformats-officedocument.presentationml.tags+xml"/>
  <Override PartName="/ppt/notesSlides/notesSlide25.xml" ContentType="application/vnd.openxmlformats-officedocument.presentationml.notesSlide+xml"/>
  <Override PartName="/ppt/charts/chart25.xml" ContentType="application/vnd.openxmlformats-officedocument.drawingml.chart+xml"/>
  <Override PartName="/ppt/drawings/drawing7.xml" ContentType="application/vnd.openxmlformats-officedocument.drawingml.chartshapes+xml"/>
  <Override PartName="/ppt/tags/tag10.xml" ContentType="application/vnd.openxmlformats-officedocument.presentationml.tags+xml"/>
  <Override PartName="/ppt/notesSlides/notesSlide26.xml" ContentType="application/vnd.openxmlformats-officedocument.presentationml.notesSlide+xml"/>
  <Override PartName="/ppt/charts/chart26.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27.xml" ContentType="application/vnd.openxmlformats-officedocument.drawingml.chart+xml"/>
  <Override PartName="/ppt/notesSlides/notesSlide29.xml" ContentType="application/vnd.openxmlformats-officedocument.presentationml.notesSlide+xml"/>
  <Override PartName="/ppt/charts/chart28.xml" ContentType="application/vnd.openxmlformats-officedocument.drawingml.chart+xml"/>
  <Override PartName="/ppt/notesSlides/notesSlide30.xml" ContentType="application/vnd.openxmlformats-officedocument.presentationml.notesSlide+xml"/>
  <Override PartName="/ppt/charts/chart29.xml" ContentType="application/vnd.openxmlformats-officedocument.drawingml.chart+xml"/>
  <Override PartName="/ppt/drawings/drawing8.xml" ContentType="application/vnd.openxmlformats-officedocument.drawingml.chartshapes+xml"/>
  <Override PartName="/ppt/notesSlides/notesSlide31.xml" ContentType="application/vnd.openxmlformats-officedocument.presentationml.notesSlide+xml"/>
  <Override PartName="/ppt/tags/tag11.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30.xml" ContentType="application/vnd.openxmlformats-officedocument.drawingml.chart+xml"/>
  <Override PartName="/ppt/tags/tag12.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31.xml" ContentType="application/vnd.openxmlformats-officedocument.drawingml.chart+xml"/>
  <Override PartName="/ppt/notesSlides/notesSlide36.xml" ContentType="application/vnd.openxmlformats-officedocument.presentationml.notesSlide+xml"/>
  <Override PartName="/ppt/charts/chart32.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33.xml" ContentType="application/vnd.openxmlformats-officedocument.drawingml.chart+xml"/>
  <Override PartName="/ppt/drawings/drawing9.xml" ContentType="application/vnd.openxmlformats-officedocument.drawingml.chartshapes+xml"/>
  <Override PartName="/ppt/notesSlides/notesSlide39.xml" ContentType="application/vnd.openxmlformats-officedocument.presentationml.notesSlide+xml"/>
  <Override PartName="/ppt/charts/chart34.xml" ContentType="application/vnd.openxmlformats-officedocument.drawingml.chart+xml"/>
  <Override PartName="/ppt/drawings/drawing10.xml" ContentType="application/vnd.openxmlformats-officedocument.drawingml.chartshapes+xml"/>
  <Override PartName="/ppt/notesSlides/notesSlide40.xml" ContentType="application/vnd.openxmlformats-officedocument.presentationml.notesSlide+xml"/>
  <Override PartName="/ppt/charts/chart35.xml" ContentType="application/vnd.openxmlformats-officedocument.drawingml.chart+xml"/>
  <Override PartName="/ppt/drawings/drawing11.xml" ContentType="application/vnd.openxmlformats-officedocument.drawingml.chartshapes+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3"/>
  </p:notesMasterIdLst>
  <p:handoutMasterIdLst>
    <p:handoutMasterId r:id="rId44"/>
  </p:handoutMasterIdLst>
  <p:sldIdLst>
    <p:sldId id="513" r:id="rId2"/>
    <p:sldId id="363" r:id="rId3"/>
    <p:sldId id="485" r:id="rId4"/>
    <p:sldId id="399" r:id="rId5"/>
    <p:sldId id="502" r:id="rId6"/>
    <p:sldId id="512" r:id="rId7"/>
    <p:sldId id="443" r:id="rId8"/>
    <p:sldId id="400" r:id="rId9"/>
    <p:sldId id="444" r:id="rId10"/>
    <p:sldId id="510" r:id="rId11"/>
    <p:sldId id="445" r:id="rId12"/>
    <p:sldId id="480" r:id="rId13"/>
    <p:sldId id="459" r:id="rId14"/>
    <p:sldId id="460" r:id="rId15"/>
    <p:sldId id="461" r:id="rId16"/>
    <p:sldId id="401" r:id="rId17"/>
    <p:sldId id="478" r:id="rId18"/>
    <p:sldId id="497" r:id="rId19"/>
    <p:sldId id="451" r:id="rId20"/>
    <p:sldId id="402" r:id="rId21"/>
    <p:sldId id="457" r:id="rId22"/>
    <p:sldId id="507" r:id="rId23"/>
    <p:sldId id="504" r:id="rId24"/>
    <p:sldId id="505" r:id="rId25"/>
    <p:sldId id="506" r:id="rId26"/>
    <p:sldId id="499" r:id="rId27"/>
    <p:sldId id="403" r:id="rId28"/>
    <p:sldId id="498" r:id="rId29"/>
    <p:sldId id="508" r:id="rId30"/>
    <p:sldId id="500" r:id="rId31"/>
    <p:sldId id="438" r:id="rId32"/>
    <p:sldId id="484" r:id="rId33"/>
    <p:sldId id="483" r:id="rId34"/>
    <p:sldId id="479" r:id="rId35"/>
    <p:sldId id="476" r:id="rId36"/>
    <p:sldId id="470" r:id="rId37"/>
    <p:sldId id="439" r:id="rId38"/>
    <p:sldId id="472" r:id="rId39"/>
    <p:sldId id="473" r:id="rId40"/>
    <p:sldId id="475" r:id="rId41"/>
    <p:sldId id="281" r:id="rId42"/>
  </p:sldIdLst>
  <p:sldSz cx="9144000" cy="6858000" type="screen4x3"/>
  <p:notesSz cx="6997700" cy="9283700"/>
  <p:defaultTextStyle>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945"/>
    <a:srgbClr val="E74C39"/>
    <a:srgbClr val="5268AE"/>
    <a:srgbClr val="7680AC"/>
    <a:srgbClr val="FF2600"/>
    <a:srgbClr val="FFFFFF"/>
    <a:srgbClr val="98A4AE"/>
    <a:srgbClr val="DE7C00"/>
    <a:srgbClr val="F3A59B"/>
    <a:srgbClr val="ACB6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868" autoAdjust="0"/>
    <p:restoredTop sz="82147" autoAdjust="0"/>
  </p:normalViewPr>
  <p:slideViewPr>
    <p:cSldViewPr>
      <p:cViewPr varScale="1">
        <p:scale>
          <a:sx n="65" d="100"/>
          <a:sy n="65" d="100"/>
        </p:scale>
        <p:origin x="1470"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0"/>
    </p:cViewPr>
  </p:sorterViewPr>
  <p:notesViewPr>
    <p:cSldViewPr>
      <p:cViewPr varScale="1">
        <p:scale>
          <a:sx n="82" d="100"/>
          <a:sy n="82" d="100"/>
        </p:scale>
        <p:origin x="-1428" y="-78"/>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32.xlsx"/></Relationships>
</file>

<file path=ppt/charts/_rels/chart34.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33.xlsx"/></Relationships>
</file>

<file path=ppt/charts/_rels/chart35.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package" Target="../embeddings/Microsoft_Excel_Worksheet34.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barChart>
        <c:barDir val="col"/>
        <c:grouping val="clustered"/>
        <c:varyColors val="0"/>
        <c:ser>
          <c:idx val="0"/>
          <c:order val="0"/>
          <c:tx>
            <c:strRef>
              <c:f>Sheet1!$B$1</c:f>
              <c:strCache>
                <c:ptCount val="1"/>
                <c:pt idx="0">
                  <c:v>Institution</c:v>
                </c:pt>
              </c:strCache>
            </c:strRef>
          </c:tx>
          <c:spPr>
            <a:solidFill>
              <a:schemeClr val="accent1"/>
            </a:solidFill>
            <a:ln>
              <a:solidFill>
                <a:schemeClr val="bg2"/>
              </a:solidFill>
            </a:ln>
          </c:spPr>
          <c:invertIfNegative val="0"/>
          <c:dPt>
            <c:idx val="0"/>
            <c:invertIfNegative val="0"/>
            <c:bubble3D val="0"/>
            <c:spPr>
              <a:solidFill>
                <a:schemeClr val="accent1">
                  <a:lumMod val="60000"/>
                  <a:lumOff val="40000"/>
                </a:schemeClr>
              </a:solidFill>
              <a:ln>
                <a:solidFill>
                  <a:schemeClr val="bg2"/>
                </a:solidFill>
              </a:ln>
            </c:spPr>
            <c:extLst>
              <c:ext xmlns:c16="http://schemas.microsoft.com/office/drawing/2014/chart" uri="{C3380CC4-5D6E-409C-BE32-E72D297353CC}">
                <c16:uniqueId val="{00000001-2732-45FB-8C60-4A8135E5AEBA}"/>
              </c:ext>
            </c:extLst>
          </c:dPt>
          <c:dLbls>
            <c:spPr>
              <a:noFill/>
              <a:ln>
                <a:noFill/>
              </a:ln>
              <a:effectLst/>
            </c:spPr>
            <c:txPr>
              <a:bodyPr/>
              <a:lstStyle/>
              <a:p>
                <a:pPr>
                  <a:defRPr sz="1400" b="1" baseline="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Man</c:v>
                </c:pt>
                <c:pt idx="1">
                  <c:v>Woman</c:v>
                </c:pt>
                <c:pt idx="2">
                  <c:v>Trans Man</c:v>
                </c:pt>
                <c:pt idx="3">
                  <c:v>Trans Woman</c:v>
                </c:pt>
                <c:pt idx="4">
                  <c:v>Genderqueer *</c:v>
                </c:pt>
                <c:pt idx="5">
                  <c:v>Different Identity</c:v>
                </c:pt>
              </c:strCache>
            </c:strRef>
          </c:cat>
          <c:val>
            <c:numRef>
              <c:f>Sheet1!$B$2:$B$7</c:f>
              <c:numCache>
                <c:formatCode>0.0%</c:formatCode>
                <c:ptCount val="6"/>
                <c:pt idx="0">
                  <c:v>0.40699999999999997</c:v>
                </c:pt>
                <c:pt idx="1">
                  <c:v>0.59</c:v>
                </c:pt>
                <c:pt idx="2">
                  <c:v>2E-3</c:v>
                </c:pt>
                <c:pt idx="3">
                  <c:v>1E-3</c:v>
                </c:pt>
                <c:pt idx="4">
                  <c:v>0</c:v>
                </c:pt>
                <c:pt idx="5">
                  <c:v>0</c:v>
                </c:pt>
              </c:numCache>
            </c:numRef>
          </c:val>
          <c:extLst>
            <c:ext xmlns:c16="http://schemas.microsoft.com/office/drawing/2014/chart" uri="{C3380CC4-5D6E-409C-BE32-E72D297353CC}">
              <c16:uniqueId val="{00000002-2732-45FB-8C60-4A8135E5AEBA}"/>
            </c:ext>
          </c:extLst>
        </c:ser>
        <c:dLbls>
          <c:showLegendKey val="0"/>
          <c:showVal val="0"/>
          <c:showCatName val="0"/>
          <c:showSerName val="0"/>
          <c:showPercent val="0"/>
          <c:showBubbleSize val="0"/>
        </c:dLbls>
        <c:gapWidth val="100"/>
        <c:axId val="34283008"/>
        <c:axId val="83246400"/>
      </c:barChart>
      <c:valAx>
        <c:axId val="83246400"/>
        <c:scaling>
          <c:orientation val="minMax"/>
        </c:scaling>
        <c:delete val="0"/>
        <c:axPos val="l"/>
        <c:majorGridlines/>
        <c:numFmt formatCode="0%" sourceLinked="0"/>
        <c:majorTickMark val="out"/>
        <c:minorTickMark val="none"/>
        <c:tickLblPos val="nextTo"/>
        <c:spPr>
          <a:ln>
            <a:solidFill>
              <a:schemeClr val="bg1"/>
            </a:solidFill>
          </a:ln>
        </c:spPr>
        <c:txPr>
          <a:bodyPr/>
          <a:lstStyle/>
          <a:p>
            <a:pPr>
              <a:defRPr>
                <a:solidFill>
                  <a:schemeClr val="bg1"/>
                </a:solidFill>
              </a:defRPr>
            </a:pPr>
            <a:endParaRPr lang="en-US"/>
          </a:p>
        </c:txPr>
        <c:crossAx val="34283008"/>
        <c:crosses val="autoZero"/>
        <c:crossBetween val="between"/>
      </c:valAx>
      <c:catAx>
        <c:axId val="34283008"/>
        <c:scaling>
          <c:orientation val="minMax"/>
        </c:scaling>
        <c:delete val="0"/>
        <c:axPos val="b"/>
        <c:numFmt formatCode="General" sourceLinked="0"/>
        <c:majorTickMark val="out"/>
        <c:minorTickMark val="none"/>
        <c:tickLblPos val="nextTo"/>
        <c:spPr>
          <a:ln>
            <a:solidFill>
              <a:schemeClr val="bg1"/>
            </a:solidFill>
          </a:ln>
        </c:spPr>
        <c:txPr>
          <a:bodyPr/>
          <a:lstStyle/>
          <a:p>
            <a:pPr>
              <a:defRPr sz="1400">
                <a:solidFill>
                  <a:schemeClr val="bg1"/>
                </a:solidFill>
              </a:defRPr>
            </a:pPr>
            <a:endParaRPr lang="en-US"/>
          </a:p>
        </c:txPr>
        <c:crossAx val="83246400"/>
        <c:crosses val="autoZero"/>
        <c:auto val="1"/>
        <c:lblAlgn val="ctr"/>
        <c:lblOffset val="100"/>
        <c:noMultiLvlLbl val="0"/>
      </c:catAx>
    </c:plotArea>
    <c:plotVisOnly val="1"/>
    <c:dispBlanksAs val="gap"/>
    <c:showDLblsOverMax val="0"/>
  </c:chart>
  <c:spPr>
    <a:noFill/>
  </c:spPr>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chemeClr val="accent1">
                <a:lumMod val="60000"/>
                <a:lumOff val="40000"/>
              </a:schemeClr>
            </a:solidFill>
            <a:ln w="3175">
              <a:solidFill>
                <a:schemeClr val="bg2"/>
              </a:solidFill>
            </a:ln>
            <a:effectLst/>
          </c:spPr>
          <c:invertIfNegative val="0"/>
          <c:dPt>
            <c:idx val="0"/>
            <c:invertIfNegative val="0"/>
            <c:bubble3D val="0"/>
            <c:extLst>
              <c:ext xmlns:c16="http://schemas.microsoft.com/office/drawing/2014/chart" uri="{C3380CC4-5D6E-409C-BE32-E72D297353CC}">
                <c16:uniqueId val="{00000001-0798-47D8-9E05-7968D12F367C}"/>
              </c:ext>
            </c:extLst>
          </c:dPt>
          <c:dPt>
            <c:idx val="1"/>
            <c:invertIfNegative val="0"/>
            <c:bubble3D val="0"/>
            <c:spPr>
              <a:solidFill>
                <a:schemeClr val="bg1">
                  <a:lumMod val="50000"/>
                  <a:lumOff val="50000"/>
                </a:schemeClr>
              </a:solidFill>
              <a:ln w="3175">
                <a:solidFill>
                  <a:schemeClr val="bg2"/>
                </a:solidFill>
              </a:ln>
              <a:effectLst/>
            </c:spPr>
            <c:extLst>
              <c:ext xmlns:c16="http://schemas.microsoft.com/office/drawing/2014/chart" uri="{C3380CC4-5D6E-409C-BE32-E72D297353CC}">
                <c16:uniqueId val="{00000003-0798-47D8-9E05-7968D12F367C}"/>
              </c:ext>
            </c:extLst>
          </c:dPt>
          <c:dPt>
            <c:idx val="2"/>
            <c:invertIfNegative val="0"/>
            <c:bubble3D val="0"/>
            <c:extLst>
              <c:ext xmlns:c16="http://schemas.microsoft.com/office/drawing/2014/chart" uri="{C3380CC4-5D6E-409C-BE32-E72D297353CC}">
                <c16:uniqueId val="{00000005-0798-47D8-9E05-7968D12F367C}"/>
              </c:ext>
            </c:extLst>
          </c:dPt>
          <c:dPt>
            <c:idx val="3"/>
            <c:invertIfNegative val="0"/>
            <c:bubble3D val="0"/>
            <c:spPr>
              <a:solidFill>
                <a:schemeClr val="bg1">
                  <a:lumMod val="50000"/>
                  <a:lumOff val="50000"/>
                </a:schemeClr>
              </a:solidFill>
              <a:ln w="3175">
                <a:solidFill>
                  <a:schemeClr val="bg2"/>
                </a:solidFill>
              </a:ln>
              <a:effectLst/>
            </c:spPr>
            <c:extLst>
              <c:ext xmlns:c16="http://schemas.microsoft.com/office/drawing/2014/chart" uri="{C3380CC4-5D6E-409C-BE32-E72D297353CC}">
                <c16:uniqueId val="{00000007-0798-47D8-9E05-7968D12F367C}"/>
              </c:ext>
            </c:extLst>
          </c:dPt>
          <c:dPt>
            <c:idx val="4"/>
            <c:invertIfNegative val="0"/>
            <c:bubble3D val="0"/>
            <c:extLst>
              <c:ext xmlns:c16="http://schemas.microsoft.com/office/drawing/2014/chart" uri="{C3380CC4-5D6E-409C-BE32-E72D297353CC}">
                <c16:uniqueId val="{00000009-0798-47D8-9E05-7968D12F367C}"/>
              </c:ext>
            </c:extLst>
          </c:dPt>
          <c:dPt>
            <c:idx val="5"/>
            <c:invertIfNegative val="0"/>
            <c:bubble3D val="0"/>
            <c:spPr>
              <a:solidFill>
                <a:schemeClr val="bg2">
                  <a:lumMod val="60000"/>
                  <a:lumOff val="40000"/>
                </a:schemeClr>
              </a:solidFill>
              <a:ln w="3175">
                <a:solidFill>
                  <a:schemeClr val="bg2"/>
                </a:solidFill>
              </a:ln>
              <a:effectLst/>
            </c:spPr>
            <c:extLst>
              <c:ext xmlns:c16="http://schemas.microsoft.com/office/drawing/2014/chart" uri="{C3380CC4-5D6E-409C-BE32-E72D297353CC}">
                <c16:uniqueId val="{0000000B-0798-47D8-9E05-7968D12F367C}"/>
              </c:ext>
            </c:extLst>
          </c:dPt>
          <c:dPt>
            <c:idx val="6"/>
            <c:invertIfNegative val="0"/>
            <c:bubble3D val="0"/>
            <c:extLst>
              <c:ext xmlns:c16="http://schemas.microsoft.com/office/drawing/2014/chart" uri="{C3380CC4-5D6E-409C-BE32-E72D297353CC}">
                <c16:uniqueId val="{0000000D-0798-47D8-9E05-7968D12F367C}"/>
              </c:ext>
            </c:extLst>
          </c:dPt>
          <c:dPt>
            <c:idx val="7"/>
            <c:invertIfNegative val="0"/>
            <c:bubble3D val="0"/>
            <c:spPr>
              <a:solidFill>
                <a:schemeClr val="bg1">
                  <a:lumMod val="50000"/>
                  <a:lumOff val="50000"/>
                </a:schemeClr>
              </a:solidFill>
              <a:ln w="3175">
                <a:solidFill>
                  <a:schemeClr val="bg2"/>
                </a:solidFill>
              </a:ln>
              <a:effectLst/>
            </c:spPr>
            <c:extLst>
              <c:ext xmlns:c16="http://schemas.microsoft.com/office/drawing/2014/chart" uri="{C3380CC4-5D6E-409C-BE32-E72D297353CC}">
                <c16:uniqueId val="{0000000F-0798-47D8-9E05-7968D12F367C}"/>
              </c:ext>
            </c:extLst>
          </c:dPt>
          <c:dLbls>
            <c:dLbl>
              <c:idx val="0"/>
              <c:numFmt formatCode="0.0%" sourceLinked="0"/>
              <c:spPr>
                <a:noFill/>
                <a:ln>
                  <a:noFill/>
                </a:ln>
                <a:effectLst/>
              </c:spPr>
              <c:txPr>
                <a:bodyPr/>
                <a:lstStyle/>
                <a:p>
                  <a:pPr>
                    <a:defRPr sz="1200" b="1">
                      <a:solidFill>
                        <a:schemeClr val="bg2"/>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0798-47D8-9E05-7968D12F367C}"/>
                </c:ext>
              </c:extLst>
            </c:dLbl>
            <c:dLbl>
              <c:idx val="1"/>
              <c:numFmt formatCode="0.0%" sourceLinked="0"/>
              <c:spPr>
                <a:noFill/>
                <a:ln>
                  <a:noFill/>
                </a:ln>
                <a:effectLst/>
              </c:spPr>
              <c:txPr>
                <a:bodyPr/>
                <a:lstStyle/>
                <a:p>
                  <a:pPr>
                    <a:defRPr sz="1200" b="1">
                      <a:solidFill>
                        <a:srgbClr val="202945"/>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0798-47D8-9E05-7968D12F367C}"/>
                </c:ext>
              </c:extLst>
            </c:dLbl>
            <c:dLbl>
              <c:idx val="2"/>
              <c:numFmt formatCode="0.0%" sourceLinked="0"/>
              <c:spPr>
                <a:noFill/>
                <a:ln>
                  <a:noFill/>
                </a:ln>
                <a:effectLst/>
              </c:spPr>
              <c:txPr>
                <a:bodyPr/>
                <a:lstStyle/>
                <a:p>
                  <a:pPr>
                    <a:defRPr sz="1200" b="1">
                      <a:solidFill>
                        <a:schemeClr val="bg2"/>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0798-47D8-9E05-7968D12F367C}"/>
                </c:ext>
              </c:extLst>
            </c:dLbl>
            <c:dLbl>
              <c:idx val="3"/>
              <c:numFmt formatCode="0.0%" sourceLinked="0"/>
              <c:spPr>
                <a:noFill/>
                <a:ln>
                  <a:noFill/>
                </a:ln>
                <a:effectLst/>
              </c:spPr>
              <c:txPr>
                <a:bodyPr/>
                <a:lstStyle/>
                <a:p>
                  <a:pPr>
                    <a:defRPr sz="1200" b="1">
                      <a:solidFill>
                        <a:srgbClr val="202945"/>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0798-47D8-9E05-7968D12F367C}"/>
                </c:ext>
              </c:extLst>
            </c:dLbl>
            <c:dLbl>
              <c:idx val="4"/>
              <c:numFmt formatCode="0.0%" sourceLinked="0"/>
              <c:spPr>
                <a:noFill/>
                <a:ln>
                  <a:noFill/>
                </a:ln>
                <a:effectLst/>
              </c:spPr>
              <c:txPr>
                <a:bodyPr/>
                <a:lstStyle/>
                <a:p>
                  <a:pPr>
                    <a:defRPr sz="1200" b="1">
                      <a:solidFill>
                        <a:schemeClr val="bg2"/>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0798-47D8-9E05-7968D12F367C}"/>
                </c:ext>
              </c:extLst>
            </c:dLbl>
            <c:dLbl>
              <c:idx val="5"/>
              <c:numFmt formatCode="0.0%" sourceLinked="0"/>
              <c:spPr>
                <a:noFill/>
                <a:ln>
                  <a:noFill/>
                </a:ln>
                <a:effectLst/>
              </c:spPr>
              <c:txPr>
                <a:bodyPr/>
                <a:lstStyle/>
                <a:p>
                  <a:pPr>
                    <a:defRPr sz="1200" b="1">
                      <a:solidFill>
                        <a:srgbClr val="202945"/>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0798-47D8-9E05-7968D12F367C}"/>
                </c:ext>
              </c:extLst>
            </c:dLbl>
            <c:dLbl>
              <c:idx val="6"/>
              <c:numFmt formatCode="0.0%" sourceLinked="0"/>
              <c:spPr>
                <a:noFill/>
                <a:ln>
                  <a:noFill/>
                </a:ln>
                <a:effectLst/>
              </c:spPr>
              <c:txPr>
                <a:bodyPr/>
                <a:lstStyle/>
                <a:p>
                  <a:pPr>
                    <a:defRPr sz="1200" b="1">
                      <a:solidFill>
                        <a:schemeClr val="bg2"/>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0798-47D8-9E05-7968D12F367C}"/>
                </c:ext>
              </c:extLst>
            </c:dLbl>
            <c:dLbl>
              <c:idx val="7"/>
              <c:numFmt formatCode="0.0%" sourceLinked="0"/>
              <c:spPr>
                <a:noFill/>
                <a:ln>
                  <a:noFill/>
                </a:ln>
                <a:effectLst/>
              </c:spPr>
              <c:txPr>
                <a:bodyPr/>
                <a:lstStyle/>
                <a:p>
                  <a:pPr>
                    <a:defRPr sz="1200" b="1">
                      <a:solidFill>
                        <a:srgbClr val="202945"/>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F-0798-47D8-9E05-7968D12F367C}"/>
                </c:ext>
              </c:extLst>
            </c:dLbl>
            <c:numFmt formatCode="0.0%" sourceLinked="0"/>
            <c:spPr>
              <a:noFill/>
              <a:ln>
                <a:noFill/>
              </a:ln>
              <a:effectLst/>
            </c:spPr>
            <c:txPr>
              <a:bodyPr/>
              <a:lstStyle/>
              <a:p>
                <a:pPr>
                  <a:defRPr sz="1200" b="1">
                    <a:solidFill>
                      <a:schemeClr val="bg1"/>
                    </a:solidFill>
                    <a:latin typeface="+mn-lt"/>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0.13900000000000001</c:v>
                </c:pt>
                <c:pt idx="1">
                  <c:v>0.11600000000000001</c:v>
                </c:pt>
                <c:pt idx="2">
                  <c:v>0.28399999999999997</c:v>
                </c:pt>
                <c:pt idx="3">
                  <c:v>0.221</c:v>
                </c:pt>
                <c:pt idx="4">
                  <c:v>0.44800000000000001</c:v>
                </c:pt>
                <c:pt idx="5">
                  <c:v>0.36099999999999999</c:v>
                </c:pt>
                <c:pt idx="6">
                  <c:v>0.224</c:v>
                </c:pt>
                <c:pt idx="7">
                  <c:v>0.19800000000000001</c:v>
                </c:pt>
              </c:numCache>
            </c:numRef>
          </c:val>
          <c:extLst>
            <c:ext xmlns:c16="http://schemas.microsoft.com/office/drawing/2014/chart" uri="{C3380CC4-5D6E-409C-BE32-E72D297353CC}">
              <c16:uniqueId val="{00000010-0798-47D8-9E05-7968D12F367C}"/>
            </c:ext>
          </c:extLst>
        </c:ser>
        <c:ser>
          <c:idx val="1"/>
          <c:order val="1"/>
          <c:tx>
            <c:strRef>
              <c:f>Sheet1!$D$1</c:f>
              <c:strCache>
                <c:ptCount val="1"/>
                <c:pt idx="0">
                  <c:v>Very Important</c:v>
                </c:pt>
              </c:strCache>
            </c:strRef>
          </c:tx>
          <c:spPr>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2-0798-47D8-9E05-7968D12F367C}"/>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0798-47D8-9E05-7968D12F367C}"/>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6-0798-47D8-9E05-7968D12F367C}"/>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8-0798-47D8-9E05-7968D12F367C}"/>
              </c:ext>
            </c:extLst>
          </c:dPt>
          <c:dPt>
            <c:idx val="4"/>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A-0798-47D8-9E05-7968D12F367C}"/>
              </c:ext>
            </c:extLst>
          </c:dPt>
          <c:dPt>
            <c:idx val="5"/>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C-0798-47D8-9E05-7968D12F367C}"/>
              </c:ext>
            </c:extLst>
          </c:dPt>
          <c:dPt>
            <c:idx val="6"/>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E-0798-47D8-9E05-7968D12F367C}"/>
              </c:ext>
            </c:extLst>
          </c:dPt>
          <c:dPt>
            <c:idx val="7"/>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20-0798-47D8-9E05-7968D12F367C}"/>
              </c:ext>
            </c:extLst>
          </c:dPt>
          <c:dLbls>
            <c:numFmt formatCode="0.0%" sourceLinked="0"/>
            <c:spPr>
              <a:noFill/>
              <a:ln>
                <a:noFill/>
              </a:ln>
              <a:effectLst/>
            </c:spPr>
            <c:txPr>
              <a:bodyPr/>
              <a:lstStyle/>
              <a:p>
                <a:pPr>
                  <a:defRPr sz="1200" b="1">
                    <a:solidFill>
                      <a:schemeClr val="tx1"/>
                    </a:solidFill>
                    <a:latin typeface="+mn-lt"/>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0.82899999999999996</c:v>
                </c:pt>
                <c:pt idx="1">
                  <c:v>0.86199999999999999</c:v>
                </c:pt>
                <c:pt idx="2">
                  <c:v>0.69599999999999995</c:v>
                </c:pt>
                <c:pt idx="3">
                  <c:v>0.75700000000000001</c:v>
                </c:pt>
                <c:pt idx="4">
                  <c:v>0.40500000000000003</c:v>
                </c:pt>
                <c:pt idx="5">
                  <c:v>0.52800000000000002</c:v>
                </c:pt>
                <c:pt idx="6">
                  <c:v>0.74</c:v>
                </c:pt>
                <c:pt idx="7">
                  <c:v>0.77100000000000002</c:v>
                </c:pt>
              </c:numCache>
            </c:numRef>
          </c:val>
          <c:extLst>
            <c:ext xmlns:c16="http://schemas.microsoft.com/office/drawing/2014/chart" uri="{C3380CC4-5D6E-409C-BE32-E72D297353CC}">
              <c16:uniqueId val="{00000021-0798-47D8-9E05-7968D12F367C}"/>
            </c:ext>
          </c:extLst>
        </c:ser>
        <c:dLbls>
          <c:showLegendKey val="0"/>
          <c:showVal val="0"/>
          <c:showCatName val="0"/>
          <c:showSerName val="0"/>
          <c:showPercent val="0"/>
          <c:showBubbleSize val="0"/>
        </c:dLbls>
        <c:gapWidth val="74"/>
        <c:overlap val="100"/>
        <c:axId val="86731264"/>
        <c:axId val="96446720"/>
      </c:barChart>
      <c:catAx>
        <c:axId val="86731264"/>
        <c:scaling>
          <c:orientation val="minMax"/>
        </c:scaling>
        <c:delete val="0"/>
        <c:axPos val="b"/>
        <c:majorGridlines/>
        <c:numFmt formatCode="General" sourceLinked="0"/>
        <c:majorTickMark val="none"/>
        <c:minorTickMark val="none"/>
        <c:tickLblPos val="none"/>
        <c:spPr>
          <a:ln>
            <a:solidFill>
              <a:schemeClr val="accent3"/>
            </a:solidFill>
          </a:ln>
        </c:spPr>
        <c:crossAx val="96446720"/>
        <c:crosses val="autoZero"/>
        <c:auto val="1"/>
        <c:lblAlgn val="ctr"/>
        <c:lblOffset val="100"/>
        <c:tickLblSkip val="2"/>
        <c:tickMarkSkip val="2"/>
        <c:noMultiLvlLbl val="0"/>
      </c:catAx>
      <c:valAx>
        <c:axId val="96446720"/>
        <c:scaling>
          <c:orientation val="minMax"/>
          <c:max val="1"/>
          <c:min val="0"/>
        </c:scaling>
        <c:delete val="0"/>
        <c:axPos val="l"/>
        <c:numFmt formatCode="0%" sourceLinked="0"/>
        <c:majorTickMark val="none"/>
        <c:minorTickMark val="none"/>
        <c:tickLblPos val="nextTo"/>
        <c:spPr>
          <a:ln>
            <a:solidFill>
              <a:schemeClr val="accent3"/>
            </a:solidFill>
          </a:ln>
        </c:spPr>
        <c:txPr>
          <a:bodyPr rot="0" vert="horz"/>
          <a:lstStyle/>
          <a:p>
            <a:pPr>
              <a:defRPr sz="1400" b="1" baseline="0">
                <a:solidFill>
                  <a:schemeClr val="bg1"/>
                </a:solidFill>
              </a:defRPr>
            </a:pPr>
            <a:endParaRPr lang="en-US"/>
          </a:p>
        </c:txPr>
        <c:crossAx val="8673126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spPr>
            <a:solidFill>
              <a:srgbClr val="202945"/>
            </a:solidFill>
            <a:ln w="3175">
              <a:solidFill>
                <a:schemeClr val="bg2"/>
              </a:solidFill>
            </a:ln>
            <a:effectLst/>
          </c:spPr>
          <c:invertIfNegative val="0"/>
          <c:dPt>
            <c:idx val="0"/>
            <c:invertIfNegative val="0"/>
            <c:bubble3D val="0"/>
            <c:spPr>
              <a:solidFill>
                <a:schemeClr val="accent1">
                  <a:lumMod val="60000"/>
                  <a:lumOff val="40000"/>
                </a:schemeClr>
              </a:solidFill>
              <a:ln w="3175">
                <a:solidFill>
                  <a:schemeClr val="bg2"/>
                </a:solidFill>
              </a:ln>
              <a:effectLst/>
            </c:spPr>
            <c:extLst>
              <c:ext xmlns:c16="http://schemas.microsoft.com/office/drawing/2014/chart" uri="{C3380CC4-5D6E-409C-BE32-E72D297353CC}">
                <c16:uniqueId val="{00000001-59A4-43D0-8C7D-0CCA353C8320}"/>
              </c:ext>
            </c:extLst>
          </c:dPt>
          <c:dPt>
            <c:idx val="1"/>
            <c:invertIfNegative val="0"/>
            <c:bubble3D val="0"/>
            <c:spPr>
              <a:solidFill>
                <a:schemeClr val="bg2">
                  <a:lumMod val="60000"/>
                  <a:lumOff val="40000"/>
                </a:schemeClr>
              </a:solidFill>
              <a:ln w="3175">
                <a:solidFill>
                  <a:schemeClr val="bg2"/>
                </a:solidFill>
              </a:ln>
              <a:effectLst/>
            </c:spPr>
            <c:extLst>
              <c:ext xmlns:c16="http://schemas.microsoft.com/office/drawing/2014/chart" uri="{C3380CC4-5D6E-409C-BE32-E72D297353CC}">
                <c16:uniqueId val="{00000003-59A4-43D0-8C7D-0CCA353C8320}"/>
              </c:ext>
            </c:extLst>
          </c:dPt>
          <c:dPt>
            <c:idx val="2"/>
            <c:invertIfNegative val="0"/>
            <c:bubble3D val="0"/>
            <c:spPr>
              <a:solidFill>
                <a:schemeClr val="accent1">
                  <a:lumMod val="60000"/>
                  <a:lumOff val="40000"/>
                </a:schemeClr>
              </a:solidFill>
              <a:ln w="3175">
                <a:solidFill>
                  <a:schemeClr val="bg2"/>
                </a:solidFill>
              </a:ln>
              <a:effectLst/>
            </c:spPr>
            <c:extLst>
              <c:ext xmlns:c16="http://schemas.microsoft.com/office/drawing/2014/chart" uri="{C3380CC4-5D6E-409C-BE32-E72D297353CC}">
                <c16:uniqueId val="{00000005-59A4-43D0-8C7D-0CCA353C8320}"/>
              </c:ext>
            </c:extLst>
          </c:dPt>
          <c:dPt>
            <c:idx val="3"/>
            <c:invertIfNegative val="0"/>
            <c:bubble3D val="0"/>
            <c:spPr>
              <a:solidFill>
                <a:schemeClr val="bg2">
                  <a:lumMod val="60000"/>
                  <a:lumOff val="40000"/>
                </a:schemeClr>
              </a:solidFill>
              <a:ln w="3175">
                <a:solidFill>
                  <a:schemeClr val="bg2"/>
                </a:solidFill>
              </a:ln>
              <a:effectLst/>
            </c:spPr>
            <c:extLst>
              <c:ext xmlns:c16="http://schemas.microsoft.com/office/drawing/2014/chart" uri="{C3380CC4-5D6E-409C-BE32-E72D297353CC}">
                <c16:uniqueId val="{00000007-59A4-43D0-8C7D-0CCA353C8320}"/>
              </c:ext>
            </c:extLst>
          </c:dPt>
          <c:dPt>
            <c:idx val="4"/>
            <c:invertIfNegative val="0"/>
            <c:bubble3D val="0"/>
            <c:spPr>
              <a:solidFill>
                <a:schemeClr val="accent1">
                  <a:lumMod val="60000"/>
                  <a:lumOff val="40000"/>
                </a:schemeClr>
              </a:solidFill>
              <a:ln w="3175">
                <a:solidFill>
                  <a:schemeClr val="bg2"/>
                </a:solidFill>
              </a:ln>
              <a:effectLst/>
            </c:spPr>
            <c:extLst>
              <c:ext xmlns:c16="http://schemas.microsoft.com/office/drawing/2014/chart" uri="{C3380CC4-5D6E-409C-BE32-E72D297353CC}">
                <c16:uniqueId val="{00000009-59A4-43D0-8C7D-0CCA353C8320}"/>
              </c:ext>
            </c:extLst>
          </c:dPt>
          <c:dPt>
            <c:idx val="5"/>
            <c:invertIfNegative val="0"/>
            <c:bubble3D val="0"/>
            <c:spPr>
              <a:solidFill>
                <a:schemeClr val="bg2">
                  <a:lumMod val="60000"/>
                  <a:lumOff val="40000"/>
                </a:schemeClr>
              </a:solidFill>
              <a:ln w="3175">
                <a:solidFill>
                  <a:schemeClr val="bg2"/>
                </a:solidFill>
              </a:ln>
              <a:effectLst/>
            </c:spPr>
            <c:extLst>
              <c:ext xmlns:c16="http://schemas.microsoft.com/office/drawing/2014/chart" uri="{C3380CC4-5D6E-409C-BE32-E72D297353CC}">
                <c16:uniqueId val="{0000000B-59A4-43D0-8C7D-0CCA353C8320}"/>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59A4-43D0-8C7D-0CCA353C8320}"/>
                </c:ext>
              </c:extLst>
            </c:dLbl>
            <c:dLbl>
              <c:idx val="1"/>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59A4-43D0-8C7D-0CCA353C8320}"/>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59A4-43D0-8C7D-0CCA353C8320}"/>
                </c:ext>
              </c:extLst>
            </c:dLbl>
            <c:dLbl>
              <c:idx val="3"/>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59A4-43D0-8C7D-0CCA353C8320}"/>
                </c:ext>
              </c:extLst>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59A4-43D0-8C7D-0CCA353C8320}"/>
                </c:ext>
              </c:extLst>
            </c:dLbl>
            <c:dLbl>
              <c:idx val="5"/>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59A4-43D0-8C7D-0CCA353C8320}"/>
                </c:ext>
              </c:extLst>
            </c:dLbl>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 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0.185</c:v>
                </c:pt>
                <c:pt idx="1">
                  <c:v>0.14099999999999999</c:v>
                </c:pt>
                <c:pt idx="2">
                  <c:v>0.16300000000000001</c:v>
                </c:pt>
                <c:pt idx="3">
                  <c:v>0.17299999999999999</c:v>
                </c:pt>
                <c:pt idx="4">
                  <c:v>0.26100000000000001</c:v>
                </c:pt>
                <c:pt idx="5">
                  <c:v>0.24299999999999999</c:v>
                </c:pt>
              </c:numCache>
            </c:numRef>
          </c:val>
          <c:extLst>
            <c:ext xmlns:c16="http://schemas.microsoft.com/office/drawing/2014/chart" uri="{C3380CC4-5D6E-409C-BE32-E72D297353CC}">
              <c16:uniqueId val="{0000000C-59A4-43D0-8C7D-0CCA353C8320}"/>
            </c:ext>
          </c:extLst>
        </c:ser>
        <c:ser>
          <c:idx val="1"/>
          <c:order val="1"/>
          <c:spPr>
            <a:solidFill>
              <a:schemeClr val="accent1"/>
            </a:solidFill>
            <a:ln w="3175">
              <a:solidFill>
                <a:schemeClr val="bg2"/>
              </a:solidFill>
            </a:ln>
            <a:effectLst/>
          </c:spPr>
          <c:invertIfNegative val="0"/>
          <c:dPt>
            <c:idx val="0"/>
            <c:invertIfNegative val="0"/>
            <c:bubble3D val="0"/>
            <c:extLst>
              <c:ext xmlns:c16="http://schemas.microsoft.com/office/drawing/2014/chart" uri="{C3380CC4-5D6E-409C-BE32-E72D297353CC}">
                <c16:uniqueId val="{00000012-3F2A-44E4-AA38-6E63FE9F8929}"/>
              </c:ext>
            </c:extLst>
          </c:dPt>
          <c:dPt>
            <c:idx val="1"/>
            <c:invertIfNegative val="0"/>
            <c:bubble3D val="0"/>
            <c:spPr>
              <a:solidFill>
                <a:schemeClr val="bg2"/>
              </a:solidFill>
              <a:ln w="3175">
                <a:solidFill>
                  <a:schemeClr val="bg2"/>
                </a:solidFill>
              </a:ln>
              <a:effectLst/>
            </c:spPr>
            <c:extLst>
              <c:ext xmlns:c16="http://schemas.microsoft.com/office/drawing/2014/chart" uri="{C3380CC4-5D6E-409C-BE32-E72D297353CC}">
                <c16:uniqueId val="{0000000E-59A4-43D0-8C7D-0CCA353C8320}"/>
              </c:ext>
            </c:extLst>
          </c:dPt>
          <c:dPt>
            <c:idx val="2"/>
            <c:invertIfNegative val="0"/>
            <c:bubble3D val="0"/>
            <c:extLst>
              <c:ext xmlns:c16="http://schemas.microsoft.com/office/drawing/2014/chart" uri="{C3380CC4-5D6E-409C-BE32-E72D297353CC}">
                <c16:uniqueId val="{00000013-3F2A-44E4-AA38-6E63FE9F8929}"/>
              </c:ext>
            </c:extLst>
          </c:dPt>
          <c:dPt>
            <c:idx val="3"/>
            <c:invertIfNegative val="0"/>
            <c:bubble3D val="0"/>
            <c:spPr>
              <a:solidFill>
                <a:schemeClr val="bg2"/>
              </a:solidFill>
              <a:ln w="3175">
                <a:solidFill>
                  <a:schemeClr val="bg2"/>
                </a:solidFill>
              </a:ln>
              <a:effectLst/>
            </c:spPr>
            <c:extLst>
              <c:ext xmlns:c16="http://schemas.microsoft.com/office/drawing/2014/chart" uri="{C3380CC4-5D6E-409C-BE32-E72D297353CC}">
                <c16:uniqueId val="{00000010-59A4-43D0-8C7D-0CCA353C8320}"/>
              </c:ext>
            </c:extLst>
          </c:dPt>
          <c:dPt>
            <c:idx val="4"/>
            <c:invertIfNegative val="0"/>
            <c:bubble3D val="0"/>
            <c:extLst>
              <c:ext xmlns:c16="http://schemas.microsoft.com/office/drawing/2014/chart" uri="{C3380CC4-5D6E-409C-BE32-E72D297353CC}">
                <c16:uniqueId val="{00000014-3F2A-44E4-AA38-6E63FE9F8929}"/>
              </c:ext>
            </c:extLst>
          </c:dPt>
          <c:dPt>
            <c:idx val="5"/>
            <c:invertIfNegative val="0"/>
            <c:bubble3D val="0"/>
            <c:spPr>
              <a:solidFill>
                <a:schemeClr val="bg2"/>
              </a:solidFill>
              <a:ln w="3175">
                <a:solidFill>
                  <a:schemeClr val="bg2"/>
                </a:solidFill>
              </a:ln>
              <a:effectLst/>
            </c:spPr>
            <c:extLst>
              <c:ext xmlns:c16="http://schemas.microsoft.com/office/drawing/2014/chart" uri="{C3380CC4-5D6E-409C-BE32-E72D297353CC}">
                <c16:uniqueId val="{00000012-59A4-43D0-8C7D-0CCA353C8320}"/>
              </c:ext>
            </c:extLst>
          </c:dPt>
          <c:dLbls>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Sheet1!$B$2:$B$7</c:f>
              <c:strCache>
                <c:ptCount val="6"/>
                <c:pt idx="0">
                  <c:v> 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0.80200000000000005</c:v>
                </c:pt>
                <c:pt idx="1">
                  <c:v>0.84799999999999998</c:v>
                </c:pt>
                <c:pt idx="2">
                  <c:v>0.82199999999999995</c:v>
                </c:pt>
                <c:pt idx="3">
                  <c:v>0.80800000000000005</c:v>
                </c:pt>
                <c:pt idx="4">
                  <c:v>0.60899999999999999</c:v>
                </c:pt>
                <c:pt idx="5">
                  <c:v>0.629</c:v>
                </c:pt>
              </c:numCache>
            </c:numRef>
          </c:val>
          <c:extLst>
            <c:ext xmlns:c16="http://schemas.microsoft.com/office/drawing/2014/chart" uri="{C3380CC4-5D6E-409C-BE32-E72D297353CC}">
              <c16:uniqueId val="{00000013-59A4-43D0-8C7D-0CCA353C8320}"/>
            </c:ext>
          </c:extLst>
        </c:ser>
        <c:dLbls>
          <c:showLegendKey val="0"/>
          <c:showVal val="1"/>
          <c:showCatName val="0"/>
          <c:showSerName val="0"/>
          <c:showPercent val="0"/>
          <c:showBubbleSize val="0"/>
        </c:dLbls>
        <c:gapWidth val="74"/>
        <c:overlap val="100"/>
        <c:axId val="94733824"/>
        <c:axId val="96449024"/>
      </c:barChart>
      <c:catAx>
        <c:axId val="94733824"/>
        <c:scaling>
          <c:orientation val="minMax"/>
        </c:scaling>
        <c:delete val="0"/>
        <c:axPos val="b"/>
        <c:majorGridlines>
          <c:spPr>
            <a:ln>
              <a:solidFill>
                <a:schemeClr val="tx2"/>
              </a:solidFill>
            </a:ln>
          </c:spPr>
        </c:majorGridlines>
        <c:numFmt formatCode="General" sourceLinked="1"/>
        <c:majorTickMark val="none"/>
        <c:minorTickMark val="none"/>
        <c:tickLblPos val="none"/>
        <c:spPr>
          <a:ln>
            <a:solidFill>
              <a:schemeClr val="tx2"/>
            </a:solidFill>
          </a:ln>
        </c:spPr>
        <c:crossAx val="96449024"/>
        <c:crosses val="autoZero"/>
        <c:auto val="1"/>
        <c:lblAlgn val="ctr"/>
        <c:lblOffset val="100"/>
        <c:tickLblSkip val="2"/>
        <c:tickMarkSkip val="2"/>
        <c:noMultiLvlLbl val="0"/>
      </c:catAx>
      <c:valAx>
        <c:axId val="96449024"/>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9473382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10E7-470C-BC3C-370A9EE3E16A}"/>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10E7-470C-BC3C-370A9EE3E16A}"/>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10E7-470C-BC3C-370A9EE3E16A}"/>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10E7-470C-BC3C-370A9EE3E16A}"/>
              </c:ext>
            </c:extLst>
          </c:dPt>
          <c:dPt>
            <c:idx val="4"/>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9-10E7-470C-BC3C-370A9EE3E16A}"/>
              </c:ext>
            </c:extLst>
          </c:dPt>
          <c:dPt>
            <c:idx val="5"/>
            <c:invertIfNegative val="0"/>
            <c:bubble3D val="0"/>
            <c:spPr>
              <a:solidFill>
                <a:schemeClr val="bg1">
                  <a:lumMod val="50000"/>
                  <a:lumOff val="50000"/>
                </a:schemeClr>
              </a:solidFill>
              <a:ln w="9525">
                <a:solidFill>
                  <a:schemeClr val="bg2"/>
                </a:solidFill>
              </a:ln>
              <a:effectLst/>
            </c:spPr>
            <c:extLst>
              <c:ext xmlns:c16="http://schemas.microsoft.com/office/drawing/2014/chart" uri="{C3380CC4-5D6E-409C-BE32-E72D297353CC}">
                <c16:uniqueId val="{0000000B-10E7-470C-BC3C-370A9EE3E16A}"/>
              </c:ext>
            </c:extLst>
          </c:dPt>
          <c:dPt>
            <c:idx val="6"/>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D-10E7-470C-BC3C-370A9EE3E16A}"/>
              </c:ext>
            </c:extLst>
          </c:dPt>
          <c:dPt>
            <c:idx val="7"/>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F-10E7-470C-BC3C-370A9EE3E16A}"/>
              </c:ext>
            </c:extLst>
          </c:dPt>
          <c:dPt>
            <c:idx val="8"/>
            <c:invertIfNegative val="0"/>
            <c:bubble3D val="0"/>
            <c:extLst>
              <c:ext xmlns:c16="http://schemas.microsoft.com/office/drawing/2014/chart" uri="{C3380CC4-5D6E-409C-BE32-E72D297353CC}">
                <c16:uniqueId val="{00000011-10E7-470C-BC3C-370A9EE3E16A}"/>
              </c:ext>
            </c:extLst>
          </c:dPt>
          <c:dPt>
            <c:idx val="9"/>
            <c:invertIfNegative val="0"/>
            <c:bubble3D val="0"/>
            <c:extLst>
              <c:ext xmlns:c16="http://schemas.microsoft.com/office/drawing/2014/chart" uri="{C3380CC4-5D6E-409C-BE32-E72D297353CC}">
                <c16:uniqueId val="{00000013-10E7-470C-BC3C-370A9EE3E16A}"/>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10E7-470C-BC3C-370A9EE3E16A}"/>
                </c:ext>
              </c:extLst>
            </c:dLbl>
            <c:dLbl>
              <c:idx val="1"/>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10E7-470C-BC3C-370A9EE3E16A}"/>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10E7-470C-BC3C-370A9EE3E16A}"/>
                </c:ext>
              </c:extLst>
            </c:dLbl>
            <c:dLbl>
              <c:idx val="3"/>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10E7-470C-BC3C-370A9EE3E16A}"/>
                </c:ext>
              </c:extLst>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10E7-470C-BC3C-370A9EE3E16A}"/>
                </c:ext>
              </c:extLst>
            </c:dLbl>
            <c:dLbl>
              <c:idx val="5"/>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10E7-470C-BC3C-370A9EE3E16A}"/>
                </c:ext>
              </c:extLst>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10E7-470C-BC3C-370A9EE3E16A}"/>
                </c:ext>
              </c:extLst>
            </c:dLbl>
            <c:dLbl>
              <c:idx val="7"/>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F-10E7-470C-BC3C-370A9EE3E16A}"/>
                </c:ext>
              </c:extLst>
            </c:dLbl>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0.313</c:v>
                </c:pt>
                <c:pt idx="1">
                  <c:v>0.35799999999999998</c:v>
                </c:pt>
                <c:pt idx="2">
                  <c:v>0.442</c:v>
                </c:pt>
                <c:pt idx="3">
                  <c:v>0.42699999999999999</c:v>
                </c:pt>
                <c:pt idx="4">
                  <c:v>0.45600000000000002</c:v>
                </c:pt>
                <c:pt idx="5">
                  <c:v>0.41099999999999998</c:v>
                </c:pt>
                <c:pt idx="6">
                  <c:v>0.36099999999999999</c:v>
                </c:pt>
                <c:pt idx="7">
                  <c:v>0.36399999999999999</c:v>
                </c:pt>
              </c:numCache>
            </c:numRef>
          </c:val>
          <c:extLst>
            <c:ext xmlns:c16="http://schemas.microsoft.com/office/drawing/2014/chart" uri="{C3380CC4-5D6E-409C-BE32-E72D297353CC}">
              <c16:uniqueId val="{00000014-10E7-470C-BC3C-370A9EE3E16A}"/>
            </c:ext>
          </c:extLst>
        </c:ser>
        <c:ser>
          <c:idx val="1"/>
          <c:order val="1"/>
          <c:tx>
            <c:strRef>
              <c:f>Sheet1!$D$1</c:f>
              <c:strCache>
                <c:ptCount val="1"/>
                <c:pt idx="0">
                  <c:v>Very Important</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6-10E7-470C-BC3C-370A9EE3E16A}"/>
              </c:ext>
            </c:extLst>
          </c:dPt>
          <c:dPt>
            <c:idx val="1"/>
            <c:invertIfNegative val="0"/>
            <c:bubble3D val="0"/>
            <c:extLst>
              <c:ext xmlns:c16="http://schemas.microsoft.com/office/drawing/2014/chart" uri="{C3380CC4-5D6E-409C-BE32-E72D297353CC}">
                <c16:uniqueId val="{00000018-10E7-470C-BC3C-370A9EE3E16A}"/>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A-10E7-470C-BC3C-370A9EE3E16A}"/>
              </c:ext>
            </c:extLst>
          </c:dPt>
          <c:dPt>
            <c:idx val="3"/>
            <c:invertIfNegative val="0"/>
            <c:bubble3D val="0"/>
            <c:extLst>
              <c:ext xmlns:c16="http://schemas.microsoft.com/office/drawing/2014/chart" uri="{C3380CC4-5D6E-409C-BE32-E72D297353CC}">
                <c16:uniqueId val="{0000001C-10E7-470C-BC3C-370A9EE3E16A}"/>
              </c:ext>
            </c:extLst>
          </c:dPt>
          <c:dPt>
            <c:idx val="4"/>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E-10E7-470C-BC3C-370A9EE3E16A}"/>
              </c:ext>
            </c:extLst>
          </c:dPt>
          <c:dPt>
            <c:idx val="5"/>
            <c:invertIfNegative val="0"/>
            <c:bubble3D val="0"/>
            <c:extLst>
              <c:ext xmlns:c16="http://schemas.microsoft.com/office/drawing/2014/chart" uri="{C3380CC4-5D6E-409C-BE32-E72D297353CC}">
                <c16:uniqueId val="{00000020-10E7-470C-BC3C-370A9EE3E16A}"/>
              </c:ext>
            </c:extLst>
          </c:dPt>
          <c:dPt>
            <c:idx val="6"/>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22-10E7-470C-BC3C-370A9EE3E16A}"/>
              </c:ext>
            </c:extLst>
          </c:dPt>
          <c:dPt>
            <c:idx val="7"/>
            <c:invertIfNegative val="0"/>
            <c:bubble3D val="0"/>
            <c:extLst>
              <c:ext xmlns:c16="http://schemas.microsoft.com/office/drawing/2014/chart" uri="{C3380CC4-5D6E-409C-BE32-E72D297353CC}">
                <c16:uniqueId val="{00000024-10E7-470C-BC3C-370A9EE3E16A}"/>
              </c:ext>
            </c:extLst>
          </c:dPt>
          <c:dPt>
            <c:idx val="8"/>
            <c:invertIfNegative val="0"/>
            <c:bubble3D val="0"/>
            <c:extLst>
              <c:ext xmlns:c16="http://schemas.microsoft.com/office/drawing/2014/chart" uri="{C3380CC4-5D6E-409C-BE32-E72D297353CC}">
                <c16:uniqueId val="{00000026-10E7-470C-BC3C-370A9EE3E16A}"/>
              </c:ext>
            </c:extLst>
          </c:dPt>
          <c:dPt>
            <c:idx val="9"/>
            <c:invertIfNegative val="0"/>
            <c:bubble3D val="0"/>
            <c:extLst>
              <c:ext xmlns:c16="http://schemas.microsoft.com/office/drawing/2014/chart" uri="{C3380CC4-5D6E-409C-BE32-E72D297353CC}">
                <c16:uniqueId val="{00000028-10E7-470C-BC3C-370A9EE3E16A}"/>
              </c:ext>
            </c:extLst>
          </c:dPt>
          <c:dLbls>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0.65300000000000002</c:v>
                </c:pt>
                <c:pt idx="1">
                  <c:v>0.58299999999999996</c:v>
                </c:pt>
                <c:pt idx="2">
                  <c:v>0.311</c:v>
                </c:pt>
                <c:pt idx="3">
                  <c:v>0.32600000000000001</c:v>
                </c:pt>
                <c:pt idx="4">
                  <c:v>0.30499999999999999</c:v>
                </c:pt>
                <c:pt idx="5">
                  <c:v>0.28199999999999997</c:v>
                </c:pt>
                <c:pt idx="6">
                  <c:v>0.54400000000000004</c:v>
                </c:pt>
                <c:pt idx="7">
                  <c:v>0.501</c:v>
                </c:pt>
              </c:numCache>
            </c:numRef>
          </c:val>
          <c:extLst>
            <c:ext xmlns:c16="http://schemas.microsoft.com/office/drawing/2014/chart" uri="{C3380CC4-5D6E-409C-BE32-E72D297353CC}">
              <c16:uniqueId val="{00000029-10E7-470C-BC3C-370A9EE3E16A}"/>
            </c:ext>
          </c:extLst>
        </c:ser>
        <c:dLbls>
          <c:showLegendKey val="0"/>
          <c:showVal val="0"/>
          <c:showCatName val="0"/>
          <c:showSerName val="0"/>
          <c:showPercent val="0"/>
          <c:showBubbleSize val="0"/>
        </c:dLbls>
        <c:gapWidth val="74"/>
        <c:overlap val="100"/>
        <c:axId val="103841280"/>
        <c:axId val="83230720"/>
      </c:barChart>
      <c:catAx>
        <c:axId val="103841280"/>
        <c:scaling>
          <c:orientation val="minMax"/>
        </c:scaling>
        <c:delete val="0"/>
        <c:axPos val="b"/>
        <c:majorGridlines/>
        <c:numFmt formatCode="General" sourceLinked="0"/>
        <c:majorTickMark val="none"/>
        <c:minorTickMark val="none"/>
        <c:tickLblPos val="none"/>
        <c:spPr>
          <a:ln>
            <a:solidFill>
              <a:schemeClr val="tx2"/>
            </a:solidFill>
          </a:ln>
        </c:spPr>
        <c:crossAx val="83230720"/>
        <c:crosses val="autoZero"/>
        <c:auto val="1"/>
        <c:lblAlgn val="ctr"/>
        <c:lblOffset val="100"/>
        <c:tickLblSkip val="2"/>
        <c:tickMarkSkip val="2"/>
        <c:noMultiLvlLbl val="0"/>
      </c:catAx>
      <c:valAx>
        <c:axId val="8323072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384128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E289-4558-960E-FA66C91B527F}"/>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E289-4558-960E-FA66C91B527F}"/>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E289-4558-960E-FA66C91B527F}"/>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E289-4558-960E-FA66C91B527F}"/>
              </c:ext>
            </c:extLst>
          </c:dPt>
          <c:dPt>
            <c:idx val="4"/>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9-E289-4558-960E-FA66C91B527F}"/>
              </c:ext>
            </c:extLst>
          </c:dPt>
          <c:dPt>
            <c:idx val="5"/>
            <c:invertIfNegative val="0"/>
            <c:bubble3D val="0"/>
            <c:spPr>
              <a:solidFill>
                <a:schemeClr val="bg1">
                  <a:lumMod val="50000"/>
                  <a:lumOff val="50000"/>
                </a:schemeClr>
              </a:solidFill>
              <a:ln w="9525">
                <a:solidFill>
                  <a:schemeClr val="bg2"/>
                </a:solidFill>
              </a:ln>
              <a:effectLst/>
            </c:spPr>
            <c:extLst>
              <c:ext xmlns:c16="http://schemas.microsoft.com/office/drawing/2014/chart" uri="{C3380CC4-5D6E-409C-BE32-E72D297353CC}">
                <c16:uniqueId val="{0000000B-E289-4558-960E-FA66C91B527F}"/>
              </c:ext>
            </c:extLst>
          </c:dPt>
          <c:dPt>
            <c:idx val="6"/>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D-E289-4558-960E-FA66C91B527F}"/>
              </c:ext>
            </c:extLst>
          </c:dPt>
          <c:dPt>
            <c:idx val="7"/>
            <c:invertIfNegative val="0"/>
            <c:bubble3D val="0"/>
            <c:spPr>
              <a:solidFill>
                <a:schemeClr val="bg1">
                  <a:lumMod val="50000"/>
                  <a:lumOff val="50000"/>
                </a:schemeClr>
              </a:solidFill>
              <a:ln w="9525">
                <a:solidFill>
                  <a:schemeClr val="bg2"/>
                </a:solidFill>
              </a:ln>
              <a:effectLst/>
            </c:spPr>
            <c:extLst>
              <c:ext xmlns:c16="http://schemas.microsoft.com/office/drawing/2014/chart" uri="{C3380CC4-5D6E-409C-BE32-E72D297353CC}">
                <c16:uniqueId val="{0000000F-E289-4558-960E-FA66C91B527F}"/>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E289-4558-960E-FA66C91B527F}"/>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E289-4558-960E-FA66C91B527F}"/>
                </c:ext>
              </c:extLst>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E289-4558-960E-FA66C91B527F}"/>
                </c:ext>
              </c:extLst>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E289-4558-960E-FA66C91B527F}"/>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0.25</c:v>
                </c:pt>
                <c:pt idx="1">
                  <c:v>0.28899999999999998</c:v>
                </c:pt>
                <c:pt idx="2">
                  <c:v>0.29399999999999998</c:v>
                </c:pt>
                <c:pt idx="3">
                  <c:v>0.34499999999999997</c:v>
                </c:pt>
                <c:pt idx="4">
                  <c:v>0.215</c:v>
                </c:pt>
                <c:pt idx="5">
                  <c:v>0.19500000000000001</c:v>
                </c:pt>
                <c:pt idx="6">
                  <c:v>0.18</c:v>
                </c:pt>
                <c:pt idx="7">
                  <c:v>0.17399999999999999</c:v>
                </c:pt>
              </c:numCache>
            </c:numRef>
          </c:val>
          <c:extLst>
            <c:ext xmlns:c16="http://schemas.microsoft.com/office/drawing/2014/chart" uri="{C3380CC4-5D6E-409C-BE32-E72D297353CC}">
              <c16:uniqueId val="{00000010-E289-4558-960E-FA66C91B527F}"/>
            </c:ext>
          </c:extLst>
        </c:ser>
        <c:ser>
          <c:idx val="1"/>
          <c:order val="1"/>
          <c:tx>
            <c:strRef>
              <c:f>Sheet1!$D$1</c:f>
              <c:strCache>
                <c:ptCount val="1"/>
                <c:pt idx="0">
                  <c:v>Very Important</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2-E289-4558-960E-FA66C91B527F}"/>
              </c:ext>
            </c:extLst>
          </c:dPt>
          <c:dPt>
            <c:idx val="1"/>
            <c:invertIfNegative val="0"/>
            <c:bubble3D val="0"/>
            <c:extLst>
              <c:ext xmlns:c16="http://schemas.microsoft.com/office/drawing/2014/chart" uri="{C3380CC4-5D6E-409C-BE32-E72D297353CC}">
                <c16:uniqueId val="{00000014-E289-4558-960E-FA66C91B527F}"/>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6-E289-4558-960E-FA66C91B527F}"/>
              </c:ext>
            </c:extLst>
          </c:dPt>
          <c:dPt>
            <c:idx val="3"/>
            <c:invertIfNegative val="0"/>
            <c:bubble3D val="0"/>
            <c:extLst>
              <c:ext xmlns:c16="http://schemas.microsoft.com/office/drawing/2014/chart" uri="{C3380CC4-5D6E-409C-BE32-E72D297353CC}">
                <c16:uniqueId val="{00000018-E289-4558-960E-FA66C91B527F}"/>
              </c:ext>
            </c:extLst>
          </c:dPt>
          <c:dPt>
            <c:idx val="4"/>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A-E289-4558-960E-FA66C91B527F}"/>
              </c:ext>
            </c:extLst>
          </c:dPt>
          <c:dPt>
            <c:idx val="5"/>
            <c:invertIfNegative val="0"/>
            <c:bubble3D val="0"/>
            <c:extLst>
              <c:ext xmlns:c16="http://schemas.microsoft.com/office/drawing/2014/chart" uri="{C3380CC4-5D6E-409C-BE32-E72D297353CC}">
                <c16:uniqueId val="{0000001C-E289-4558-960E-FA66C91B527F}"/>
              </c:ext>
            </c:extLst>
          </c:dPt>
          <c:dPt>
            <c:idx val="6"/>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E-E289-4558-960E-FA66C91B527F}"/>
              </c:ext>
            </c:extLst>
          </c:dPt>
          <c:dPt>
            <c:idx val="7"/>
            <c:invertIfNegative val="0"/>
            <c:bubble3D val="0"/>
            <c:extLst>
              <c:ext xmlns:c16="http://schemas.microsoft.com/office/drawing/2014/chart" uri="{C3380CC4-5D6E-409C-BE32-E72D297353CC}">
                <c16:uniqueId val="{00000020-E289-4558-960E-FA66C91B527F}"/>
              </c:ext>
            </c:extLst>
          </c:dPt>
          <c:dLbls>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0.61299999999999999</c:v>
                </c:pt>
                <c:pt idx="1">
                  <c:v>0.46200000000000002</c:v>
                </c:pt>
                <c:pt idx="2">
                  <c:v>0.623</c:v>
                </c:pt>
                <c:pt idx="3">
                  <c:v>0.51900000000000002</c:v>
                </c:pt>
                <c:pt idx="4">
                  <c:v>0.123</c:v>
                </c:pt>
                <c:pt idx="5">
                  <c:v>0.124</c:v>
                </c:pt>
                <c:pt idx="6">
                  <c:v>0.154</c:v>
                </c:pt>
                <c:pt idx="7">
                  <c:v>0.16600000000000001</c:v>
                </c:pt>
              </c:numCache>
            </c:numRef>
          </c:val>
          <c:extLst>
            <c:ext xmlns:c16="http://schemas.microsoft.com/office/drawing/2014/chart" uri="{C3380CC4-5D6E-409C-BE32-E72D297353CC}">
              <c16:uniqueId val="{00000021-E289-4558-960E-FA66C91B527F}"/>
            </c:ext>
          </c:extLst>
        </c:ser>
        <c:dLbls>
          <c:showLegendKey val="0"/>
          <c:showVal val="0"/>
          <c:showCatName val="0"/>
          <c:showSerName val="0"/>
          <c:showPercent val="0"/>
          <c:showBubbleSize val="0"/>
        </c:dLbls>
        <c:gapWidth val="74"/>
        <c:overlap val="100"/>
        <c:axId val="104707584"/>
        <c:axId val="83231872"/>
      </c:barChart>
      <c:catAx>
        <c:axId val="104707584"/>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83231872"/>
        <c:crosses val="autoZero"/>
        <c:auto val="1"/>
        <c:lblAlgn val="ctr"/>
        <c:lblOffset val="100"/>
        <c:tickLblSkip val="2"/>
        <c:tickMarkSkip val="2"/>
        <c:noMultiLvlLbl val="0"/>
      </c:catAx>
      <c:valAx>
        <c:axId val="83231872"/>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470758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94D8-47F8-BC60-19FF92F11596}"/>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94D8-47F8-BC60-19FF92F11596}"/>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94D8-47F8-BC60-19FF92F11596}"/>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94D8-47F8-BC60-19FF92F11596}"/>
              </c:ext>
            </c:extLst>
          </c:dPt>
          <c:dPt>
            <c:idx val="4"/>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9-94D8-47F8-BC60-19FF92F11596}"/>
              </c:ext>
            </c:extLst>
          </c:dPt>
          <c:dPt>
            <c:idx val="5"/>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B-94D8-47F8-BC60-19FF92F11596}"/>
              </c:ext>
            </c:extLst>
          </c:dPt>
          <c:dPt>
            <c:idx val="6"/>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D-94D8-47F8-BC60-19FF92F11596}"/>
              </c:ext>
            </c:extLst>
          </c:dPt>
          <c:dPt>
            <c:idx val="7"/>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F-94D8-47F8-BC60-19FF92F11596}"/>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94D8-47F8-BC60-19FF92F11596}"/>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94D8-47F8-BC60-19FF92F11596}"/>
                </c:ext>
              </c:extLst>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94D8-47F8-BC60-19FF92F11596}"/>
                </c:ext>
              </c:extLst>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94D8-47F8-BC60-19FF92F11596}"/>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0.42399999999999999</c:v>
                </c:pt>
                <c:pt idx="1">
                  <c:v>0.39800000000000002</c:v>
                </c:pt>
                <c:pt idx="2">
                  <c:v>0.32500000000000001</c:v>
                </c:pt>
                <c:pt idx="3">
                  <c:v>0.318</c:v>
                </c:pt>
                <c:pt idx="4">
                  <c:v>0.29099999999999998</c:v>
                </c:pt>
                <c:pt idx="5">
                  <c:v>0.376</c:v>
                </c:pt>
                <c:pt idx="6">
                  <c:v>0.39600000000000002</c:v>
                </c:pt>
                <c:pt idx="7">
                  <c:v>0.34100000000000003</c:v>
                </c:pt>
              </c:numCache>
            </c:numRef>
          </c:val>
          <c:extLst>
            <c:ext xmlns:c16="http://schemas.microsoft.com/office/drawing/2014/chart" uri="{C3380CC4-5D6E-409C-BE32-E72D297353CC}">
              <c16:uniqueId val="{00000010-94D8-47F8-BC60-19FF92F11596}"/>
            </c:ext>
          </c:extLst>
        </c:ser>
        <c:ser>
          <c:idx val="1"/>
          <c:order val="1"/>
          <c:tx>
            <c:strRef>
              <c:f>Sheet1!$D$1</c:f>
              <c:strCache>
                <c:ptCount val="1"/>
                <c:pt idx="0">
                  <c:v>Very Important</c:v>
                </c:pt>
              </c:strCache>
            </c:strRef>
          </c:tx>
          <c:spPr>
            <a:solidFill>
              <a:schemeClr val="accent1"/>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12-94D8-47F8-BC60-19FF92F11596}"/>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94D8-47F8-BC60-19FF92F11596}"/>
              </c:ext>
            </c:extLst>
          </c:dPt>
          <c:dPt>
            <c:idx val="2"/>
            <c:invertIfNegative val="0"/>
            <c:bubble3D val="0"/>
            <c:extLst>
              <c:ext xmlns:c16="http://schemas.microsoft.com/office/drawing/2014/chart" uri="{C3380CC4-5D6E-409C-BE32-E72D297353CC}">
                <c16:uniqueId val="{00000016-94D8-47F8-BC60-19FF92F11596}"/>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8-94D8-47F8-BC60-19FF92F11596}"/>
              </c:ext>
            </c:extLst>
          </c:dPt>
          <c:dPt>
            <c:idx val="4"/>
            <c:invertIfNegative val="0"/>
            <c:bubble3D val="0"/>
            <c:extLst>
              <c:ext xmlns:c16="http://schemas.microsoft.com/office/drawing/2014/chart" uri="{C3380CC4-5D6E-409C-BE32-E72D297353CC}">
                <c16:uniqueId val="{0000001A-94D8-47F8-BC60-19FF92F11596}"/>
              </c:ext>
            </c:extLst>
          </c:dPt>
          <c:dPt>
            <c:idx val="5"/>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C-94D8-47F8-BC60-19FF92F11596}"/>
              </c:ext>
            </c:extLst>
          </c:dPt>
          <c:dPt>
            <c:idx val="6"/>
            <c:invertIfNegative val="0"/>
            <c:bubble3D val="0"/>
            <c:extLst>
              <c:ext xmlns:c16="http://schemas.microsoft.com/office/drawing/2014/chart" uri="{C3380CC4-5D6E-409C-BE32-E72D297353CC}">
                <c16:uniqueId val="{0000001E-94D8-47F8-BC60-19FF92F11596}"/>
              </c:ext>
            </c:extLst>
          </c:dPt>
          <c:dPt>
            <c:idx val="7"/>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20-94D8-47F8-BC60-19FF92F11596}"/>
              </c:ext>
            </c:extLst>
          </c:dPt>
          <c:dLbls>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0.188</c:v>
                </c:pt>
                <c:pt idx="1">
                  <c:v>0.187</c:v>
                </c:pt>
                <c:pt idx="2">
                  <c:v>0.38800000000000001</c:v>
                </c:pt>
                <c:pt idx="3">
                  <c:v>0.27100000000000002</c:v>
                </c:pt>
                <c:pt idx="4">
                  <c:v>9.1999999999999998E-2</c:v>
                </c:pt>
                <c:pt idx="5">
                  <c:v>0.152</c:v>
                </c:pt>
                <c:pt idx="6">
                  <c:v>0.372</c:v>
                </c:pt>
                <c:pt idx="7">
                  <c:v>0.42299999999999999</c:v>
                </c:pt>
              </c:numCache>
            </c:numRef>
          </c:val>
          <c:extLst>
            <c:ext xmlns:c16="http://schemas.microsoft.com/office/drawing/2014/chart" uri="{C3380CC4-5D6E-409C-BE32-E72D297353CC}">
              <c16:uniqueId val="{00000021-94D8-47F8-BC60-19FF92F11596}"/>
            </c:ext>
          </c:extLst>
        </c:ser>
        <c:dLbls>
          <c:showLegendKey val="0"/>
          <c:showVal val="0"/>
          <c:showCatName val="0"/>
          <c:showSerName val="0"/>
          <c:showPercent val="0"/>
          <c:showBubbleSize val="0"/>
        </c:dLbls>
        <c:gapWidth val="74"/>
        <c:overlap val="100"/>
        <c:axId val="101302272"/>
        <c:axId val="83233600"/>
      </c:barChart>
      <c:catAx>
        <c:axId val="101302272"/>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83233600"/>
        <c:crosses val="autoZero"/>
        <c:auto val="1"/>
        <c:lblAlgn val="ctr"/>
        <c:lblOffset val="100"/>
        <c:tickLblSkip val="2"/>
        <c:tickMarkSkip val="2"/>
        <c:noMultiLvlLbl val="0"/>
      </c:catAx>
      <c:valAx>
        <c:axId val="8323360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1302272"/>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Sheet1!$C$1</c:f>
              <c:strCache>
                <c:ptCount val="1"/>
                <c:pt idx="0">
                  <c:v>Comparison Group</c:v>
                </c:pt>
              </c:strCache>
            </c:strRef>
          </c:tx>
          <c:spPr>
            <a:solidFill>
              <a:schemeClr val="bg2"/>
            </a:solidFill>
            <a:ln w="3175">
              <a:solidFill>
                <a:srgbClr val="7680AC">
                  <a:alpha val="49804"/>
                </a:srgbClr>
              </a:solidFill>
            </a:ln>
          </c:spPr>
          <c:invertIfNegative val="0"/>
          <c:dPt>
            <c:idx val="1"/>
            <c:invertIfNegative val="0"/>
            <c:bubble3D val="0"/>
            <c:spPr>
              <a:solidFill>
                <a:schemeClr val="bg2"/>
              </a:solidFill>
              <a:ln w="3175">
                <a:solidFill>
                  <a:schemeClr val="bg2"/>
                </a:solidFill>
              </a:ln>
            </c:spPr>
            <c:extLst>
              <c:ext xmlns:c16="http://schemas.microsoft.com/office/drawing/2014/chart" uri="{C3380CC4-5D6E-409C-BE32-E72D297353CC}">
                <c16:uniqueId val="{00000001-0DF9-484E-AE04-AB3269E2D0C6}"/>
              </c:ext>
            </c:extLst>
          </c:dPt>
          <c:dLbls>
            <c:spPr>
              <a:noFill/>
              <a:ln>
                <a:noFill/>
              </a:ln>
              <a:effectLst/>
            </c:spPr>
            <c:txPr>
              <a:bodyPr/>
              <a:lstStyle/>
              <a:p>
                <a:pPr>
                  <a:defRPr sz="110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Aid to be repaid</c:v>
                </c:pt>
                <c:pt idx="1">
                  <c:v>Aid not to be repaid</c:v>
                </c:pt>
                <c:pt idx="2">
                  <c:v>Personal resources</c:v>
                </c:pt>
                <c:pt idx="3">
                  <c:v>Family resources</c:v>
                </c:pt>
              </c:strCache>
            </c:strRef>
          </c:cat>
          <c:val>
            <c:numRef>
              <c:f>Sheet1!$C$2:$C$5</c:f>
              <c:numCache>
                <c:formatCode>0.0%</c:formatCode>
                <c:ptCount val="4"/>
                <c:pt idx="0">
                  <c:v>0.40100000000000002</c:v>
                </c:pt>
                <c:pt idx="1">
                  <c:v>0.69699999999999995</c:v>
                </c:pt>
                <c:pt idx="2">
                  <c:v>0.58899999999999997</c:v>
                </c:pt>
                <c:pt idx="3">
                  <c:v>0.67200000000000004</c:v>
                </c:pt>
              </c:numCache>
            </c:numRef>
          </c:val>
          <c:extLst>
            <c:ext xmlns:c16="http://schemas.microsoft.com/office/drawing/2014/chart" uri="{C3380CC4-5D6E-409C-BE32-E72D297353CC}">
              <c16:uniqueId val="{00000000-264B-47C7-B80F-429011201A39}"/>
            </c:ext>
          </c:extLst>
        </c:ser>
        <c:ser>
          <c:idx val="2"/>
          <c:order val="1"/>
          <c:tx>
            <c:strRef>
              <c:f>Sheet1!$B$1</c:f>
              <c:strCache>
                <c:ptCount val="1"/>
                <c:pt idx="0">
                  <c:v>Your Institution</c:v>
                </c:pt>
              </c:strCache>
            </c:strRef>
          </c:tx>
          <c:spPr>
            <a:solidFill>
              <a:schemeClr val="accent1"/>
            </a:solidFill>
            <a:ln w="9525">
              <a:solidFill>
                <a:schemeClr val="bg2"/>
              </a:solidFill>
            </a:ln>
          </c:spPr>
          <c:invertIfNegative val="0"/>
          <c:dPt>
            <c:idx val="3"/>
            <c:invertIfNegative val="0"/>
            <c:bubble3D val="0"/>
            <c:extLst>
              <c:ext xmlns:c16="http://schemas.microsoft.com/office/drawing/2014/chart" uri="{C3380CC4-5D6E-409C-BE32-E72D297353CC}">
                <c16:uniqueId val="{00000000-032A-40B3-9BA1-D6D3B0DB2CAA}"/>
              </c:ext>
            </c:extLst>
          </c:dPt>
          <c:dLbls>
            <c:spPr>
              <a:noFill/>
              <a:ln>
                <a:noFill/>
              </a:ln>
              <a:effectLst/>
            </c:spPr>
            <c:txPr>
              <a:bodyPr/>
              <a:lstStyle/>
              <a:p>
                <a:pPr>
                  <a:defRPr sz="1100">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Aid to be repaid</c:v>
                </c:pt>
                <c:pt idx="1">
                  <c:v>Aid not to be repaid</c:v>
                </c:pt>
                <c:pt idx="2">
                  <c:v>Personal resources</c:v>
                </c:pt>
                <c:pt idx="3">
                  <c:v>Family resources</c:v>
                </c:pt>
              </c:strCache>
            </c:strRef>
          </c:cat>
          <c:val>
            <c:numRef>
              <c:f>Sheet1!$B$2:$B$5</c:f>
              <c:numCache>
                <c:formatCode>0.0%</c:formatCode>
                <c:ptCount val="4"/>
                <c:pt idx="0">
                  <c:v>0.40799999999999997</c:v>
                </c:pt>
                <c:pt idx="1">
                  <c:v>0.69399999999999995</c:v>
                </c:pt>
                <c:pt idx="2">
                  <c:v>0.57999999999999996</c:v>
                </c:pt>
                <c:pt idx="3">
                  <c:v>0.61599999999999999</c:v>
                </c:pt>
              </c:numCache>
            </c:numRef>
          </c:val>
          <c:extLst>
            <c:ext xmlns:c16="http://schemas.microsoft.com/office/drawing/2014/chart" uri="{C3380CC4-5D6E-409C-BE32-E72D297353CC}">
              <c16:uniqueId val="{00000001-264B-47C7-B80F-429011201A39}"/>
            </c:ext>
          </c:extLst>
        </c:ser>
        <c:dLbls>
          <c:showLegendKey val="0"/>
          <c:showVal val="0"/>
          <c:showCatName val="0"/>
          <c:showSerName val="0"/>
          <c:showPercent val="0"/>
          <c:showBubbleSize val="0"/>
        </c:dLbls>
        <c:gapWidth val="75"/>
        <c:overlap val="-25"/>
        <c:axId val="101322240"/>
        <c:axId val="83237056"/>
      </c:barChart>
      <c:catAx>
        <c:axId val="101322240"/>
        <c:scaling>
          <c:orientation val="minMax"/>
        </c:scaling>
        <c:delete val="0"/>
        <c:axPos val="l"/>
        <c:majorGridlines>
          <c:spPr>
            <a:ln>
              <a:solidFill>
                <a:schemeClr val="tx2"/>
              </a:solidFill>
            </a:ln>
          </c:spPr>
        </c:majorGridlines>
        <c:numFmt formatCode="General" sourceLinked="1"/>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83237056"/>
        <c:crosses val="autoZero"/>
        <c:auto val="1"/>
        <c:lblAlgn val="ctr"/>
        <c:lblOffset val="100"/>
        <c:tickLblSkip val="1"/>
        <c:tickMarkSkip val="1"/>
        <c:noMultiLvlLbl val="0"/>
      </c:catAx>
      <c:valAx>
        <c:axId val="83237056"/>
        <c:scaling>
          <c:orientation val="minMax"/>
          <c:max val="1"/>
          <c:min val="0"/>
        </c:scaling>
        <c:delete val="0"/>
        <c:axPos val="b"/>
        <c:numFmt formatCode="0%" sourceLinked="0"/>
        <c:majorTickMark val="none"/>
        <c:minorTickMark val="none"/>
        <c:tickLblPos val="nextTo"/>
        <c:spPr>
          <a:ln w="9525">
            <a:solidFill>
              <a:schemeClr val="tx2"/>
            </a:solidFill>
          </a:ln>
        </c:spPr>
        <c:txPr>
          <a:bodyPr rot="0" vert="horz"/>
          <a:lstStyle/>
          <a:p>
            <a:pPr>
              <a:defRPr sz="1400" b="1" baseline="0">
                <a:solidFill>
                  <a:srgbClr val="202945"/>
                </a:solidFill>
              </a:defRPr>
            </a:pPr>
            <a:endParaRPr lang="en-US"/>
          </a:p>
        </c:txPr>
        <c:crossAx val="101322240"/>
        <c:crosses val="autoZero"/>
        <c:crossBetween val="between"/>
        <c:majorUnit val="0.1"/>
        <c:minorUnit val="0.04"/>
      </c:valAx>
      <c:spPr>
        <a:noFill/>
        <a:ln w="24366">
          <a:noFill/>
        </a:ln>
      </c:spPr>
    </c:plotArea>
    <c:legend>
      <c:legendPos val="b"/>
      <c:layout/>
      <c:overlay val="0"/>
      <c:txPr>
        <a:bodyPr/>
        <a:lstStyle/>
        <a:p>
          <a:pPr>
            <a:defRPr sz="1200" b="0" baseline="0">
              <a:solidFill>
                <a:srgbClr val="202945"/>
              </a:solidFill>
            </a:defRPr>
          </a:pPr>
          <a:endParaRPr lang="en-US"/>
        </a:p>
      </c:txPr>
    </c:legend>
    <c:plotVisOnly val="1"/>
    <c:dispBlanksAs val="gap"/>
    <c:showDLblsOverMax val="0"/>
  </c:chart>
  <c:spPr>
    <a:noFill/>
    <a:ln>
      <a:noFill/>
    </a:ln>
  </c:spPr>
  <c:txPr>
    <a:bodyPr/>
    <a:lstStyle/>
    <a:p>
      <a:pPr>
        <a:defRPr sz="1143"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61436764848806E-2"/>
          <c:y val="4.65495816929134E-2"/>
          <c:w val="0.906463254593176"/>
          <c:h val="0.82152764107611498"/>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rgbClr val="7680AC">
                  <a:alpha val="50000"/>
                </a:srgbClr>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Military grants</c:v>
                </c:pt>
                <c:pt idx="1">
                  <c:v>Work-study</c:v>
                </c:pt>
                <c:pt idx="2">
                  <c:v>Pell grant</c:v>
                </c:pt>
                <c:pt idx="3">
                  <c:v>Need-based grants or scholarships</c:v>
                </c:pt>
                <c:pt idx="4">
                  <c:v>Merit-based grants or scholarships</c:v>
                </c:pt>
              </c:strCache>
            </c:strRef>
          </c:cat>
          <c:val>
            <c:numRef>
              <c:f>Sheet1!$B$2:$B$6</c:f>
              <c:numCache>
                <c:formatCode>0.00%</c:formatCode>
                <c:ptCount val="5"/>
                <c:pt idx="0">
                  <c:v>1.0999999999999999E-2</c:v>
                </c:pt>
                <c:pt idx="1">
                  <c:v>0.125</c:v>
                </c:pt>
                <c:pt idx="2">
                  <c:v>0.29599999999999999</c:v>
                </c:pt>
                <c:pt idx="3">
                  <c:v>0.36499999999999999</c:v>
                </c:pt>
                <c:pt idx="4">
                  <c:v>0.67600000000000005</c:v>
                </c:pt>
              </c:numCache>
            </c:numRef>
          </c:val>
          <c:extLst>
            <c:ext xmlns:c16="http://schemas.microsoft.com/office/drawing/2014/chart" uri="{C3380CC4-5D6E-409C-BE32-E72D297353CC}">
              <c16:uniqueId val="{00000000-207A-418D-9431-E072C429FD67}"/>
            </c:ext>
          </c:extLst>
        </c:ser>
        <c:ser>
          <c:idx val="1"/>
          <c:order val="1"/>
          <c:tx>
            <c:strRef>
              <c:f>Sheet1!$C$1</c:f>
              <c:strCache>
                <c:ptCount val="1"/>
                <c:pt idx="0">
                  <c:v>Comparison Group</c:v>
                </c:pt>
              </c:strCache>
            </c:strRef>
          </c:tx>
          <c:spPr>
            <a:solidFill>
              <a:schemeClr val="bg2"/>
            </a:solidFill>
            <a:ln w="3175">
              <a:solidFill>
                <a:srgbClr val="7680AC">
                  <a:alpha val="49804"/>
                </a:srgbClr>
              </a:solidFill>
            </a:ln>
          </c:spPr>
          <c:invertIfNegative val="0"/>
          <c:dLbls>
            <c:numFmt formatCode="0.0%" sourceLinked="0"/>
            <c:spPr>
              <a:noFill/>
              <a:ln>
                <a:noFill/>
              </a:ln>
              <a:effectLst/>
            </c:spPr>
            <c:txPr>
              <a:bodyPr/>
              <a:lstStyle/>
              <a:p>
                <a:pPr>
                  <a:defRPr sz="12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Military grants</c:v>
                </c:pt>
                <c:pt idx="1">
                  <c:v>Work-study</c:v>
                </c:pt>
                <c:pt idx="2">
                  <c:v>Pell grant</c:v>
                </c:pt>
                <c:pt idx="3">
                  <c:v>Need-based grants or scholarships</c:v>
                </c:pt>
                <c:pt idx="4">
                  <c:v>Merit-based grants or scholarships</c:v>
                </c:pt>
              </c:strCache>
            </c:strRef>
          </c:cat>
          <c:val>
            <c:numRef>
              <c:f>Sheet1!$C$2:$C$6</c:f>
              <c:numCache>
                <c:formatCode>0.00%</c:formatCode>
                <c:ptCount val="5"/>
                <c:pt idx="0">
                  <c:v>2.1999999999999999E-2</c:v>
                </c:pt>
                <c:pt idx="1">
                  <c:v>0.13800000000000001</c:v>
                </c:pt>
                <c:pt idx="2">
                  <c:v>0.318</c:v>
                </c:pt>
                <c:pt idx="3">
                  <c:v>0.32300000000000001</c:v>
                </c:pt>
                <c:pt idx="4">
                  <c:v>0.54700000000000004</c:v>
                </c:pt>
              </c:numCache>
            </c:numRef>
          </c:val>
          <c:extLst>
            <c:ext xmlns:c16="http://schemas.microsoft.com/office/drawing/2014/chart" uri="{C3380CC4-5D6E-409C-BE32-E72D297353CC}">
              <c16:uniqueId val="{00000001-207A-418D-9431-E072C429FD67}"/>
            </c:ext>
          </c:extLst>
        </c:ser>
        <c:dLbls>
          <c:showLegendKey val="0"/>
          <c:showVal val="1"/>
          <c:showCatName val="0"/>
          <c:showSerName val="0"/>
          <c:showPercent val="0"/>
          <c:showBubbleSize val="0"/>
        </c:dLbls>
        <c:gapWidth val="75"/>
        <c:overlap val="-25"/>
        <c:axId val="104627712"/>
        <c:axId val="96451904"/>
      </c:barChart>
      <c:catAx>
        <c:axId val="104627712"/>
        <c:scaling>
          <c:orientation val="minMax"/>
        </c:scaling>
        <c:delete val="0"/>
        <c:axPos val="b"/>
        <c:majorGridlines/>
        <c:numFmt formatCode="General" sourceLinked="0"/>
        <c:majorTickMark val="none"/>
        <c:minorTickMark val="none"/>
        <c:tickLblPos val="nextTo"/>
        <c:spPr>
          <a:ln>
            <a:solidFill>
              <a:schemeClr val="accent3"/>
            </a:solidFill>
          </a:ln>
        </c:spPr>
        <c:txPr>
          <a:bodyPr/>
          <a:lstStyle/>
          <a:p>
            <a:pPr>
              <a:defRPr sz="1400" b="0" spc="50" baseline="0">
                <a:solidFill>
                  <a:srgbClr val="202945"/>
                </a:solidFill>
              </a:defRPr>
            </a:pPr>
            <a:endParaRPr lang="en-US"/>
          </a:p>
        </c:txPr>
        <c:crossAx val="96451904"/>
        <c:crosses val="autoZero"/>
        <c:auto val="1"/>
        <c:lblAlgn val="ctr"/>
        <c:lblOffset val="100"/>
        <c:noMultiLvlLbl val="0"/>
      </c:catAx>
      <c:valAx>
        <c:axId val="96451904"/>
        <c:scaling>
          <c:orientation val="minMax"/>
          <c:max val="1"/>
        </c:scaling>
        <c:delete val="0"/>
        <c:axPos val="l"/>
        <c:numFmt formatCode="0%" sourceLinked="0"/>
        <c:majorTickMark val="none"/>
        <c:minorTickMark val="none"/>
        <c:tickLblPos val="nextTo"/>
        <c:spPr>
          <a:ln w="9525">
            <a:solidFill>
              <a:schemeClr val="accent3"/>
            </a:solidFill>
          </a:ln>
        </c:spPr>
        <c:txPr>
          <a:bodyPr/>
          <a:lstStyle/>
          <a:p>
            <a:pPr>
              <a:defRPr sz="1400" b="1" baseline="0">
                <a:solidFill>
                  <a:srgbClr val="202945"/>
                </a:solidFill>
              </a:defRPr>
            </a:pPr>
            <a:endParaRPr lang="en-US"/>
          </a:p>
        </c:txPr>
        <c:crossAx val="104627712"/>
        <c:crosses val="autoZero"/>
        <c:crossBetween val="between"/>
      </c:valAx>
    </c:plotArea>
    <c:legend>
      <c:legendPos val="b"/>
      <c:layout>
        <c:manualLayout>
          <c:xMode val="edge"/>
          <c:yMode val="edge"/>
          <c:x val="0.172984300127622"/>
          <c:y val="0.942107768245387"/>
          <c:w val="0.35365740740740698"/>
          <c:h val="5.04295849737533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61436764848806E-2"/>
          <c:y val="4.65495816929134E-2"/>
          <c:w val="0.906463254593176"/>
          <c:h val="0.82152764107611498"/>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None</c:v>
                </c:pt>
                <c:pt idx="1">
                  <c:v>Some</c:v>
                </c:pt>
                <c:pt idx="2">
                  <c:v>Major</c:v>
                </c:pt>
              </c:strCache>
            </c:strRef>
          </c:cat>
          <c:val>
            <c:numRef>
              <c:f>Sheet1!$B$2:$B$4</c:f>
              <c:numCache>
                <c:formatCode>0.00%</c:formatCode>
                <c:ptCount val="3"/>
                <c:pt idx="0">
                  <c:v>0.35</c:v>
                </c:pt>
                <c:pt idx="1">
                  <c:v>0.56699999999999995</c:v>
                </c:pt>
                <c:pt idx="2">
                  <c:v>8.3000000000000004E-2</c:v>
                </c:pt>
              </c:numCache>
            </c:numRef>
          </c:val>
          <c:extLst>
            <c:ext xmlns:c16="http://schemas.microsoft.com/office/drawing/2014/chart" uri="{C3380CC4-5D6E-409C-BE32-E72D297353CC}">
              <c16:uniqueId val="{00000000-8272-4D4B-934F-CA4B3BD0235B}"/>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None</c:v>
                </c:pt>
                <c:pt idx="1">
                  <c:v>Some</c:v>
                </c:pt>
                <c:pt idx="2">
                  <c:v>Major</c:v>
                </c:pt>
              </c:strCache>
            </c:strRef>
          </c:cat>
          <c:val>
            <c:numRef>
              <c:f>Sheet1!$C$2:$C$4</c:f>
              <c:numCache>
                <c:formatCode>0.00%</c:formatCode>
                <c:ptCount val="3"/>
                <c:pt idx="0">
                  <c:v>0.3</c:v>
                </c:pt>
                <c:pt idx="1">
                  <c:v>0.56100000000000005</c:v>
                </c:pt>
                <c:pt idx="2">
                  <c:v>0.14000000000000001</c:v>
                </c:pt>
              </c:numCache>
            </c:numRef>
          </c:val>
          <c:extLst>
            <c:ext xmlns:c16="http://schemas.microsoft.com/office/drawing/2014/chart" uri="{C3380CC4-5D6E-409C-BE32-E72D297353CC}">
              <c16:uniqueId val="{00000001-8272-4D4B-934F-CA4B3BD0235B}"/>
            </c:ext>
          </c:extLst>
        </c:ser>
        <c:dLbls>
          <c:showLegendKey val="0"/>
          <c:showVal val="1"/>
          <c:showCatName val="0"/>
          <c:showSerName val="0"/>
          <c:showPercent val="0"/>
          <c:showBubbleSize val="0"/>
        </c:dLbls>
        <c:gapWidth val="75"/>
        <c:overlap val="-25"/>
        <c:axId val="105367040"/>
        <c:axId val="104793792"/>
      </c:barChart>
      <c:catAx>
        <c:axId val="105367040"/>
        <c:scaling>
          <c:orientation val="minMax"/>
        </c:scaling>
        <c:delete val="0"/>
        <c:axPos val="b"/>
        <c:majorGridlines/>
        <c:numFmt formatCode="General" sourceLinked="0"/>
        <c:majorTickMark val="none"/>
        <c:minorTickMark val="none"/>
        <c:tickLblPos val="nextTo"/>
        <c:spPr>
          <a:ln>
            <a:solidFill>
              <a:schemeClr val="accent3"/>
            </a:solidFill>
          </a:ln>
        </c:spPr>
        <c:txPr>
          <a:bodyPr/>
          <a:lstStyle/>
          <a:p>
            <a:pPr>
              <a:defRPr sz="1400" b="1" baseline="0">
                <a:solidFill>
                  <a:srgbClr val="202945"/>
                </a:solidFill>
              </a:defRPr>
            </a:pPr>
            <a:endParaRPr lang="en-US"/>
          </a:p>
        </c:txPr>
        <c:crossAx val="104793792"/>
        <c:crosses val="autoZero"/>
        <c:auto val="1"/>
        <c:lblAlgn val="ctr"/>
        <c:lblOffset val="100"/>
        <c:noMultiLvlLbl val="0"/>
      </c:catAx>
      <c:valAx>
        <c:axId val="104793792"/>
        <c:scaling>
          <c:orientation val="minMax"/>
          <c:max val="1"/>
        </c:scaling>
        <c:delete val="0"/>
        <c:axPos val="l"/>
        <c:numFmt formatCode="0%" sourceLinked="0"/>
        <c:majorTickMark val="none"/>
        <c:minorTickMark val="none"/>
        <c:tickLblPos val="nextTo"/>
        <c:spPr>
          <a:ln w="9525">
            <a:solidFill>
              <a:schemeClr val="accent3"/>
            </a:solidFill>
          </a:ln>
        </c:spPr>
        <c:txPr>
          <a:bodyPr/>
          <a:lstStyle/>
          <a:p>
            <a:pPr>
              <a:defRPr sz="1400" b="1" baseline="0">
                <a:solidFill>
                  <a:srgbClr val="202945"/>
                </a:solidFill>
              </a:defRPr>
            </a:pPr>
            <a:endParaRPr lang="en-US"/>
          </a:p>
        </c:txPr>
        <c:crossAx val="105367040"/>
        <c:crosses val="autoZero"/>
        <c:crossBetween val="between"/>
      </c:valAx>
    </c:plotArea>
    <c:legend>
      <c:legendPos val="b"/>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34940580344123701"/>
          <c:y val="0.93654958169291302"/>
          <c:w val="0.35365740740740698"/>
          <c:h val="5.04295849737533E-2"/>
        </c:manualLayout>
      </c:layout>
      <c:overlay val="0"/>
      <c:txPr>
        <a:bodyPr/>
        <a:lstStyle/>
        <a:p>
          <a:pPr>
            <a:defRPr sz="12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516404199475105E-2"/>
          <c:y val="1.8486007910983E-2"/>
          <c:w val="0.91581692913385804"/>
          <c:h val="0.85507837048538005"/>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Pre-Calculus/Trigonometry</c:v>
                </c:pt>
                <c:pt idx="1">
                  <c:v>Probability &amp; Statistics</c:v>
                </c:pt>
                <c:pt idx="2">
                  <c:v>Calculus</c:v>
                </c:pt>
                <c:pt idx="3">
                  <c:v>AP Probability &amp; Statistics</c:v>
                </c:pt>
                <c:pt idx="4">
                  <c:v>AP Calculus</c:v>
                </c:pt>
                <c:pt idx="5">
                  <c:v>AP Computer Science A</c:v>
                </c:pt>
              </c:strCache>
            </c:strRef>
          </c:cat>
          <c:val>
            <c:numRef>
              <c:f>Sheet1!$B$2:$B$7</c:f>
              <c:numCache>
                <c:formatCode>0.00%</c:formatCode>
                <c:ptCount val="6"/>
                <c:pt idx="0">
                  <c:v>0.79300000000000004</c:v>
                </c:pt>
                <c:pt idx="1">
                  <c:v>0.26500000000000001</c:v>
                </c:pt>
                <c:pt idx="2">
                  <c:v>0.27300000000000002</c:v>
                </c:pt>
                <c:pt idx="3">
                  <c:v>0.16800000000000001</c:v>
                </c:pt>
                <c:pt idx="4">
                  <c:v>0.28899999999999998</c:v>
                </c:pt>
                <c:pt idx="5">
                  <c:v>4.5999999999999999E-2</c:v>
                </c:pt>
              </c:numCache>
            </c:numRef>
          </c:val>
          <c:extLst>
            <c:ext xmlns:c16="http://schemas.microsoft.com/office/drawing/2014/chart" uri="{C3380CC4-5D6E-409C-BE32-E72D297353CC}">
              <c16:uniqueId val="{00000000-E081-4AF9-AC4E-E98BB8D7E1CA}"/>
            </c:ext>
          </c:extLst>
        </c:ser>
        <c:ser>
          <c:idx val="1"/>
          <c:order val="1"/>
          <c:tx>
            <c:strRef>
              <c:f>Sheet1!$C$1</c:f>
              <c:strCache>
                <c:ptCount val="1"/>
                <c:pt idx="0">
                  <c:v>Comparison Group</c:v>
                </c:pt>
              </c:strCache>
            </c:strRef>
          </c:tx>
          <c:spPr>
            <a:solidFill>
              <a:schemeClr val="bg2"/>
            </a:solidFill>
            <a:ln w="3175">
              <a:solidFill>
                <a:schemeClr val="bg2"/>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Pre-Calculus/Trigonometry</c:v>
                </c:pt>
                <c:pt idx="1">
                  <c:v>Probability &amp; Statistics</c:v>
                </c:pt>
                <c:pt idx="2">
                  <c:v>Calculus</c:v>
                </c:pt>
                <c:pt idx="3">
                  <c:v>AP Probability &amp; Statistics</c:v>
                </c:pt>
                <c:pt idx="4">
                  <c:v>AP Calculus</c:v>
                </c:pt>
                <c:pt idx="5">
                  <c:v>AP Computer Science A</c:v>
                </c:pt>
              </c:strCache>
            </c:strRef>
          </c:cat>
          <c:val>
            <c:numRef>
              <c:f>Sheet1!$C$2:$C$7</c:f>
              <c:numCache>
                <c:formatCode>0.00%</c:formatCode>
                <c:ptCount val="6"/>
                <c:pt idx="0">
                  <c:v>0.77500000000000002</c:v>
                </c:pt>
                <c:pt idx="1">
                  <c:v>0.27400000000000002</c:v>
                </c:pt>
                <c:pt idx="2">
                  <c:v>0.25700000000000001</c:v>
                </c:pt>
                <c:pt idx="3">
                  <c:v>0.20100000000000001</c:v>
                </c:pt>
                <c:pt idx="4">
                  <c:v>0.28299999999999997</c:v>
                </c:pt>
                <c:pt idx="5">
                  <c:v>3.6999999999999998E-2</c:v>
                </c:pt>
              </c:numCache>
            </c:numRef>
          </c:val>
          <c:extLst>
            <c:ext xmlns:c16="http://schemas.microsoft.com/office/drawing/2014/chart" uri="{C3380CC4-5D6E-409C-BE32-E72D297353CC}">
              <c16:uniqueId val="{00000001-E081-4AF9-AC4E-E98BB8D7E1CA}"/>
            </c:ext>
          </c:extLst>
        </c:ser>
        <c:dLbls>
          <c:showLegendKey val="0"/>
          <c:showVal val="1"/>
          <c:showCatName val="0"/>
          <c:showSerName val="0"/>
          <c:showPercent val="0"/>
          <c:showBubbleSize val="0"/>
        </c:dLbls>
        <c:gapWidth val="75"/>
        <c:overlap val="-25"/>
        <c:axId val="97497088"/>
        <c:axId val="104796096"/>
      </c:barChart>
      <c:catAx>
        <c:axId val="97497088"/>
        <c:scaling>
          <c:orientation val="minMax"/>
        </c:scaling>
        <c:delete val="0"/>
        <c:axPos val="b"/>
        <c:majorGridlines/>
        <c:numFmt formatCode="General" sourceLinked="0"/>
        <c:majorTickMark val="none"/>
        <c:minorTickMark val="none"/>
        <c:tickLblPos val="nextTo"/>
        <c:spPr>
          <a:ln>
            <a:solidFill>
              <a:schemeClr val="tx2"/>
            </a:solidFill>
          </a:ln>
        </c:spPr>
        <c:txPr>
          <a:bodyPr rot="0" vert="horz"/>
          <a:lstStyle/>
          <a:p>
            <a:pPr>
              <a:defRPr sz="900" baseline="0">
                <a:solidFill>
                  <a:srgbClr val="202945"/>
                </a:solidFill>
              </a:defRPr>
            </a:pPr>
            <a:endParaRPr lang="en-US"/>
          </a:p>
        </c:txPr>
        <c:crossAx val="104796096"/>
        <c:crosses val="autoZero"/>
        <c:auto val="1"/>
        <c:lblAlgn val="ctr"/>
        <c:lblOffset val="100"/>
        <c:noMultiLvlLbl val="0"/>
      </c:catAx>
      <c:valAx>
        <c:axId val="104796096"/>
        <c:scaling>
          <c:orientation val="minMax"/>
          <c:max val="1"/>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defRPr>
            </a:pPr>
            <a:endParaRPr lang="en-US"/>
          </a:p>
        </c:txPr>
        <c:crossAx val="97497088"/>
        <c:crosses val="autoZero"/>
        <c:crossBetween val="between"/>
      </c:valAx>
    </c:plotArea>
    <c:legend>
      <c:legendPos val="b"/>
      <c:legendEntry>
        <c:idx val="0"/>
        <c:txPr>
          <a:bodyPr/>
          <a:lstStyle/>
          <a:p>
            <a:pPr>
              <a:defRPr sz="1200" b="1" baseline="0">
                <a:solidFill>
                  <a:srgbClr val="202945"/>
                </a:solidFill>
              </a:defRPr>
            </a:pPr>
            <a:endParaRPr lang="en-US"/>
          </a:p>
        </c:txPr>
      </c:legendEntry>
      <c:legendEntry>
        <c:idx val="1"/>
        <c:txPr>
          <a:bodyPr/>
          <a:lstStyle/>
          <a:p>
            <a:pPr>
              <a:defRPr sz="1200" b="1" baseline="0">
                <a:solidFill>
                  <a:srgbClr val="202945"/>
                </a:solidFill>
              </a:defRPr>
            </a:pPr>
            <a:endParaRPr lang="en-US"/>
          </a:p>
        </c:txPr>
      </c:legendEntry>
      <c:layout>
        <c:manualLayout>
          <c:xMode val="edge"/>
          <c:yMode val="edge"/>
          <c:x val="0.33561906925095902"/>
          <c:y val="0.93939064519920101"/>
          <c:w val="0.37438143549364028"/>
          <c:h val="4.8171543855525502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97597440"/>
        <c:axId val="104798400"/>
      </c:barChart>
      <c:catAx>
        <c:axId val="97597440"/>
        <c:scaling>
          <c:orientation val="minMax"/>
        </c:scaling>
        <c:delete val="0"/>
        <c:axPos val="l"/>
        <c:majorTickMark val="none"/>
        <c:minorTickMark val="none"/>
        <c:tickLblPos val="nextTo"/>
        <c:txPr>
          <a:bodyPr rot="0" vert="horz"/>
          <a:lstStyle/>
          <a:p>
            <a:pPr>
              <a:defRPr/>
            </a:pPr>
            <a:endParaRPr lang="en-US"/>
          </a:p>
        </c:txPr>
        <c:crossAx val="104798400"/>
        <c:crosses val="autoZero"/>
        <c:auto val="1"/>
        <c:lblAlgn val="ctr"/>
        <c:lblOffset val="100"/>
        <c:tickLblSkip val="1"/>
        <c:tickMarkSkip val="1"/>
        <c:noMultiLvlLbl val="0"/>
      </c:catAx>
      <c:valAx>
        <c:axId val="104798400"/>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7597440"/>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dk2" tx1="lt1" bg2="dk1" tx2="lt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Institution</c:v>
                </c:pt>
              </c:strCache>
            </c:strRef>
          </c:tx>
          <c:spPr>
            <a:solidFill>
              <a:schemeClr val="accent1"/>
            </a:solidFill>
            <a:ln>
              <a:solidFill>
                <a:schemeClr val="bg2"/>
              </a:solidFill>
            </a:ln>
          </c:spPr>
          <c:invertIfNegative val="0"/>
          <c:dPt>
            <c:idx val="0"/>
            <c:invertIfNegative val="0"/>
            <c:bubble3D val="0"/>
            <c:spPr>
              <a:solidFill>
                <a:srgbClr val="1F2A44">
                  <a:lumMod val="50000"/>
                  <a:lumOff val="50000"/>
                </a:srgbClr>
              </a:solidFill>
              <a:ln>
                <a:solidFill>
                  <a:schemeClr val="bg2"/>
                </a:solidFill>
              </a:ln>
            </c:spPr>
            <c:extLst>
              <c:ext xmlns:c16="http://schemas.microsoft.com/office/drawing/2014/chart" uri="{C3380CC4-5D6E-409C-BE32-E72D297353CC}">
                <c16:uniqueId val="{00000001-726C-440A-9449-AB8B2C5DC31A}"/>
              </c:ext>
            </c:extLst>
          </c:dPt>
          <c:dPt>
            <c:idx val="1"/>
            <c:invertIfNegative val="0"/>
            <c:bubble3D val="0"/>
            <c:spPr>
              <a:solidFill>
                <a:srgbClr val="1F2A44"/>
              </a:solidFill>
              <a:ln>
                <a:solidFill>
                  <a:schemeClr val="bg2"/>
                </a:solidFill>
              </a:ln>
            </c:spPr>
            <c:extLst>
              <c:ext xmlns:c16="http://schemas.microsoft.com/office/drawing/2014/chart" uri="{C3380CC4-5D6E-409C-BE32-E72D297353CC}">
                <c16:uniqueId val="{00000003-726C-440A-9449-AB8B2C5DC31A}"/>
              </c:ext>
            </c:extLst>
          </c:dPt>
          <c:dLbls>
            <c:spPr>
              <a:noFill/>
              <a:ln>
                <a:noFill/>
              </a:ln>
              <a:effectLst/>
            </c:spPr>
            <c:txPr>
              <a:bodyPr/>
              <a:lstStyle/>
              <a:p>
                <a:pPr>
                  <a:defRPr sz="1400" b="1" baseline="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Man</c:v>
                </c:pt>
                <c:pt idx="1">
                  <c:v>Woman</c:v>
                </c:pt>
                <c:pt idx="2">
                  <c:v>Trans Man</c:v>
                </c:pt>
                <c:pt idx="3">
                  <c:v>Trans Woman</c:v>
                </c:pt>
                <c:pt idx="4">
                  <c:v>Genderqueer *</c:v>
                </c:pt>
                <c:pt idx="5">
                  <c:v>Different Identity</c:v>
                </c:pt>
              </c:strCache>
            </c:strRef>
          </c:cat>
          <c:val>
            <c:numRef>
              <c:f>Sheet1!$B$2:$B$7</c:f>
              <c:numCache>
                <c:formatCode>0.0%</c:formatCode>
                <c:ptCount val="6"/>
                <c:pt idx="0">
                  <c:v>0.46600000000000003</c:v>
                </c:pt>
                <c:pt idx="1">
                  <c:v>0.52900000000000003</c:v>
                </c:pt>
                <c:pt idx="2">
                  <c:v>4.0000000000000001E-3</c:v>
                </c:pt>
                <c:pt idx="3">
                  <c:v>1E-3</c:v>
                </c:pt>
                <c:pt idx="4">
                  <c:v>0</c:v>
                </c:pt>
                <c:pt idx="5">
                  <c:v>0</c:v>
                </c:pt>
              </c:numCache>
            </c:numRef>
          </c:val>
          <c:extLst>
            <c:ext xmlns:c16="http://schemas.microsoft.com/office/drawing/2014/chart" uri="{C3380CC4-5D6E-409C-BE32-E72D297353CC}">
              <c16:uniqueId val="{00000004-726C-440A-9449-AB8B2C5DC31A}"/>
            </c:ext>
          </c:extLst>
        </c:ser>
        <c:dLbls>
          <c:showLegendKey val="0"/>
          <c:showVal val="0"/>
          <c:showCatName val="0"/>
          <c:showSerName val="0"/>
          <c:showPercent val="0"/>
          <c:showBubbleSize val="0"/>
        </c:dLbls>
        <c:gapWidth val="100"/>
        <c:axId val="34282496"/>
        <c:axId val="96415104"/>
      </c:barChart>
      <c:valAx>
        <c:axId val="96415104"/>
        <c:scaling>
          <c:orientation val="minMax"/>
        </c:scaling>
        <c:delete val="0"/>
        <c:axPos val="l"/>
        <c:majorGridlines/>
        <c:numFmt formatCode="0%" sourceLinked="0"/>
        <c:majorTickMark val="out"/>
        <c:minorTickMark val="none"/>
        <c:tickLblPos val="nextTo"/>
        <c:spPr>
          <a:ln>
            <a:solidFill>
              <a:srgbClr val="1F2A44"/>
            </a:solidFill>
          </a:ln>
        </c:spPr>
        <c:txPr>
          <a:bodyPr/>
          <a:lstStyle/>
          <a:p>
            <a:pPr>
              <a:defRPr>
                <a:solidFill>
                  <a:schemeClr val="bg1"/>
                </a:solidFill>
              </a:defRPr>
            </a:pPr>
            <a:endParaRPr lang="en-US"/>
          </a:p>
        </c:txPr>
        <c:crossAx val="34282496"/>
        <c:crosses val="autoZero"/>
        <c:crossBetween val="between"/>
      </c:valAx>
      <c:catAx>
        <c:axId val="34282496"/>
        <c:scaling>
          <c:orientation val="minMax"/>
        </c:scaling>
        <c:delete val="0"/>
        <c:axPos val="b"/>
        <c:numFmt formatCode="General" sourceLinked="0"/>
        <c:majorTickMark val="out"/>
        <c:minorTickMark val="none"/>
        <c:tickLblPos val="nextTo"/>
        <c:spPr>
          <a:ln>
            <a:solidFill>
              <a:srgbClr val="1F2A44"/>
            </a:solidFill>
          </a:ln>
        </c:spPr>
        <c:txPr>
          <a:bodyPr/>
          <a:lstStyle/>
          <a:p>
            <a:pPr>
              <a:defRPr sz="1400">
                <a:solidFill>
                  <a:schemeClr val="bg1"/>
                </a:solidFill>
              </a:defRPr>
            </a:pPr>
            <a:endParaRPr lang="en-US"/>
          </a:p>
        </c:txPr>
        <c:crossAx val="96415104"/>
        <c:crosses val="autoZero"/>
        <c:auto val="1"/>
        <c:lblAlgn val="ctr"/>
        <c:lblOffset val="100"/>
        <c:noMultiLvlLbl val="0"/>
      </c:catAx>
    </c:plotArea>
    <c:plotVisOnly val="1"/>
    <c:dispBlanksAs val="gap"/>
    <c:showDLblsOverMax val="0"/>
  </c:chart>
  <c:txPr>
    <a:bodyPr/>
    <a:lstStyle/>
    <a:p>
      <a:pPr>
        <a:defRPr sz="1800"/>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81035954843"/>
          <c:y val="3.50681984424078E-2"/>
          <c:w val="0.66077269708756603"/>
          <c:h val="0.83270235373804102"/>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Pt>
            <c:idx val="0"/>
            <c:invertIfNegative val="0"/>
            <c:bubble3D val="0"/>
            <c:spPr>
              <a:solidFill>
                <a:schemeClr val="accent1"/>
              </a:solidFill>
              <a:ln w="9525">
                <a:solidFill>
                  <a:schemeClr val="bg2"/>
                </a:solidFill>
              </a:ln>
            </c:spPr>
            <c:extLst>
              <c:ext xmlns:c16="http://schemas.microsoft.com/office/drawing/2014/chart" uri="{C3380CC4-5D6E-409C-BE32-E72D297353CC}">
                <c16:uniqueId val="{00000001-A093-47BC-9DC3-1E0E76024D76}"/>
              </c:ext>
            </c:extLst>
          </c:dPt>
          <c:dLbls>
            <c:spPr>
              <a:noFill/>
              <a:ln>
                <a:noFill/>
              </a:ln>
              <a:effectLst/>
            </c:spPr>
            <c:txPr>
              <a:bodyPr/>
              <a:lstStyle/>
              <a:p>
                <a:pPr algn="ctr">
                  <a:defRPr lang="en-US" sz="1200" b="1" i="0" u="none" strike="noStrike" kern="1200" baseline="0">
                    <a:solidFill>
                      <a:srgbClr val="202945"/>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Sheet1!$B$2:$B$4</c:f>
              <c:numCache>
                <c:formatCode>0.0</c:formatCode>
                <c:ptCount val="3"/>
                <c:pt idx="0">
                  <c:v>48.61</c:v>
                </c:pt>
                <c:pt idx="1">
                  <c:v>49.11</c:v>
                </c:pt>
                <c:pt idx="2">
                  <c:v>48.25</c:v>
                </c:pt>
              </c:numCache>
            </c:numRef>
          </c:val>
          <c:extLst>
            <c:ext xmlns:c16="http://schemas.microsoft.com/office/drawing/2014/chart" uri="{C3380CC4-5D6E-409C-BE32-E72D297353CC}">
              <c16:uniqueId val="{00000000-1525-4B78-AE25-E2472B0D1C64}"/>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spPr>
              <a:noFill/>
              <a:ln>
                <a:noFill/>
              </a:ln>
              <a:effectLst/>
            </c:spPr>
            <c:txPr>
              <a:bodyPr/>
              <a:lstStyle/>
              <a:p>
                <a:pPr algn="ctr">
                  <a:defRPr lang="en-US" sz="1200" b="1" i="0" u="none" strike="noStrike" kern="1200" baseline="0">
                    <a:solidFill>
                      <a:schemeClr val="bg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Sheet1!$C$2:$C$4</c:f>
              <c:numCache>
                <c:formatCode>0.0</c:formatCode>
                <c:ptCount val="3"/>
                <c:pt idx="0">
                  <c:v>50.18</c:v>
                </c:pt>
                <c:pt idx="1">
                  <c:v>50.92</c:v>
                </c:pt>
                <c:pt idx="2">
                  <c:v>49.53</c:v>
                </c:pt>
              </c:numCache>
            </c:numRef>
          </c:val>
          <c:extLst>
            <c:ext xmlns:c16="http://schemas.microsoft.com/office/drawing/2014/chart" uri="{C3380CC4-5D6E-409C-BE32-E72D297353CC}">
              <c16:uniqueId val="{00000001-1525-4B78-AE25-E2472B0D1C64}"/>
            </c:ext>
          </c:extLst>
        </c:ser>
        <c:dLbls>
          <c:showLegendKey val="0"/>
          <c:showVal val="1"/>
          <c:showCatName val="0"/>
          <c:showSerName val="0"/>
          <c:showPercent val="0"/>
          <c:showBubbleSize val="0"/>
        </c:dLbls>
        <c:gapWidth val="50"/>
        <c:overlap val="-6"/>
        <c:axId val="97618944"/>
        <c:axId val="105488960"/>
      </c:barChart>
      <c:catAx>
        <c:axId val="97618944"/>
        <c:scaling>
          <c:orientation val="minMax"/>
        </c:scaling>
        <c:delete val="0"/>
        <c:axPos val="b"/>
        <c:numFmt formatCode="General" sourceLinked="1"/>
        <c:majorTickMark val="none"/>
        <c:minorTickMark val="none"/>
        <c:tickLblPos val="nextTo"/>
        <c:spPr>
          <a:ln>
            <a:solidFill>
              <a:schemeClr val="tx2"/>
            </a:solidFill>
          </a:ln>
        </c:spPr>
        <c:txPr>
          <a:bodyPr/>
          <a:lstStyle/>
          <a:p>
            <a:pPr>
              <a:defRPr sz="1600" baseline="0">
                <a:solidFill>
                  <a:srgbClr val="202945"/>
                </a:solidFill>
              </a:defRPr>
            </a:pPr>
            <a:endParaRPr lang="en-US"/>
          </a:p>
        </c:txPr>
        <c:crossAx val="105488960"/>
        <c:crosses val="autoZero"/>
        <c:auto val="1"/>
        <c:lblAlgn val="ctr"/>
        <c:lblOffset val="100"/>
        <c:noMultiLvlLbl val="0"/>
      </c:catAx>
      <c:valAx>
        <c:axId val="105488960"/>
        <c:scaling>
          <c:orientation val="minMax"/>
          <c:max val="66"/>
          <c:min val="38"/>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97618944"/>
        <c:crosses val="autoZero"/>
        <c:crossBetween val="between"/>
        <c:majorUnit val="2"/>
      </c:valAx>
      <c:spPr>
        <a:noFill/>
        <a:ln w="25387">
          <a:noFill/>
        </a:ln>
      </c:spPr>
    </c:plotArea>
    <c:plotVisOnly val="1"/>
    <c:dispBlanksAs val="gap"/>
    <c:showDLblsOverMax val="0"/>
  </c:chart>
  <c:txPr>
    <a:bodyPr/>
    <a:lstStyle/>
    <a:p>
      <a:pPr>
        <a:defRPr sz="1793"/>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97684992"/>
        <c:axId val="105491264"/>
      </c:barChart>
      <c:catAx>
        <c:axId val="97684992"/>
        <c:scaling>
          <c:orientation val="minMax"/>
        </c:scaling>
        <c:delete val="0"/>
        <c:axPos val="l"/>
        <c:majorTickMark val="none"/>
        <c:minorTickMark val="none"/>
        <c:tickLblPos val="nextTo"/>
        <c:txPr>
          <a:bodyPr rot="0" vert="horz"/>
          <a:lstStyle/>
          <a:p>
            <a:pPr>
              <a:defRPr/>
            </a:pPr>
            <a:endParaRPr lang="en-US"/>
          </a:p>
        </c:txPr>
        <c:crossAx val="105491264"/>
        <c:crosses val="autoZero"/>
        <c:auto val="1"/>
        <c:lblAlgn val="ctr"/>
        <c:lblOffset val="100"/>
        <c:tickLblSkip val="1"/>
        <c:tickMarkSkip val="1"/>
        <c:noMultiLvlLbl val="0"/>
      </c:catAx>
      <c:valAx>
        <c:axId val="105491264"/>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7684992"/>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544947506562"/>
          <c:y val="6.5770679874693094E-2"/>
          <c:w val="0.75043421916011099"/>
          <c:h val="0.73207410597112799"/>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a:effectLst/>
          </c:spPr>
          <c:invertIfNegative val="0"/>
          <c:dLbls>
            <c:spPr>
              <a:noFill/>
              <a:ln>
                <a:noFill/>
              </a:ln>
              <a:effectLst/>
            </c:spPr>
            <c:txPr>
              <a:bodyPr/>
              <a:lstStyle/>
              <a:p>
                <a:pPr algn="ctr">
                  <a:defRPr lang="en-US" sz="1200" b="1" i="0" u="none" strike="noStrike" kern="1200" baseline="0">
                    <a:solidFill>
                      <a:srgbClr val="202945"/>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Sheet1!$B$2:$B$4</c:f>
              <c:numCache>
                <c:formatCode>0.0</c:formatCode>
                <c:ptCount val="3"/>
                <c:pt idx="0">
                  <c:v>49.58</c:v>
                </c:pt>
                <c:pt idx="1">
                  <c:v>49.33</c:v>
                </c:pt>
                <c:pt idx="2">
                  <c:v>49.75</c:v>
                </c:pt>
              </c:numCache>
            </c:numRef>
          </c:val>
          <c:extLst>
            <c:ext xmlns:c16="http://schemas.microsoft.com/office/drawing/2014/chart" uri="{C3380CC4-5D6E-409C-BE32-E72D297353CC}">
              <c16:uniqueId val="{00000000-B9CB-4CFD-AF85-2CA82C191D43}"/>
            </c:ext>
          </c:extLst>
        </c:ser>
        <c:ser>
          <c:idx val="1"/>
          <c:order val="1"/>
          <c:tx>
            <c:strRef>
              <c:f>Sheet1!$C$1</c:f>
              <c:strCache>
                <c:ptCount val="1"/>
                <c:pt idx="0">
                  <c:v>Comparison Group</c:v>
                </c:pt>
              </c:strCache>
            </c:strRef>
          </c:tx>
          <c:spPr>
            <a:solidFill>
              <a:schemeClr val="bg2"/>
            </a:solidFill>
            <a:ln w="3175">
              <a:solidFill>
                <a:srgbClr val="7680AC">
                  <a:alpha val="50000"/>
                </a:srgbClr>
              </a:solidFill>
            </a:ln>
            <a:effectLst/>
          </c:spPr>
          <c:invertIfNegative val="0"/>
          <c:dLbls>
            <c:spPr>
              <a:noFill/>
              <a:ln>
                <a:noFill/>
              </a:ln>
              <a:effectLst/>
            </c:spPr>
            <c:txPr>
              <a:bodyPr/>
              <a:lstStyle/>
              <a:p>
                <a:pPr algn="ctr">
                  <a:defRPr lang="en-US" sz="1200" b="1" i="0" u="none" strike="noStrike" kern="1200" baseline="0">
                    <a:solidFill>
                      <a:schemeClr val="bg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Sheet1!$C$2:$C$4</c:f>
              <c:numCache>
                <c:formatCode>0.0</c:formatCode>
                <c:ptCount val="3"/>
                <c:pt idx="0">
                  <c:v>51.07</c:v>
                </c:pt>
                <c:pt idx="1">
                  <c:v>51.17</c:v>
                </c:pt>
                <c:pt idx="2">
                  <c:v>50.99</c:v>
                </c:pt>
              </c:numCache>
            </c:numRef>
          </c:val>
          <c:extLst>
            <c:ext xmlns:c16="http://schemas.microsoft.com/office/drawing/2014/chart" uri="{C3380CC4-5D6E-409C-BE32-E72D297353CC}">
              <c16:uniqueId val="{00000001-B9CB-4CFD-AF85-2CA82C191D43}"/>
            </c:ext>
          </c:extLst>
        </c:ser>
        <c:dLbls>
          <c:showLegendKey val="0"/>
          <c:showVal val="1"/>
          <c:showCatName val="0"/>
          <c:showSerName val="0"/>
          <c:showPercent val="0"/>
          <c:showBubbleSize val="0"/>
        </c:dLbls>
        <c:gapWidth val="49"/>
        <c:overlap val="-6"/>
        <c:axId val="98068992"/>
        <c:axId val="105492992"/>
      </c:barChart>
      <c:catAx>
        <c:axId val="98068992"/>
        <c:scaling>
          <c:orientation val="minMax"/>
        </c:scaling>
        <c:delete val="0"/>
        <c:axPos val="b"/>
        <c:numFmt formatCode="General" sourceLinked="1"/>
        <c:majorTickMark val="none"/>
        <c:minorTickMark val="none"/>
        <c:tickLblPos val="nextTo"/>
        <c:spPr>
          <a:ln>
            <a:solidFill>
              <a:schemeClr val="tx2"/>
            </a:solidFill>
          </a:ln>
        </c:spPr>
        <c:txPr>
          <a:bodyPr/>
          <a:lstStyle/>
          <a:p>
            <a:pPr>
              <a:defRPr sz="1600" baseline="0">
                <a:solidFill>
                  <a:srgbClr val="202945"/>
                </a:solidFill>
              </a:defRPr>
            </a:pPr>
            <a:endParaRPr lang="en-US"/>
          </a:p>
        </c:txPr>
        <c:crossAx val="105492992"/>
        <c:crosses val="autoZero"/>
        <c:auto val="1"/>
        <c:lblAlgn val="ctr"/>
        <c:lblOffset val="100"/>
        <c:noMultiLvlLbl val="0"/>
      </c:catAx>
      <c:valAx>
        <c:axId val="105492992"/>
        <c:scaling>
          <c:orientation val="minMax"/>
          <c:max val="66"/>
          <c:min val="38"/>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98068992"/>
        <c:crosses val="autoZero"/>
        <c:crossBetween val="between"/>
        <c:majorUnit val="2"/>
      </c:valAx>
      <c:spPr>
        <a:noFill/>
        <a:ln w="25387">
          <a:noFill/>
        </a:ln>
      </c:spPr>
    </c:plotArea>
    <c:legend>
      <c:legendPos val="b"/>
      <c:legendEntry>
        <c:idx val="0"/>
        <c:txPr>
          <a:bodyPr/>
          <a:lstStyle/>
          <a:p>
            <a:pPr>
              <a:defRPr sz="1200" b="0" baseline="0">
                <a:solidFill>
                  <a:srgbClr val="202945"/>
                </a:solidFill>
              </a:defRPr>
            </a:pPr>
            <a:endParaRPr lang="en-US"/>
          </a:p>
        </c:txPr>
      </c:legendEntry>
      <c:legendEntry>
        <c:idx val="1"/>
        <c:txPr>
          <a:bodyPr/>
          <a:lstStyle/>
          <a:p>
            <a:pPr>
              <a:defRPr sz="1200" b="0" baseline="0">
                <a:solidFill>
                  <a:srgbClr val="202945"/>
                </a:solidFill>
              </a:defRPr>
            </a:pPr>
            <a:endParaRPr lang="en-US"/>
          </a:p>
        </c:txPr>
      </c:legendEntry>
      <c:layout/>
      <c:overlay val="0"/>
      <c:txPr>
        <a:bodyPr/>
        <a:lstStyle/>
        <a:p>
          <a:pPr>
            <a:defRPr sz="1200" b="1" baseline="0">
              <a:solidFill>
                <a:srgbClr val="202945"/>
              </a:solidFill>
            </a:defRPr>
          </a:pPr>
          <a:endParaRPr lang="en-US"/>
        </a:p>
      </c:txPr>
    </c:legend>
    <c:plotVisOnly val="1"/>
    <c:dispBlanksAs val="gap"/>
    <c:showDLblsOverMax val="0"/>
  </c:chart>
  <c:txPr>
    <a:bodyPr/>
    <a:lstStyle/>
    <a:p>
      <a:pPr>
        <a:defRPr sz="1792"/>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98093056"/>
        <c:axId val="97738752"/>
      </c:barChart>
      <c:catAx>
        <c:axId val="98093056"/>
        <c:scaling>
          <c:orientation val="minMax"/>
        </c:scaling>
        <c:delete val="0"/>
        <c:axPos val="l"/>
        <c:majorTickMark val="none"/>
        <c:minorTickMark val="none"/>
        <c:tickLblPos val="nextTo"/>
        <c:txPr>
          <a:bodyPr rot="0" vert="horz"/>
          <a:lstStyle/>
          <a:p>
            <a:pPr>
              <a:defRPr/>
            </a:pPr>
            <a:endParaRPr lang="en-US"/>
          </a:p>
        </c:txPr>
        <c:crossAx val="97738752"/>
        <c:crosses val="autoZero"/>
        <c:auto val="1"/>
        <c:lblAlgn val="ctr"/>
        <c:lblOffset val="100"/>
        <c:tickLblSkip val="1"/>
        <c:tickMarkSkip val="1"/>
        <c:noMultiLvlLbl val="0"/>
      </c:catAx>
      <c:valAx>
        <c:axId val="97738752"/>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8093056"/>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044947506561699E-2"/>
          <c:y val="0.108445497047244"/>
          <c:w val="0.76293421916011595"/>
          <c:h val="0.69981606791338602"/>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spPr>
              <a:noFill/>
              <a:ln>
                <a:noFill/>
              </a:ln>
              <a:effectLst/>
            </c:spPr>
            <c:txPr>
              <a:bodyPr/>
              <a:lstStyle/>
              <a:p>
                <a:pPr>
                  <a:defRPr sz="1200" b="1" baseline="0">
                    <a:solidFill>
                      <a:srgbClr val="20294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Sheet1!$B$2:$B$4</c:f>
              <c:numCache>
                <c:formatCode>0.0</c:formatCode>
                <c:ptCount val="3"/>
                <c:pt idx="0">
                  <c:v>49.21</c:v>
                </c:pt>
                <c:pt idx="1">
                  <c:v>50.08</c:v>
                </c:pt>
                <c:pt idx="2">
                  <c:v>48.57</c:v>
                </c:pt>
              </c:numCache>
            </c:numRef>
          </c:val>
          <c:extLst>
            <c:ext xmlns:c16="http://schemas.microsoft.com/office/drawing/2014/chart" uri="{C3380CC4-5D6E-409C-BE32-E72D297353CC}">
              <c16:uniqueId val="{00000000-0719-4E6A-BC40-DA5504C300CC}"/>
            </c:ext>
          </c:extLst>
        </c:ser>
        <c:ser>
          <c:idx val="1"/>
          <c:order val="1"/>
          <c:tx>
            <c:strRef>
              <c:f>Sheet1!$C$1</c:f>
              <c:strCache>
                <c:ptCount val="1"/>
                <c:pt idx="0">
                  <c:v>Comparison Group</c:v>
                </c:pt>
              </c:strCache>
            </c:strRef>
          </c:tx>
          <c:spPr>
            <a:solidFill>
              <a:schemeClr val="bg2"/>
            </a:solidFill>
            <a:ln w="3175">
              <a:solidFill>
                <a:srgbClr val="7680AC">
                  <a:alpha val="50000"/>
                </a:srgbClr>
              </a:solidFill>
            </a:ln>
          </c:spPr>
          <c:invertIfNegative val="0"/>
          <c:dLbls>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Sheet1!$C$2:$C$4</c:f>
              <c:numCache>
                <c:formatCode>0.0</c:formatCode>
                <c:ptCount val="3"/>
                <c:pt idx="0">
                  <c:v>50.77</c:v>
                </c:pt>
                <c:pt idx="1">
                  <c:v>52.03</c:v>
                </c:pt>
                <c:pt idx="2">
                  <c:v>49.65</c:v>
                </c:pt>
              </c:numCache>
            </c:numRef>
          </c:val>
          <c:extLst>
            <c:ext xmlns:c16="http://schemas.microsoft.com/office/drawing/2014/chart" uri="{C3380CC4-5D6E-409C-BE32-E72D297353CC}">
              <c16:uniqueId val="{00000001-0719-4E6A-BC40-DA5504C300CC}"/>
            </c:ext>
          </c:extLst>
        </c:ser>
        <c:dLbls>
          <c:showLegendKey val="0"/>
          <c:showVal val="1"/>
          <c:showCatName val="0"/>
          <c:showSerName val="0"/>
          <c:showPercent val="0"/>
          <c:showBubbleSize val="0"/>
        </c:dLbls>
        <c:gapWidth val="50"/>
        <c:overlap val="-6"/>
        <c:axId val="98171904"/>
        <c:axId val="105495296"/>
      </c:barChart>
      <c:catAx>
        <c:axId val="98171904"/>
        <c:scaling>
          <c:orientation val="minMax"/>
        </c:scaling>
        <c:delete val="0"/>
        <c:axPos val="b"/>
        <c:numFmt formatCode="General" sourceLinked="1"/>
        <c:majorTickMark val="none"/>
        <c:minorTickMark val="none"/>
        <c:tickLblPos val="nextTo"/>
        <c:spPr>
          <a:ln>
            <a:solidFill>
              <a:schemeClr val="tx2"/>
            </a:solidFill>
          </a:ln>
        </c:spPr>
        <c:txPr>
          <a:bodyPr/>
          <a:lstStyle/>
          <a:p>
            <a:pPr>
              <a:defRPr sz="1600" baseline="0">
                <a:solidFill>
                  <a:srgbClr val="202945"/>
                </a:solidFill>
              </a:defRPr>
            </a:pPr>
            <a:endParaRPr lang="en-US"/>
          </a:p>
        </c:txPr>
        <c:crossAx val="105495296"/>
        <c:crosses val="autoZero"/>
        <c:auto val="1"/>
        <c:lblAlgn val="ctr"/>
        <c:lblOffset val="100"/>
        <c:noMultiLvlLbl val="0"/>
      </c:catAx>
      <c:valAx>
        <c:axId val="105495296"/>
        <c:scaling>
          <c:orientation val="minMax"/>
          <c:max val="66"/>
          <c:min val="38"/>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98171904"/>
        <c:crosses val="autoZero"/>
        <c:crossBetween val="between"/>
        <c:majorUnit val="2"/>
      </c:valAx>
      <c:spPr>
        <a:noFill/>
        <a:ln w="25387">
          <a:noFill/>
        </a:ln>
      </c:spPr>
    </c:plotArea>
    <c:legend>
      <c:legendPos val="b"/>
      <c:legendEntry>
        <c:idx val="0"/>
        <c:txPr>
          <a:bodyPr/>
          <a:lstStyle/>
          <a:p>
            <a:pPr>
              <a:defRPr sz="1200" b="0" baseline="0">
                <a:solidFill>
                  <a:srgbClr val="202945"/>
                </a:solidFill>
              </a:defRPr>
            </a:pPr>
            <a:endParaRPr lang="en-US"/>
          </a:p>
        </c:txPr>
      </c:legendEntry>
      <c:legendEntry>
        <c:idx val="1"/>
        <c:txPr>
          <a:bodyPr/>
          <a:lstStyle/>
          <a:p>
            <a:pPr>
              <a:defRPr sz="1200" b="0" baseline="0">
                <a:solidFill>
                  <a:srgbClr val="202945"/>
                </a:solidFill>
              </a:defRPr>
            </a:pPr>
            <a:endParaRPr lang="en-US"/>
          </a:p>
        </c:txPr>
      </c:legendEntry>
      <c:layout/>
      <c:overlay val="0"/>
      <c:txPr>
        <a:bodyPr/>
        <a:lstStyle/>
        <a:p>
          <a:pPr>
            <a:defRPr sz="1200" b="0" baseline="0">
              <a:solidFill>
                <a:srgbClr val="202945"/>
              </a:solidFill>
            </a:defRPr>
          </a:pPr>
          <a:endParaRPr lang="en-US"/>
        </a:p>
      </c:txPr>
    </c:legend>
    <c:plotVisOnly val="1"/>
    <c:dispBlanksAs val="gap"/>
    <c:showDLblsOverMax val="0"/>
  </c:chart>
  <c:txPr>
    <a:bodyPr/>
    <a:lstStyle/>
    <a:p>
      <a:pPr>
        <a:defRPr sz="1793"/>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693215699217699E-2"/>
          <c:y val="9.1665348762100807E-2"/>
          <c:w val="0.56542022948082604"/>
          <c:h val="0.78623973983450102"/>
        </c:manualLayout>
      </c:layout>
      <c:barChart>
        <c:barDir val="col"/>
        <c:grouping val="clustered"/>
        <c:varyColors val="0"/>
        <c:ser>
          <c:idx val="2"/>
          <c:order val="0"/>
          <c:spPr>
            <a:solidFill>
              <a:schemeClr val="accent1"/>
            </a:solidFill>
            <a:ln w="9525">
              <a:solidFill>
                <a:schemeClr val="bg2"/>
              </a:solidFill>
            </a:ln>
          </c:spPr>
          <c:invertIfNegative val="0"/>
          <c:dLbls>
            <c:spPr>
              <a:noFill/>
              <a:ln>
                <a:noFill/>
              </a:ln>
              <a:effectLst/>
            </c:spPr>
            <c:txPr>
              <a:bodyPr/>
              <a:lstStyle/>
              <a:p>
                <a:pPr>
                  <a:defRPr sz="1200" b="1">
                    <a:solidFill>
                      <a:srgbClr val="20294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Sheet1!$B$2:$B$4</c:f>
              <c:numCache>
                <c:formatCode>0.0</c:formatCode>
                <c:ptCount val="3"/>
                <c:pt idx="0">
                  <c:v>47.22</c:v>
                </c:pt>
                <c:pt idx="1">
                  <c:v>45.87</c:v>
                </c:pt>
                <c:pt idx="2">
                  <c:v>48.19</c:v>
                </c:pt>
              </c:numCache>
            </c:numRef>
          </c:val>
          <c:extLst>
            <c:ext xmlns:c16="http://schemas.microsoft.com/office/drawing/2014/chart" uri="{C3380CC4-5D6E-409C-BE32-E72D297353CC}">
              <c16:uniqueId val="{00000000-827A-4780-A075-29D7386F84BF}"/>
            </c:ext>
          </c:extLst>
        </c:ser>
        <c:ser>
          <c:idx val="0"/>
          <c:order val="1"/>
          <c:spPr>
            <a:solidFill>
              <a:schemeClr val="bg2"/>
            </a:solidFill>
            <a:ln w="9525">
              <a:solidFill>
                <a:schemeClr val="bg2"/>
              </a:solidFill>
            </a:ln>
          </c:spPr>
          <c:invertIfNegative val="0"/>
          <c:dLbls>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Sheet1!$C$2:$C$4</c:f>
              <c:numCache>
                <c:formatCode>0.0</c:formatCode>
                <c:ptCount val="3"/>
                <c:pt idx="0">
                  <c:v>49.9</c:v>
                </c:pt>
                <c:pt idx="1">
                  <c:v>48.7</c:v>
                </c:pt>
                <c:pt idx="2">
                  <c:v>50.98</c:v>
                </c:pt>
              </c:numCache>
            </c:numRef>
          </c:val>
          <c:extLst>
            <c:ext xmlns:c16="http://schemas.microsoft.com/office/drawing/2014/chart" uri="{C3380CC4-5D6E-409C-BE32-E72D297353CC}">
              <c16:uniqueId val="{00000001-827A-4780-A075-29D7386F84BF}"/>
            </c:ext>
          </c:extLst>
        </c:ser>
        <c:dLbls>
          <c:showLegendKey val="0"/>
          <c:showVal val="1"/>
          <c:showCatName val="0"/>
          <c:showSerName val="0"/>
          <c:showPercent val="0"/>
          <c:showBubbleSize val="0"/>
        </c:dLbls>
        <c:gapWidth val="50"/>
        <c:overlap val="-6"/>
        <c:axId val="105108992"/>
        <c:axId val="97742784"/>
      </c:barChart>
      <c:catAx>
        <c:axId val="105108992"/>
        <c:scaling>
          <c:orientation val="minMax"/>
        </c:scaling>
        <c:delete val="0"/>
        <c:axPos val="b"/>
        <c:numFmt formatCode="General" sourceLinked="1"/>
        <c:majorTickMark val="none"/>
        <c:minorTickMark val="none"/>
        <c:tickLblPos val="nextTo"/>
        <c:spPr>
          <a:ln>
            <a:solidFill>
              <a:schemeClr val="tx2"/>
            </a:solidFill>
          </a:ln>
        </c:spPr>
        <c:txPr>
          <a:bodyPr rot="0" vert="horz"/>
          <a:lstStyle/>
          <a:p>
            <a:pPr>
              <a:defRPr sz="1600" baseline="0">
                <a:solidFill>
                  <a:srgbClr val="202945"/>
                </a:solidFill>
              </a:defRPr>
            </a:pPr>
            <a:endParaRPr lang="en-US"/>
          </a:p>
        </c:txPr>
        <c:crossAx val="97742784"/>
        <c:crosses val="autoZero"/>
        <c:auto val="1"/>
        <c:lblAlgn val="ctr"/>
        <c:lblOffset val="100"/>
        <c:tickLblSkip val="1"/>
        <c:tickMarkSkip val="1"/>
        <c:noMultiLvlLbl val="0"/>
      </c:catAx>
      <c:valAx>
        <c:axId val="97742784"/>
        <c:scaling>
          <c:orientation val="minMax"/>
          <c:max val="66"/>
          <c:min val="38"/>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5108992"/>
        <c:crosses val="autoZero"/>
        <c:crossBetween val="between"/>
        <c:majorUnit val="2"/>
      </c:valAx>
      <c:spPr>
        <a:noFill/>
        <a:ln w="25402">
          <a:noFill/>
        </a:ln>
      </c:spPr>
    </c:plotArea>
    <c:plotVisOnly val="1"/>
    <c:dispBlanksAs val="gap"/>
    <c:showDLblsOverMax val="0"/>
  </c:chart>
  <c:txPr>
    <a:bodyPr/>
    <a:lstStyle/>
    <a:p>
      <a:pPr>
        <a:defRPr sz="1791"/>
      </a:pPr>
      <a:endParaRPr lang="en-US"/>
    </a:p>
  </c:txPr>
  <c:externalData r:id="rId1">
    <c:autoUpdate val="0"/>
  </c:externalData>
  <c:userShapes r:id="rId2"/>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7.2240775498992799E-2"/>
          <c:y val="2.87907067172159E-2"/>
          <c:w val="0.94561598224195298"/>
          <c:h val="0.93282149712093099"/>
        </c:manualLayout>
      </c:layout>
      <c:barChart>
        <c:barDir val="col"/>
        <c:grouping val="stacked"/>
        <c:varyColors val="0"/>
        <c:ser>
          <c:idx val="0"/>
          <c:order val="0"/>
          <c:tx>
            <c:strRef>
              <c:f>Sheet1!$C$1</c:f>
              <c:strCache>
                <c:ptCount val="1"/>
                <c:pt idx="0">
                  <c:v>Occasionally</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CA3E-47C4-BCFD-9565B5F906CA}"/>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CA3E-47C4-BCFD-9565B5F906CA}"/>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CA3E-47C4-BCFD-9565B5F906CA}"/>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CA3E-47C4-BCFD-9565B5F906CA}"/>
              </c:ext>
            </c:extLst>
          </c:dPt>
          <c:dPt>
            <c:idx val="4"/>
            <c:invertIfNegative val="0"/>
            <c:bubble3D val="0"/>
            <c:extLst>
              <c:ext xmlns:c16="http://schemas.microsoft.com/office/drawing/2014/chart" uri="{C3380CC4-5D6E-409C-BE32-E72D297353CC}">
                <c16:uniqueId val="{00000009-CA3E-47C4-BCFD-9565B5F906CA}"/>
              </c:ext>
            </c:extLst>
          </c:dPt>
          <c:dPt>
            <c:idx val="5"/>
            <c:invertIfNegative val="0"/>
            <c:bubble3D val="0"/>
            <c:extLst>
              <c:ext xmlns:c16="http://schemas.microsoft.com/office/drawing/2014/chart" uri="{C3380CC4-5D6E-409C-BE32-E72D297353CC}">
                <c16:uniqueId val="{0000000B-CA3E-47C4-BCFD-9565B5F906CA}"/>
              </c:ext>
            </c:extLst>
          </c:dPt>
          <c:dPt>
            <c:idx val="6"/>
            <c:invertIfNegative val="0"/>
            <c:bubble3D val="0"/>
            <c:extLst>
              <c:ext xmlns:c16="http://schemas.microsoft.com/office/drawing/2014/chart" uri="{C3380CC4-5D6E-409C-BE32-E72D297353CC}">
                <c16:uniqueId val="{0000000D-CA3E-47C4-BCFD-9565B5F906CA}"/>
              </c:ext>
            </c:extLst>
          </c:dPt>
          <c:dPt>
            <c:idx val="7"/>
            <c:invertIfNegative val="0"/>
            <c:bubble3D val="0"/>
            <c:extLst>
              <c:ext xmlns:c16="http://schemas.microsoft.com/office/drawing/2014/chart" uri="{C3380CC4-5D6E-409C-BE32-E72D297353CC}">
                <c16:uniqueId val="{0000000F-CA3E-47C4-BCFD-9565B5F906CA}"/>
              </c:ext>
            </c:extLst>
          </c:dPt>
          <c:dLbls>
            <c:dLbl>
              <c:idx val="0"/>
              <c:numFmt formatCode="0.0%" sourceLinked="0"/>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CA3E-47C4-BCFD-9565B5F906CA}"/>
                </c:ext>
              </c:extLst>
            </c:dLbl>
            <c:dLbl>
              <c:idx val="2"/>
              <c:numFmt formatCode="0.0%" sourceLinked="0"/>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5-CA3E-47C4-BCFD-9565B5F906CA}"/>
                </c:ext>
              </c:extLst>
            </c:dLbl>
            <c:numFmt formatCode="0.0%" sourceLinked="0"/>
            <c:spPr>
              <a:noFill/>
              <a:ln>
                <a:noFill/>
              </a:ln>
              <a:effectLst/>
            </c:spPr>
            <c:txPr>
              <a:bodyPr/>
              <a:lstStyle/>
              <a:p>
                <a:pPr>
                  <a:defRPr sz="1200" b="1">
                    <a:solidFill>
                      <a:srgbClr val="20294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0.53400000000000003</c:v>
                </c:pt>
                <c:pt idx="1">
                  <c:v>0.495</c:v>
                </c:pt>
                <c:pt idx="2">
                  <c:v>0.39800000000000002</c:v>
                </c:pt>
                <c:pt idx="3">
                  <c:v>0.41</c:v>
                </c:pt>
              </c:numCache>
            </c:numRef>
          </c:val>
          <c:extLst>
            <c:ext xmlns:c16="http://schemas.microsoft.com/office/drawing/2014/chart" uri="{C3380CC4-5D6E-409C-BE32-E72D297353CC}">
              <c16:uniqueId val="{00000010-CA3E-47C4-BCFD-9565B5F906CA}"/>
            </c:ext>
          </c:extLst>
        </c:ser>
        <c:ser>
          <c:idx val="1"/>
          <c:order val="1"/>
          <c:tx>
            <c:strRef>
              <c:f>Sheet1!$D$1</c:f>
              <c:strCache>
                <c:ptCount val="1"/>
                <c:pt idx="0">
                  <c:v>Frequently</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2-CA3E-47C4-BCFD-9565B5F906CA}"/>
              </c:ext>
            </c:extLst>
          </c:dPt>
          <c:dPt>
            <c:idx val="1"/>
            <c:invertIfNegative val="0"/>
            <c:bubble3D val="0"/>
            <c:extLst>
              <c:ext xmlns:c16="http://schemas.microsoft.com/office/drawing/2014/chart" uri="{C3380CC4-5D6E-409C-BE32-E72D297353CC}">
                <c16:uniqueId val="{00000014-CA3E-47C4-BCFD-9565B5F906CA}"/>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6-CA3E-47C4-BCFD-9565B5F906CA}"/>
              </c:ext>
            </c:extLst>
          </c:dPt>
          <c:dPt>
            <c:idx val="3"/>
            <c:invertIfNegative val="0"/>
            <c:bubble3D val="0"/>
            <c:extLst>
              <c:ext xmlns:c16="http://schemas.microsoft.com/office/drawing/2014/chart" uri="{C3380CC4-5D6E-409C-BE32-E72D297353CC}">
                <c16:uniqueId val="{00000018-CA3E-47C4-BCFD-9565B5F906CA}"/>
              </c:ext>
            </c:extLst>
          </c:dPt>
          <c:dPt>
            <c:idx val="4"/>
            <c:invertIfNegative val="0"/>
            <c:bubble3D val="0"/>
            <c:extLst>
              <c:ext xmlns:c16="http://schemas.microsoft.com/office/drawing/2014/chart" uri="{C3380CC4-5D6E-409C-BE32-E72D297353CC}">
                <c16:uniqueId val="{0000001A-CA3E-47C4-BCFD-9565B5F906CA}"/>
              </c:ext>
            </c:extLst>
          </c:dPt>
          <c:dPt>
            <c:idx val="5"/>
            <c:invertIfNegative val="0"/>
            <c:bubble3D val="0"/>
            <c:extLst>
              <c:ext xmlns:c16="http://schemas.microsoft.com/office/drawing/2014/chart" uri="{C3380CC4-5D6E-409C-BE32-E72D297353CC}">
                <c16:uniqueId val="{0000001C-CA3E-47C4-BCFD-9565B5F906CA}"/>
              </c:ext>
            </c:extLst>
          </c:dPt>
          <c:dPt>
            <c:idx val="6"/>
            <c:invertIfNegative val="0"/>
            <c:bubble3D val="0"/>
            <c:extLst>
              <c:ext xmlns:c16="http://schemas.microsoft.com/office/drawing/2014/chart" uri="{C3380CC4-5D6E-409C-BE32-E72D297353CC}">
                <c16:uniqueId val="{0000001E-CA3E-47C4-BCFD-9565B5F906CA}"/>
              </c:ext>
            </c:extLst>
          </c:dPt>
          <c:dPt>
            <c:idx val="7"/>
            <c:invertIfNegative val="0"/>
            <c:bubble3D val="0"/>
            <c:extLst>
              <c:ext xmlns:c16="http://schemas.microsoft.com/office/drawing/2014/chart" uri="{C3380CC4-5D6E-409C-BE32-E72D297353CC}">
                <c16:uniqueId val="{00000020-CA3E-47C4-BCFD-9565B5F906CA}"/>
              </c:ext>
            </c:extLst>
          </c:dPt>
          <c:dLbls>
            <c:numFmt formatCode="0.0%" sourceLinked="0"/>
            <c:spPr>
              <a:noFill/>
              <a:ln>
                <a:noFill/>
              </a:ln>
              <a:effectLst/>
            </c:spPr>
            <c:txPr>
              <a:bodyPr/>
              <a:lstStyle/>
              <a:p>
                <a:pPr>
                  <a:defRPr sz="12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0.373</c:v>
                </c:pt>
                <c:pt idx="1">
                  <c:v>0.40500000000000003</c:v>
                </c:pt>
                <c:pt idx="2">
                  <c:v>0.13600000000000001</c:v>
                </c:pt>
                <c:pt idx="3">
                  <c:v>0.16</c:v>
                </c:pt>
              </c:numCache>
            </c:numRef>
          </c:val>
          <c:extLst>
            <c:ext xmlns:c16="http://schemas.microsoft.com/office/drawing/2014/chart" uri="{C3380CC4-5D6E-409C-BE32-E72D297353CC}">
              <c16:uniqueId val="{00000021-CA3E-47C4-BCFD-9565B5F906CA}"/>
            </c:ext>
          </c:extLst>
        </c:ser>
        <c:dLbls>
          <c:showLegendKey val="0"/>
          <c:showVal val="0"/>
          <c:showCatName val="0"/>
          <c:showSerName val="0"/>
          <c:showPercent val="0"/>
          <c:showBubbleSize val="0"/>
        </c:dLbls>
        <c:gapWidth val="74"/>
        <c:overlap val="100"/>
        <c:axId val="101400064"/>
        <c:axId val="97745088"/>
      </c:barChart>
      <c:catAx>
        <c:axId val="101400064"/>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97745088"/>
        <c:crosses val="autoZero"/>
        <c:auto val="1"/>
        <c:lblAlgn val="ctr"/>
        <c:lblOffset val="100"/>
        <c:tickLblSkip val="2"/>
        <c:tickMarkSkip val="2"/>
        <c:noMultiLvlLbl val="0"/>
      </c:catAx>
      <c:valAx>
        <c:axId val="97745088"/>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140006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Zero</c:v>
                </c:pt>
                <c:pt idx="1">
                  <c:v>1 to 2</c:v>
                </c:pt>
                <c:pt idx="2">
                  <c:v>3 to 4</c:v>
                </c:pt>
                <c:pt idx="3">
                  <c:v>5 to 6</c:v>
                </c:pt>
                <c:pt idx="4">
                  <c:v>7 or more</c:v>
                </c:pt>
              </c:strCache>
            </c:strRef>
          </c:cat>
          <c:val>
            <c:numRef>
              <c:f>Sheet1!$B$2:$B$6</c:f>
              <c:numCache>
                <c:formatCode>0%</c:formatCode>
                <c:ptCount val="5"/>
                <c:pt idx="0">
                  <c:v>0.98399999999999999</c:v>
                </c:pt>
                <c:pt idx="1">
                  <c:v>1.4999999999999999E-2</c:v>
                </c:pt>
                <c:pt idx="2">
                  <c:v>1E-3</c:v>
                </c:pt>
                <c:pt idx="3">
                  <c:v>0</c:v>
                </c:pt>
                <c:pt idx="4">
                  <c:v>0</c:v>
                </c:pt>
              </c:numCache>
            </c:numRef>
          </c:val>
          <c:extLst>
            <c:ext xmlns:c16="http://schemas.microsoft.com/office/drawing/2014/chart" uri="{C3380CC4-5D6E-409C-BE32-E72D297353CC}">
              <c16:uniqueId val="{00000000-1477-4AB9-A5C3-25B12E289B42}"/>
            </c:ext>
          </c:extLst>
        </c:ser>
        <c:ser>
          <c:idx val="1"/>
          <c:order val="1"/>
          <c:tx>
            <c:strRef>
              <c:f>Sheet1!$C$1</c:f>
              <c:strCache>
                <c:ptCount val="1"/>
                <c:pt idx="0">
                  <c:v>Comparison Group</c:v>
                </c:pt>
              </c:strCache>
            </c:strRef>
          </c:tx>
          <c:spPr>
            <a:solidFill>
              <a:schemeClr val="bg2"/>
            </a:solidFill>
            <a:ln w="3175">
              <a:solidFill>
                <a:srgbClr val="7680AC"/>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Zero</c:v>
                </c:pt>
                <c:pt idx="1">
                  <c:v>1 to 2</c:v>
                </c:pt>
                <c:pt idx="2">
                  <c:v>3 to 4</c:v>
                </c:pt>
                <c:pt idx="3">
                  <c:v>5 to 6</c:v>
                </c:pt>
                <c:pt idx="4">
                  <c:v>7 or more</c:v>
                </c:pt>
              </c:strCache>
            </c:strRef>
          </c:cat>
          <c:val>
            <c:numRef>
              <c:f>Sheet1!$C$2:$C$6</c:f>
              <c:numCache>
                <c:formatCode>0.00%</c:formatCode>
                <c:ptCount val="5"/>
                <c:pt idx="0">
                  <c:v>0.95299999999999996</c:v>
                </c:pt>
                <c:pt idx="1">
                  <c:v>2.1999999999999999E-2</c:v>
                </c:pt>
                <c:pt idx="2">
                  <c:v>5.0000000000000001E-3</c:v>
                </c:pt>
                <c:pt idx="3">
                  <c:v>1.0999999999999999E-2</c:v>
                </c:pt>
                <c:pt idx="4" formatCode="0%">
                  <c:v>8.9999999999999993E-3</c:v>
                </c:pt>
              </c:numCache>
            </c:numRef>
          </c:val>
          <c:extLst>
            <c:ext xmlns:c16="http://schemas.microsoft.com/office/drawing/2014/chart" uri="{C3380CC4-5D6E-409C-BE32-E72D297353CC}">
              <c16:uniqueId val="{00000001-1477-4AB9-A5C3-25B12E289B42}"/>
            </c:ext>
          </c:extLst>
        </c:ser>
        <c:dLbls>
          <c:showLegendKey val="0"/>
          <c:showVal val="1"/>
          <c:showCatName val="0"/>
          <c:showSerName val="0"/>
          <c:showPercent val="0"/>
          <c:showBubbleSize val="0"/>
        </c:dLbls>
        <c:gapWidth val="75"/>
        <c:overlap val="-25"/>
        <c:axId val="107800064"/>
        <c:axId val="105186432"/>
      </c:barChart>
      <c:catAx>
        <c:axId val="107800064"/>
        <c:scaling>
          <c:orientation val="minMax"/>
        </c:scaling>
        <c:delete val="0"/>
        <c:axPos val="b"/>
        <c:majorGridlines>
          <c:spPr>
            <a:ln>
              <a:solidFill>
                <a:schemeClr val="tx2"/>
              </a:solidFill>
            </a:ln>
          </c:spPr>
        </c:majorGridlines>
        <c:numFmt formatCode="General" sourceLinked="0"/>
        <c:majorTickMark val="none"/>
        <c:minorTickMark val="none"/>
        <c:tickLblPos val="nextTo"/>
        <c:spPr>
          <a:ln>
            <a:solidFill>
              <a:schemeClr val="bg1"/>
            </a:solidFill>
          </a:ln>
        </c:spPr>
        <c:txPr>
          <a:bodyPr/>
          <a:lstStyle/>
          <a:p>
            <a:pPr>
              <a:defRPr sz="1400" b="1" baseline="0">
                <a:solidFill>
                  <a:srgbClr val="202945"/>
                </a:solidFill>
              </a:defRPr>
            </a:pPr>
            <a:endParaRPr lang="en-US"/>
          </a:p>
        </c:txPr>
        <c:crossAx val="105186432"/>
        <c:crosses val="autoZero"/>
        <c:auto val="1"/>
        <c:lblAlgn val="ctr"/>
        <c:lblOffset val="100"/>
        <c:noMultiLvlLbl val="0"/>
      </c:catAx>
      <c:valAx>
        <c:axId val="105186432"/>
        <c:scaling>
          <c:orientation val="minMax"/>
          <c:max val="1"/>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107800064"/>
        <c:crosses val="autoZero"/>
        <c:crossBetween val="between"/>
      </c:valAx>
    </c:plotArea>
    <c:legend>
      <c:legendPos val="b"/>
      <c:layout>
        <c:manualLayout>
          <c:xMode val="edge"/>
          <c:yMode val="edge"/>
          <c:x val="0.36358045286711999"/>
          <c:y val="0.93342906931715497"/>
          <c:w val="0.32368644067796698"/>
          <c:h val="5.29097284970524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AP Biology</c:v>
                </c:pt>
                <c:pt idx="1">
                  <c:v>AP Chemistry</c:v>
                </c:pt>
                <c:pt idx="2">
                  <c:v>AP Physics</c:v>
                </c:pt>
                <c:pt idx="3">
                  <c:v>AP Environmental Science</c:v>
                </c:pt>
              </c:strCache>
            </c:strRef>
          </c:cat>
          <c:val>
            <c:numRef>
              <c:f>Sheet1!$B$2:$B$5</c:f>
              <c:numCache>
                <c:formatCode>0%</c:formatCode>
                <c:ptCount val="4"/>
                <c:pt idx="0">
                  <c:v>0.23899999999999999</c:v>
                </c:pt>
                <c:pt idx="1">
                  <c:v>0.186</c:v>
                </c:pt>
                <c:pt idx="2">
                  <c:v>0.15</c:v>
                </c:pt>
                <c:pt idx="3">
                  <c:v>9.1999999999999998E-2</c:v>
                </c:pt>
              </c:numCache>
            </c:numRef>
          </c:val>
          <c:extLst>
            <c:ext xmlns:c16="http://schemas.microsoft.com/office/drawing/2014/chart" uri="{C3380CC4-5D6E-409C-BE32-E72D297353CC}">
              <c16:uniqueId val="{00000000-1477-4AB9-A5C3-25B12E289B42}"/>
            </c:ext>
          </c:extLst>
        </c:ser>
        <c:ser>
          <c:idx val="1"/>
          <c:order val="1"/>
          <c:tx>
            <c:strRef>
              <c:f>Sheet1!$C$1</c:f>
              <c:strCache>
                <c:ptCount val="1"/>
                <c:pt idx="0">
                  <c:v>Comparison Group</c:v>
                </c:pt>
              </c:strCache>
            </c:strRef>
          </c:tx>
          <c:spPr>
            <a:solidFill>
              <a:schemeClr val="bg2"/>
            </a:solidFill>
            <a:ln w="3175">
              <a:solidFill>
                <a:srgbClr val="7680AC"/>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AP Biology</c:v>
                </c:pt>
                <c:pt idx="1">
                  <c:v>AP Chemistry</c:v>
                </c:pt>
                <c:pt idx="2">
                  <c:v>AP Physics</c:v>
                </c:pt>
                <c:pt idx="3">
                  <c:v>AP Environmental Science</c:v>
                </c:pt>
              </c:strCache>
            </c:strRef>
          </c:cat>
          <c:val>
            <c:numRef>
              <c:f>Sheet1!$C$2:$C$5</c:f>
              <c:numCache>
                <c:formatCode>0.00%</c:formatCode>
                <c:ptCount val="4"/>
                <c:pt idx="0">
                  <c:v>0.216</c:v>
                </c:pt>
                <c:pt idx="1">
                  <c:v>0.13500000000000001</c:v>
                </c:pt>
                <c:pt idx="2">
                  <c:v>0.155</c:v>
                </c:pt>
                <c:pt idx="3">
                  <c:v>0.157</c:v>
                </c:pt>
              </c:numCache>
            </c:numRef>
          </c:val>
          <c:extLst>
            <c:ext xmlns:c16="http://schemas.microsoft.com/office/drawing/2014/chart" uri="{C3380CC4-5D6E-409C-BE32-E72D297353CC}">
              <c16:uniqueId val="{00000001-1477-4AB9-A5C3-25B12E289B42}"/>
            </c:ext>
          </c:extLst>
        </c:ser>
        <c:dLbls>
          <c:showLegendKey val="0"/>
          <c:showVal val="1"/>
          <c:showCatName val="0"/>
          <c:showSerName val="0"/>
          <c:showPercent val="0"/>
          <c:showBubbleSize val="0"/>
        </c:dLbls>
        <c:gapWidth val="75"/>
        <c:overlap val="-25"/>
        <c:axId val="107802112"/>
        <c:axId val="105188736"/>
      </c:barChart>
      <c:catAx>
        <c:axId val="107802112"/>
        <c:scaling>
          <c:orientation val="minMax"/>
        </c:scaling>
        <c:delete val="0"/>
        <c:axPos val="b"/>
        <c:majorGridlines>
          <c:spPr>
            <a:ln>
              <a:solidFill>
                <a:schemeClr val="tx2"/>
              </a:solidFill>
            </a:ln>
          </c:spPr>
        </c:majorGridlines>
        <c:numFmt formatCode="General" sourceLinked="0"/>
        <c:majorTickMark val="none"/>
        <c:minorTickMark val="none"/>
        <c:tickLblPos val="nextTo"/>
        <c:spPr>
          <a:ln>
            <a:solidFill>
              <a:schemeClr val="bg1"/>
            </a:solidFill>
          </a:ln>
        </c:spPr>
        <c:txPr>
          <a:bodyPr/>
          <a:lstStyle/>
          <a:p>
            <a:pPr>
              <a:defRPr sz="1400" b="1" baseline="0">
                <a:solidFill>
                  <a:srgbClr val="202945"/>
                </a:solidFill>
              </a:defRPr>
            </a:pPr>
            <a:endParaRPr lang="en-US"/>
          </a:p>
        </c:txPr>
        <c:crossAx val="105188736"/>
        <c:crosses val="autoZero"/>
        <c:auto val="1"/>
        <c:lblAlgn val="ctr"/>
        <c:lblOffset val="100"/>
        <c:noMultiLvlLbl val="0"/>
      </c:catAx>
      <c:valAx>
        <c:axId val="105188736"/>
        <c:scaling>
          <c:orientation val="minMax"/>
          <c:max val="0.9"/>
          <c:min val="0"/>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107802112"/>
        <c:crosses val="autoZero"/>
        <c:crossBetween val="between"/>
      </c:valAx>
    </c:plotArea>
    <c:legend>
      <c:legendPos val="b"/>
      <c:layout>
        <c:manualLayout>
          <c:xMode val="edge"/>
          <c:yMode val="edge"/>
          <c:x val="0.36358045286711999"/>
          <c:y val="0.93342906931715497"/>
          <c:w val="0.32368644067796698"/>
          <c:h val="5.29097284970524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7500000000000202"/>
        </c:manualLayout>
      </c:layout>
      <c:barChart>
        <c:barDir val="col"/>
        <c:grouping val="stacked"/>
        <c:varyColors val="0"/>
        <c:ser>
          <c:idx val="0"/>
          <c:order val="0"/>
          <c:tx>
            <c:strRef>
              <c:f>Sheet1!$C$1</c:f>
              <c:strCache>
                <c:ptCount val="1"/>
                <c:pt idx="0">
                  <c:v>Absolutely</c:v>
                </c:pt>
              </c:strCache>
            </c:strRef>
          </c:tx>
          <c:spPr>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421E-435C-A1A0-BF025BAF9D71}"/>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421E-435C-A1A0-BF025BAF9D71}"/>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421E-435C-A1A0-BF025BAF9D71}"/>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421E-435C-A1A0-BF025BAF9D71}"/>
              </c:ext>
            </c:extLst>
          </c:dPt>
          <c:dPt>
            <c:idx val="4"/>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9-421E-435C-A1A0-BF025BAF9D71}"/>
              </c:ext>
            </c:extLst>
          </c:dPt>
          <c:dPt>
            <c:idx val="5"/>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B-421E-435C-A1A0-BF025BAF9D71}"/>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421E-435C-A1A0-BF025BAF9D71}"/>
                </c:ext>
              </c:extLst>
            </c:dLbl>
            <c:dLbl>
              <c:idx val="1"/>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421E-435C-A1A0-BF025BAF9D71}"/>
                </c:ext>
              </c:extLst>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421E-435C-A1A0-BF025BAF9D71}"/>
                </c:ext>
              </c:extLst>
            </c:dLbl>
            <c:dLbl>
              <c:idx val="3"/>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421E-435C-A1A0-BF025BAF9D71}"/>
                </c:ext>
              </c:extLst>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421E-435C-A1A0-BF025BAF9D71}"/>
                </c:ext>
              </c:extLst>
            </c:dLbl>
            <c:dLbl>
              <c:idx val="5"/>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421E-435C-A1A0-BF025BAF9D71}"/>
                </c:ext>
              </c:extLst>
            </c:dLbl>
            <c:numFmt formatCode="0.0%" sourceLinked="0"/>
            <c:spPr>
              <a:noFill/>
              <a:ln>
                <a:noFill/>
              </a:ln>
              <a:effectLst/>
            </c:spPr>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0.19900000000000001</c:v>
                </c:pt>
                <c:pt idx="1">
                  <c:v>0.21199999999999999</c:v>
                </c:pt>
                <c:pt idx="2">
                  <c:v>0.184</c:v>
                </c:pt>
                <c:pt idx="3">
                  <c:v>0.223</c:v>
                </c:pt>
                <c:pt idx="4">
                  <c:v>0.191</c:v>
                </c:pt>
                <c:pt idx="5">
                  <c:v>0.23899999999999999</c:v>
                </c:pt>
              </c:numCache>
            </c:numRef>
          </c:val>
          <c:extLst>
            <c:ext xmlns:c16="http://schemas.microsoft.com/office/drawing/2014/chart" uri="{C3380CC4-5D6E-409C-BE32-E72D297353CC}">
              <c16:uniqueId val="{0000000C-421E-435C-A1A0-BF025BAF9D71}"/>
            </c:ext>
          </c:extLst>
        </c:ser>
        <c:ser>
          <c:idx val="1"/>
          <c:order val="1"/>
          <c:tx>
            <c:strRef>
              <c:f>Sheet1!$D$1</c:f>
              <c:strCache>
                <c:ptCount val="1"/>
                <c:pt idx="0">
                  <c:v>Very</c:v>
                </c:pt>
              </c:strCache>
            </c:strRef>
          </c:tx>
          <c:spPr>
            <a:solidFill>
              <a:schemeClr val="bg2"/>
            </a:solidFill>
            <a:ln w="9525">
              <a:solidFill>
                <a:schemeClr val="bg1"/>
              </a:solidFill>
            </a:ln>
            <a:effectLst/>
          </c:spPr>
          <c:invertIfNegative val="0"/>
          <c:dPt>
            <c:idx val="0"/>
            <c:invertIfNegative val="0"/>
            <c:bubble3D val="0"/>
            <c:spPr>
              <a:solidFill>
                <a:schemeClr val="accent1"/>
              </a:solidFill>
              <a:ln w="9525">
                <a:solidFill>
                  <a:schemeClr val="bg1"/>
                </a:solidFill>
              </a:ln>
              <a:effectLst/>
            </c:spPr>
            <c:extLst>
              <c:ext xmlns:c16="http://schemas.microsoft.com/office/drawing/2014/chart" uri="{C3380CC4-5D6E-409C-BE32-E72D297353CC}">
                <c16:uniqueId val="{0000000E-421E-435C-A1A0-BF025BAF9D71}"/>
              </c:ext>
            </c:extLst>
          </c:dPt>
          <c:dPt>
            <c:idx val="1"/>
            <c:invertIfNegative val="0"/>
            <c:bubble3D val="0"/>
            <c:extLst>
              <c:ext xmlns:c16="http://schemas.microsoft.com/office/drawing/2014/chart" uri="{C3380CC4-5D6E-409C-BE32-E72D297353CC}">
                <c16:uniqueId val="{00000010-421E-435C-A1A0-BF025BAF9D71}"/>
              </c:ext>
            </c:extLst>
          </c:dPt>
          <c:dPt>
            <c:idx val="2"/>
            <c:invertIfNegative val="0"/>
            <c:bubble3D val="0"/>
            <c:spPr>
              <a:solidFill>
                <a:schemeClr val="accent1"/>
              </a:solidFill>
              <a:ln w="9525">
                <a:solidFill>
                  <a:schemeClr val="bg1"/>
                </a:solidFill>
              </a:ln>
              <a:effectLst/>
            </c:spPr>
            <c:extLst>
              <c:ext xmlns:c16="http://schemas.microsoft.com/office/drawing/2014/chart" uri="{C3380CC4-5D6E-409C-BE32-E72D297353CC}">
                <c16:uniqueId val="{00000012-421E-435C-A1A0-BF025BAF9D71}"/>
              </c:ext>
            </c:extLst>
          </c:dPt>
          <c:dPt>
            <c:idx val="3"/>
            <c:invertIfNegative val="0"/>
            <c:bubble3D val="0"/>
            <c:extLst>
              <c:ext xmlns:c16="http://schemas.microsoft.com/office/drawing/2014/chart" uri="{C3380CC4-5D6E-409C-BE32-E72D297353CC}">
                <c16:uniqueId val="{00000014-421E-435C-A1A0-BF025BAF9D71}"/>
              </c:ext>
            </c:extLst>
          </c:dPt>
          <c:dPt>
            <c:idx val="4"/>
            <c:invertIfNegative val="0"/>
            <c:bubble3D val="0"/>
            <c:spPr>
              <a:solidFill>
                <a:schemeClr val="accent1"/>
              </a:solidFill>
              <a:ln w="9525">
                <a:solidFill>
                  <a:schemeClr val="bg1"/>
                </a:solidFill>
              </a:ln>
              <a:effectLst/>
            </c:spPr>
            <c:extLst>
              <c:ext xmlns:c16="http://schemas.microsoft.com/office/drawing/2014/chart" uri="{C3380CC4-5D6E-409C-BE32-E72D297353CC}">
                <c16:uniqueId val="{00000016-421E-435C-A1A0-BF025BAF9D71}"/>
              </c:ext>
            </c:extLst>
          </c:dPt>
          <c:dPt>
            <c:idx val="5"/>
            <c:invertIfNegative val="0"/>
            <c:bubble3D val="0"/>
            <c:extLst>
              <c:ext xmlns:c16="http://schemas.microsoft.com/office/drawing/2014/chart" uri="{C3380CC4-5D6E-409C-BE32-E72D297353CC}">
                <c16:uniqueId val="{00000018-421E-435C-A1A0-BF025BAF9D71}"/>
              </c:ext>
            </c:extLst>
          </c:dPt>
          <c:dLbls>
            <c:numFmt formatCode="0.0%" sourceLinked="0"/>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0.32400000000000001</c:v>
                </c:pt>
                <c:pt idx="1">
                  <c:v>0.33900000000000002</c:v>
                </c:pt>
                <c:pt idx="2">
                  <c:v>0.30499999999999999</c:v>
                </c:pt>
                <c:pt idx="3">
                  <c:v>0.28000000000000003</c:v>
                </c:pt>
                <c:pt idx="4">
                  <c:v>0.373</c:v>
                </c:pt>
                <c:pt idx="5">
                  <c:v>0.38100000000000001</c:v>
                </c:pt>
              </c:numCache>
            </c:numRef>
          </c:val>
          <c:extLst>
            <c:ext xmlns:c16="http://schemas.microsoft.com/office/drawing/2014/chart" uri="{C3380CC4-5D6E-409C-BE32-E72D297353CC}">
              <c16:uniqueId val="{00000019-421E-435C-A1A0-BF025BAF9D71}"/>
            </c:ext>
          </c:extLst>
        </c:ser>
        <c:dLbls>
          <c:showLegendKey val="0"/>
          <c:showVal val="0"/>
          <c:showCatName val="0"/>
          <c:showSerName val="0"/>
          <c:showPercent val="0"/>
          <c:showBubbleSize val="0"/>
        </c:dLbls>
        <c:gapWidth val="74"/>
        <c:overlap val="100"/>
        <c:axId val="107947520"/>
        <c:axId val="105191040"/>
      </c:barChart>
      <c:catAx>
        <c:axId val="107947520"/>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105191040"/>
        <c:crosses val="autoZero"/>
        <c:auto val="1"/>
        <c:lblAlgn val="ctr"/>
        <c:lblOffset val="100"/>
        <c:tickLblSkip val="2"/>
        <c:tickMarkSkip val="2"/>
        <c:noMultiLvlLbl val="0"/>
      </c:catAx>
      <c:valAx>
        <c:axId val="10519104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794752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605736782902"/>
          <c:y val="0.102369442950066"/>
          <c:w val="0.84782024642754195"/>
          <c:h val="0.70122256457073195"/>
        </c:manualLayout>
      </c:layout>
      <c:barChart>
        <c:barDir val="col"/>
        <c:grouping val="clustered"/>
        <c:varyColors val="0"/>
        <c:ser>
          <c:idx val="0"/>
          <c:order val="0"/>
          <c:tx>
            <c:strRef>
              <c:f>Sheet1!$B$1</c:f>
              <c:strCache>
                <c:ptCount val="1"/>
                <c:pt idx="0">
                  <c:v>Your Institution</c:v>
                </c:pt>
              </c:strCache>
            </c:strRef>
          </c:tx>
          <c:spPr>
            <a:solidFill>
              <a:srgbClr val="E74C39"/>
            </a:solidFill>
            <a:ln w="9525">
              <a:solidFill>
                <a:srgbClr val="202945">
                  <a:alpha val="50000"/>
                </a:srgbClr>
              </a:solidFill>
            </a:ln>
          </c:spPr>
          <c:invertIfNegative val="0"/>
          <c:dLbls>
            <c:numFmt formatCode="0.0%" sourceLinked="0"/>
            <c:spPr>
              <a:noFill/>
              <a:ln w="21364">
                <a:noFill/>
              </a:ln>
            </c:spPr>
            <c:txPr>
              <a:bodyPr/>
              <a:lstStyle/>
              <a:p>
                <a:pPr>
                  <a:defRPr sz="1200" b="1" i="0" u="none" strike="noStrike" baseline="0">
                    <a:solidFill>
                      <a:srgbClr val="E74C39"/>
                    </a:solidFill>
                    <a:latin typeface="Garamond"/>
                    <a:ea typeface="Garamond"/>
                    <a:cs typeface="Garamond"/>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African American/ Black</c:v>
                </c:pt>
                <c:pt idx="1">
                  <c:v>American Indian/ Alaska Native</c:v>
                </c:pt>
                <c:pt idx="2">
                  <c:v>Asian/ Native Hawaiian/ Pacific Islander</c:v>
                </c:pt>
                <c:pt idx="3">
                  <c:v>Latino</c:v>
                </c:pt>
                <c:pt idx="4">
                  <c:v>White/ Caucasian</c:v>
                </c:pt>
                <c:pt idx="5">
                  <c:v>Other Race/ Ethnicity</c:v>
                </c:pt>
                <c:pt idx="6">
                  <c:v>Two or More Races/ Ethnicities</c:v>
                </c:pt>
              </c:strCache>
            </c:strRef>
          </c:cat>
          <c:val>
            <c:numRef>
              <c:f>Sheet1!$B$2:$B$8</c:f>
              <c:numCache>
                <c:formatCode>0.0%</c:formatCode>
                <c:ptCount val="7"/>
                <c:pt idx="0">
                  <c:v>0.114</c:v>
                </c:pt>
                <c:pt idx="1">
                  <c:v>1E-3</c:v>
                </c:pt>
                <c:pt idx="2">
                  <c:v>0.05</c:v>
                </c:pt>
                <c:pt idx="3">
                  <c:v>1.9E-2</c:v>
                </c:pt>
                <c:pt idx="4">
                  <c:v>0.72</c:v>
                </c:pt>
                <c:pt idx="5">
                  <c:v>1.4E-2</c:v>
                </c:pt>
                <c:pt idx="6">
                  <c:v>8.4000000000000005E-2</c:v>
                </c:pt>
              </c:numCache>
            </c:numRef>
          </c:val>
          <c:extLst>
            <c:ext xmlns:c16="http://schemas.microsoft.com/office/drawing/2014/chart" uri="{C3380CC4-5D6E-409C-BE32-E72D297353CC}">
              <c16:uniqueId val="{00000000-DA70-488E-890C-6F9B503FAC1E}"/>
            </c:ext>
          </c:extLst>
        </c:ser>
        <c:ser>
          <c:idx val="1"/>
          <c:order val="1"/>
          <c:tx>
            <c:strRef>
              <c:f>Sheet1!$C$1</c:f>
              <c:strCache>
                <c:ptCount val="1"/>
                <c:pt idx="0">
                  <c:v>Comparison Group</c:v>
                </c:pt>
              </c:strCache>
            </c:strRef>
          </c:tx>
          <c:spPr>
            <a:solidFill>
              <a:srgbClr val="202945"/>
            </a:solidFill>
            <a:ln w="9525">
              <a:solidFill>
                <a:srgbClr val="202945">
                  <a:alpha val="50000"/>
                </a:srgbClr>
              </a:solidFill>
            </a:ln>
          </c:spPr>
          <c:invertIfNegative val="0"/>
          <c:dLbls>
            <c:spPr>
              <a:noFill/>
              <a:ln>
                <a:noFill/>
              </a:ln>
              <a:effectLst/>
            </c:spPr>
            <c:txPr>
              <a:bodyPr/>
              <a:lstStyle/>
              <a:p>
                <a:pPr>
                  <a:defRPr sz="1200" baseline="0">
                    <a:solidFill>
                      <a:srgbClr val="20294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African American/ Black</c:v>
                </c:pt>
                <c:pt idx="1">
                  <c:v>American Indian/ Alaska Native</c:v>
                </c:pt>
                <c:pt idx="2">
                  <c:v>Asian/ Native Hawaiian/ Pacific Islander</c:v>
                </c:pt>
                <c:pt idx="3">
                  <c:v>Latino</c:v>
                </c:pt>
                <c:pt idx="4">
                  <c:v>White/ Caucasian</c:v>
                </c:pt>
                <c:pt idx="5">
                  <c:v>Other Race/ Ethnicity</c:v>
                </c:pt>
                <c:pt idx="6">
                  <c:v>Two or More Races/ Ethnicities</c:v>
                </c:pt>
              </c:strCache>
            </c:strRef>
          </c:cat>
          <c:val>
            <c:numRef>
              <c:f>Sheet1!$C$2:$C$8</c:f>
              <c:numCache>
                <c:formatCode>0.0%</c:formatCode>
                <c:ptCount val="7"/>
                <c:pt idx="0">
                  <c:v>8.1000000000000003E-2</c:v>
                </c:pt>
                <c:pt idx="1">
                  <c:v>3.0000000000000001E-3</c:v>
                </c:pt>
                <c:pt idx="2">
                  <c:v>0.104</c:v>
                </c:pt>
                <c:pt idx="3">
                  <c:v>0.11799999999999999</c:v>
                </c:pt>
                <c:pt idx="4">
                  <c:v>0.52800000000000002</c:v>
                </c:pt>
                <c:pt idx="5">
                  <c:v>8.0000000000000002E-3</c:v>
                </c:pt>
                <c:pt idx="6">
                  <c:v>0.158</c:v>
                </c:pt>
              </c:numCache>
            </c:numRef>
          </c:val>
          <c:extLst>
            <c:ext xmlns:c16="http://schemas.microsoft.com/office/drawing/2014/chart" uri="{C3380CC4-5D6E-409C-BE32-E72D297353CC}">
              <c16:uniqueId val="{00000001-DA70-488E-890C-6F9B503FAC1E}"/>
            </c:ext>
          </c:extLst>
        </c:ser>
        <c:dLbls>
          <c:showLegendKey val="0"/>
          <c:showVal val="1"/>
          <c:showCatName val="0"/>
          <c:showSerName val="0"/>
          <c:showPercent val="0"/>
          <c:showBubbleSize val="0"/>
        </c:dLbls>
        <c:gapWidth val="50"/>
        <c:axId val="35536384"/>
        <c:axId val="96419136"/>
      </c:barChart>
      <c:catAx>
        <c:axId val="35536384"/>
        <c:scaling>
          <c:orientation val="minMax"/>
        </c:scaling>
        <c:delete val="0"/>
        <c:axPos val="b"/>
        <c:numFmt formatCode="General" sourceLinked="1"/>
        <c:majorTickMark val="out"/>
        <c:minorTickMark val="none"/>
        <c:tickLblPos val="nextTo"/>
        <c:spPr>
          <a:ln>
            <a:solidFill>
              <a:schemeClr val="bg2"/>
            </a:solidFill>
          </a:ln>
        </c:spPr>
        <c:txPr>
          <a:bodyPr rot="0"/>
          <a:lstStyle/>
          <a:p>
            <a:pPr>
              <a:defRPr sz="1200" baseline="0">
                <a:solidFill>
                  <a:srgbClr val="202945"/>
                </a:solidFill>
              </a:defRPr>
            </a:pPr>
            <a:endParaRPr lang="en-US"/>
          </a:p>
        </c:txPr>
        <c:crossAx val="96419136"/>
        <c:crosses val="autoZero"/>
        <c:auto val="1"/>
        <c:lblAlgn val="ctr"/>
        <c:lblOffset val="100"/>
        <c:tickLblSkip val="1"/>
        <c:tickMarkSkip val="1"/>
        <c:noMultiLvlLbl val="0"/>
      </c:catAx>
      <c:valAx>
        <c:axId val="96419136"/>
        <c:scaling>
          <c:orientation val="minMax"/>
          <c:max val="0.9"/>
          <c:min val="0"/>
        </c:scaling>
        <c:delete val="0"/>
        <c:axPos val="l"/>
        <c:numFmt formatCode="0%" sourceLinked="0"/>
        <c:majorTickMark val="none"/>
        <c:minorTickMark val="none"/>
        <c:tickLblPos val="nextTo"/>
        <c:spPr>
          <a:ln>
            <a:solidFill>
              <a:schemeClr val="bg2"/>
            </a:solidFill>
          </a:ln>
        </c:spPr>
        <c:txPr>
          <a:bodyPr rot="0" vert="horz"/>
          <a:lstStyle/>
          <a:p>
            <a:pPr>
              <a:defRPr sz="1400" b="1" i="0" u="none" strike="noStrike" baseline="0">
                <a:solidFill>
                  <a:srgbClr val="202945"/>
                </a:solidFill>
                <a:latin typeface="Garamond"/>
                <a:ea typeface="Garamond"/>
                <a:cs typeface="Garamond"/>
              </a:defRPr>
            </a:pPr>
            <a:endParaRPr lang="en-US"/>
          </a:p>
        </c:txPr>
        <c:crossAx val="35536384"/>
        <c:crosses val="autoZero"/>
        <c:crossBetween val="between"/>
        <c:majorUnit val="0.1"/>
        <c:minorUnit val="0.04"/>
      </c:valAx>
    </c:plotArea>
    <c:legend>
      <c:legendPos val="b"/>
      <c:legendEntry>
        <c:idx val="0"/>
        <c:txPr>
          <a:bodyPr/>
          <a:lstStyle/>
          <a:p>
            <a:pPr>
              <a:defRPr sz="1400" b="1" i="0" baseline="0">
                <a:solidFill>
                  <a:srgbClr val="202945"/>
                </a:solidFill>
              </a:defRPr>
            </a:pPr>
            <a:endParaRPr lang="en-US"/>
          </a:p>
        </c:txPr>
      </c:legendEntry>
      <c:legendEntry>
        <c:idx val="1"/>
        <c:txPr>
          <a:bodyPr/>
          <a:lstStyle/>
          <a:p>
            <a:pPr>
              <a:defRPr sz="1400" b="1" i="0" baseline="0">
                <a:solidFill>
                  <a:srgbClr val="202945"/>
                </a:solidFill>
              </a:defRPr>
            </a:pPr>
            <a:endParaRPr lang="en-US"/>
          </a:p>
        </c:txPr>
      </c:legendEntry>
      <c:layout>
        <c:manualLayout>
          <c:xMode val="edge"/>
          <c:yMode val="edge"/>
          <c:x val="0.33688026496687912"/>
          <c:y val="0.91067201158678712"/>
          <c:w val="0.37936743201217493"/>
          <c:h val="8.9327988413213044E-2"/>
        </c:manualLayout>
      </c:layout>
      <c:overlay val="0"/>
      <c:txPr>
        <a:bodyPr/>
        <a:lstStyle/>
        <a:p>
          <a:pPr>
            <a:defRPr sz="1400" b="1" baseline="0">
              <a:solidFill>
                <a:srgbClr val="202945"/>
              </a:solidFill>
            </a:defRPr>
          </a:pPr>
          <a:endParaRPr lang="en-US"/>
        </a:p>
      </c:txPr>
    </c:legend>
    <c:plotVisOnly val="1"/>
    <c:dispBlanksAs val="gap"/>
    <c:showDLblsOverMax val="0"/>
  </c:chart>
  <c:spPr>
    <a:noFill/>
    <a:ln>
      <a:noFill/>
    </a:ln>
  </c:spPr>
  <c:txPr>
    <a:bodyPr/>
    <a:lstStyle/>
    <a:p>
      <a:pPr>
        <a:defRPr sz="1009" b="1" i="0" u="none" strike="noStrike" baseline="0">
          <a:solidFill>
            <a:schemeClr val="tx1"/>
          </a:solidFill>
          <a:latin typeface="Garamond"/>
          <a:ea typeface="Garamond"/>
          <a:cs typeface="Garamond"/>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018226888305631E-2"/>
          <c:y val="3.2512725682017019E-2"/>
          <c:w val="0.90646325459317589"/>
          <c:h val="0.82693589437683923"/>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Pre-Med</c:v>
                </c:pt>
                <c:pt idx="1">
                  <c:v>Pre-Law</c:v>
                </c:pt>
              </c:strCache>
            </c:strRef>
          </c:cat>
          <c:val>
            <c:numRef>
              <c:f>Sheet1!$B$2:$B$3</c:f>
              <c:numCache>
                <c:formatCode>0.00%</c:formatCode>
                <c:ptCount val="2"/>
                <c:pt idx="0">
                  <c:v>0.252</c:v>
                </c:pt>
                <c:pt idx="1">
                  <c:v>0.05</c:v>
                </c:pt>
              </c:numCache>
            </c:numRef>
          </c:val>
          <c:extLst>
            <c:ext xmlns:c16="http://schemas.microsoft.com/office/drawing/2014/chart" uri="{C3380CC4-5D6E-409C-BE32-E72D297353CC}">
              <c16:uniqueId val="{00000000-9F44-43B8-8FFD-0321CA352D9C}"/>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200" b="1" baseline="0">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Pre-Med</c:v>
                </c:pt>
                <c:pt idx="1">
                  <c:v>Pre-Law</c:v>
                </c:pt>
              </c:strCache>
            </c:strRef>
          </c:cat>
          <c:val>
            <c:numRef>
              <c:f>Sheet1!$C$2:$C$3</c:f>
              <c:numCache>
                <c:formatCode>0.00%</c:formatCode>
                <c:ptCount val="2"/>
                <c:pt idx="0">
                  <c:v>0.22900000000000001</c:v>
                </c:pt>
                <c:pt idx="1">
                  <c:v>7.4999999999999997E-2</c:v>
                </c:pt>
              </c:numCache>
            </c:numRef>
          </c:val>
          <c:extLst>
            <c:ext xmlns:c16="http://schemas.microsoft.com/office/drawing/2014/chart" uri="{C3380CC4-5D6E-409C-BE32-E72D297353CC}">
              <c16:uniqueId val="{00000001-9F44-43B8-8FFD-0321CA352D9C}"/>
            </c:ext>
          </c:extLst>
        </c:ser>
        <c:dLbls>
          <c:showLegendKey val="0"/>
          <c:showVal val="1"/>
          <c:showCatName val="0"/>
          <c:showSerName val="0"/>
          <c:showPercent val="0"/>
          <c:showBubbleSize val="0"/>
        </c:dLbls>
        <c:gapWidth val="75"/>
        <c:overlap val="-25"/>
        <c:axId val="110181888"/>
        <c:axId val="105432768"/>
      </c:barChart>
      <c:catAx>
        <c:axId val="110181888"/>
        <c:scaling>
          <c:orientation val="minMax"/>
        </c:scaling>
        <c:delete val="0"/>
        <c:axPos val="b"/>
        <c:majorGridlines>
          <c:spPr>
            <a:ln>
              <a:solidFill>
                <a:schemeClr val="accent3"/>
              </a:solidFill>
            </a:ln>
          </c:spPr>
        </c:majorGridlines>
        <c:numFmt formatCode="General" sourceLinked="0"/>
        <c:majorTickMark val="none"/>
        <c:minorTickMark val="none"/>
        <c:tickLblPos val="nextTo"/>
        <c:spPr>
          <a:ln>
            <a:solidFill>
              <a:schemeClr val="tx2"/>
            </a:solidFill>
          </a:ln>
        </c:spPr>
        <c:txPr>
          <a:bodyPr/>
          <a:lstStyle/>
          <a:p>
            <a:pPr>
              <a:defRPr sz="1400" baseline="0">
                <a:solidFill>
                  <a:srgbClr val="202945"/>
                </a:solidFill>
              </a:defRPr>
            </a:pPr>
            <a:endParaRPr lang="en-US"/>
          </a:p>
        </c:txPr>
        <c:crossAx val="105432768"/>
        <c:crosses val="autoZero"/>
        <c:auto val="1"/>
        <c:lblAlgn val="ctr"/>
        <c:lblOffset val="100"/>
        <c:noMultiLvlLbl val="0"/>
      </c:catAx>
      <c:valAx>
        <c:axId val="105432768"/>
        <c:scaling>
          <c:orientation val="minMax"/>
          <c:max val="0.65000000000000013"/>
          <c:min val="0"/>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110181888"/>
        <c:crosses val="autoZero"/>
        <c:crossBetween val="between"/>
      </c:valAx>
    </c:plotArea>
    <c:legend>
      <c:legendPos val="b"/>
      <c:layout>
        <c:manualLayout>
          <c:xMode val="edge"/>
          <c:yMode val="edge"/>
          <c:x val="0.35094901331778"/>
          <c:y val="0.94857333174262304"/>
          <c:w val="0.35365740740740698"/>
          <c:h val="4.89014157321243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1</c:v>
                </c:pt>
                <c:pt idx="1">
                  <c:v>2</c:v>
                </c:pt>
                <c:pt idx="2">
                  <c:v>3</c:v>
                </c:pt>
                <c:pt idx="3">
                  <c:v>4</c:v>
                </c:pt>
                <c:pt idx="4">
                  <c:v>5</c:v>
                </c:pt>
                <c:pt idx="5">
                  <c:v>6+</c:v>
                </c:pt>
                <c:pt idx="6">
                  <c:v>Do not plan to graduate from this college</c:v>
                </c:pt>
              </c:strCache>
            </c:strRef>
          </c:cat>
          <c:val>
            <c:numRef>
              <c:f>Sheet1!$B$2:$B$8</c:f>
              <c:numCache>
                <c:formatCode>0.00%</c:formatCode>
                <c:ptCount val="7"/>
                <c:pt idx="0">
                  <c:v>1E-3</c:v>
                </c:pt>
                <c:pt idx="1">
                  <c:v>7.0000000000000001E-3</c:v>
                </c:pt>
                <c:pt idx="2">
                  <c:v>2.3E-2</c:v>
                </c:pt>
                <c:pt idx="3">
                  <c:v>0.82899999999999996</c:v>
                </c:pt>
                <c:pt idx="4">
                  <c:v>0.08</c:v>
                </c:pt>
                <c:pt idx="5">
                  <c:v>4.2999999999999997E-2</c:v>
                </c:pt>
                <c:pt idx="6">
                  <c:v>1.7000000000000001E-2</c:v>
                </c:pt>
              </c:numCache>
            </c:numRef>
          </c:val>
          <c:extLst>
            <c:ext xmlns:c16="http://schemas.microsoft.com/office/drawing/2014/chart" uri="{C3380CC4-5D6E-409C-BE32-E72D297353CC}">
              <c16:uniqueId val="{00000000-E885-4808-96E7-99E46BD9A25B}"/>
            </c:ext>
          </c:extLst>
        </c:ser>
        <c:ser>
          <c:idx val="1"/>
          <c:order val="1"/>
          <c:tx>
            <c:strRef>
              <c:f>Sheet1!$C$1</c:f>
              <c:strCache>
                <c:ptCount val="1"/>
                <c:pt idx="0">
                  <c:v>Comparison Group</c:v>
                </c:pt>
              </c:strCache>
            </c:strRef>
          </c:tx>
          <c:spPr>
            <a:solidFill>
              <a:schemeClr val="bg2"/>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1</c:v>
                </c:pt>
                <c:pt idx="1">
                  <c:v>2</c:v>
                </c:pt>
                <c:pt idx="2">
                  <c:v>3</c:v>
                </c:pt>
                <c:pt idx="3">
                  <c:v>4</c:v>
                </c:pt>
                <c:pt idx="4">
                  <c:v>5</c:v>
                </c:pt>
                <c:pt idx="5">
                  <c:v>6+</c:v>
                </c:pt>
                <c:pt idx="6">
                  <c:v>Do not plan to graduate from this college</c:v>
                </c:pt>
              </c:strCache>
            </c:strRef>
          </c:cat>
          <c:val>
            <c:numRef>
              <c:f>Sheet1!$C$2:$C$8</c:f>
              <c:numCache>
                <c:formatCode>0.00%</c:formatCode>
                <c:ptCount val="7"/>
                <c:pt idx="0">
                  <c:v>0</c:v>
                </c:pt>
                <c:pt idx="1">
                  <c:v>1.2E-2</c:v>
                </c:pt>
                <c:pt idx="2">
                  <c:v>5.0999999999999997E-2</c:v>
                </c:pt>
                <c:pt idx="3">
                  <c:v>0.80400000000000005</c:v>
                </c:pt>
                <c:pt idx="4">
                  <c:v>8.1000000000000003E-2</c:v>
                </c:pt>
                <c:pt idx="5">
                  <c:v>3.5000000000000003E-2</c:v>
                </c:pt>
                <c:pt idx="6">
                  <c:v>1.6E-2</c:v>
                </c:pt>
              </c:numCache>
            </c:numRef>
          </c:val>
          <c:extLst>
            <c:ext xmlns:c16="http://schemas.microsoft.com/office/drawing/2014/chart" uri="{C3380CC4-5D6E-409C-BE32-E72D297353CC}">
              <c16:uniqueId val="{00000001-E885-4808-96E7-99E46BD9A25B}"/>
            </c:ext>
          </c:extLst>
        </c:ser>
        <c:dLbls>
          <c:showLegendKey val="0"/>
          <c:showVal val="1"/>
          <c:showCatName val="0"/>
          <c:showSerName val="0"/>
          <c:showPercent val="0"/>
          <c:showBubbleSize val="0"/>
        </c:dLbls>
        <c:gapWidth val="75"/>
        <c:overlap val="-25"/>
        <c:axId val="110305280"/>
        <c:axId val="105435072"/>
      </c:barChart>
      <c:catAx>
        <c:axId val="110305280"/>
        <c:scaling>
          <c:orientation val="minMax"/>
        </c:scaling>
        <c:delete val="0"/>
        <c:axPos val="b"/>
        <c:majorGridlines>
          <c:spPr>
            <a:ln>
              <a:solidFill>
                <a:schemeClr val="tx2"/>
              </a:solidFill>
            </a:ln>
          </c:spPr>
        </c:majorGridlines>
        <c:numFmt formatCode="General" sourceLinked="1"/>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105435072"/>
        <c:crosses val="autoZero"/>
        <c:auto val="1"/>
        <c:lblAlgn val="ctr"/>
        <c:lblOffset val="100"/>
        <c:noMultiLvlLbl val="0"/>
      </c:catAx>
      <c:valAx>
        <c:axId val="105435072"/>
        <c:scaling>
          <c:orientation val="minMax"/>
          <c:max val="1"/>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defRPr>
            </a:pPr>
            <a:endParaRPr lang="en-US"/>
          </a:p>
        </c:txPr>
        <c:crossAx val="110305280"/>
        <c:crosses val="autoZero"/>
        <c:crossBetween val="between"/>
      </c:valAx>
    </c:plotArea>
    <c:legend>
      <c:legendPos val="b"/>
      <c:layout>
        <c:manualLayout>
          <c:xMode val="edge"/>
          <c:yMode val="edge"/>
          <c:x val="0.35567385598539297"/>
          <c:y val="0.94114743809197898"/>
          <c:w val="0.33213043478260901"/>
          <c:h val="4.67752672220319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None</c:v>
                </c:pt>
                <c:pt idx="1">
                  <c:v>Vocational certificate</c:v>
                </c:pt>
                <c:pt idx="2">
                  <c:v>Associate (A.A. or equivalent)</c:v>
                </c:pt>
                <c:pt idx="3">
                  <c:v>Bachelor's degree (B.A., B.S., B.D., etc.)</c:v>
                </c:pt>
                <c:pt idx="4">
                  <c:v>Master's degree (M.A., M.S., M.B.A., etc.)</c:v>
                </c:pt>
                <c:pt idx="5">
                  <c:v>J.D. (Law)</c:v>
                </c:pt>
                <c:pt idx="6">
                  <c:v>M.D., D.D.S., D.V.M., etc. (Medical)</c:v>
                </c:pt>
                <c:pt idx="7">
                  <c:v>Ph.D.</c:v>
                </c:pt>
                <c:pt idx="8">
                  <c:v>Professional Doctorate (Ed.D., Psy.D., etc.)</c:v>
                </c:pt>
                <c:pt idx="9">
                  <c:v>Other</c:v>
                </c:pt>
              </c:strCache>
            </c:strRef>
          </c:cat>
          <c:val>
            <c:numRef>
              <c:f>Sheet1!$B$2:$B$11</c:f>
              <c:numCache>
                <c:formatCode>0.00%</c:formatCode>
                <c:ptCount val="10"/>
                <c:pt idx="0">
                  <c:v>8.9999999999999993E-3</c:v>
                </c:pt>
                <c:pt idx="1">
                  <c:v>0</c:v>
                </c:pt>
                <c:pt idx="2">
                  <c:v>0.01</c:v>
                </c:pt>
                <c:pt idx="3">
                  <c:v>0.33200000000000002</c:v>
                </c:pt>
                <c:pt idx="4">
                  <c:v>0.34200000000000003</c:v>
                </c:pt>
                <c:pt idx="5">
                  <c:v>2.8000000000000001E-2</c:v>
                </c:pt>
                <c:pt idx="6">
                  <c:v>0.108</c:v>
                </c:pt>
                <c:pt idx="7">
                  <c:v>9.4E-2</c:v>
                </c:pt>
                <c:pt idx="8">
                  <c:v>7.1999999999999995E-2</c:v>
                </c:pt>
                <c:pt idx="9">
                  <c:v>5.0000000000000001E-3</c:v>
                </c:pt>
              </c:numCache>
            </c:numRef>
          </c:val>
          <c:extLst>
            <c:ext xmlns:c16="http://schemas.microsoft.com/office/drawing/2014/chart" uri="{C3380CC4-5D6E-409C-BE32-E72D297353CC}">
              <c16:uniqueId val="{00000000-DFDC-4BD2-A8CB-394F34B2F919}"/>
            </c:ext>
          </c:extLst>
        </c:ser>
        <c:ser>
          <c:idx val="1"/>
          <c:order val="1"/>
          <c:tx>
            <c:strRef>
              <c:f>Sheet1!$C$1</c:f>
              <c:strCache>
                <c:ptCount val="1"/>
                <c:pt idx="0">
                  <c:v>Comparison Group</c:v>
                </c:pt>
              </c:strCache>
            </c:strRef>
          </c:tx>
          <c:spPr>
            <a:solidFill>
              <a:schemeClr val="bg2"/>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None</c:v>
                </c:pt>
                <c:pt idx="1">
                  <c:v>Vocational certificate</c:v>
                </c:pt>
                <c:pt idx="2">
                  <c:v>Associate (A.A. or equivalent)</c:v>
                </c:pt>
                <c:pt idx="3">
                  <c:v>Bachelor's degree (B.A., B.S., B.D., etc.)</c:v>
                </c:pt>
                <c:pt idx="4">
                  <c:v>Master's degree (M.A., M.S., M.B.A., etc.)</c:v>
                </c:pt>
                <c:pt idx="5">
                  <c:v>J.D. (Law)</c:v>
                </c:pt>
                <c:pt idx="6">
                  <c:v>M.D., D.D.S., D.V.M., etc. (Medical)</c:v>
                </c:pt>
                <c:pt idx="7">
                  <c:v>Ph.D.</c:v>
                </c:pt>
                <c:pt idx="8">
                  <c:v>Professional Doctorate (Ed.D., Psy.D., etc.)</c:v>
                </c:pt>
                <c:pt idx="9">
                  <c:v>Other</c:v>
                </c:pt>
              </c:strCache>
            </c:strRef>
          </c:cat>
          <c:val>
            <c:numRef>
              <c:f>Sheet1!$C$2:$C$11</c:f>
              <c:numCache>
                <c:formatCode>0.00%</c:formatCode>
                <c:ptCount val="10"/>
                <c:pt idx="0">
                  <c:v>6.0000000000000001E-3</c:v>
                </c:pt>
                <c:pt idx="1">
                  <c:v>1E-3</c:v>
                </c:pt>
                <c:pt idx="2">
                  <c:v>8.9999999999999993E-3</c:v>
                </c:pt>
                <c:pt idx="3">
                  <c:v>0.25900000000000001</c:v>
                </c:pt>
                <c:pt idx="4">
                  <c:v>0.38400000000000001</c:v>
                </c:pt>
                <c:pt idx="5">
                  <c:v>4.3999999999999997E-2</c:v>
                </c:pt>
                <c:pt idx="6">
                  <c:v>0.11700000000000001</c:v>
                </c:pt>
                <c:pt idx="7">
                  <c:v>0.109</c:v>
                </c:pt>
                <c:pt idx="8">
                  <c:v>6.3E-2</c:v>
                </c:pt>
                <c:pt idx="9">
                  <c:v>8.0000000000000002E-3</c:v>
                </c:pt>
              </c:numCache>
            </c:numRef>
          </c:val>
          <c:extLst>
            <c:ext xmlns:c16="http://schemas.microsoft.com/office/drawing/2014/chart" uri="{C3380CC4-5D6E-409C-BE32-E72D297353CC}">
              <c16:uniqueId val="{00000001-DFDC-4BD2-A8CB-394F34B2F919}"/>
            </c:ext>
          </c:extLst>
        </c:ser>
        <c:dLbls>
          <c:showLegendKey val="0"/>
          <c:showVal val="1"/>
          <c:showCatName val="0"/>
          <c:showSerName val="0"/>
          <c:showPercent val="0"/>
          <c:showBubbleSize val="0"/>
        </c:dLbls>
        <c:gapWidth val="75"/>
        <c:overlap val="-25"/>
        <c:axId val="110306304"/>
        <c:axId val="105438528"/>
      </c:barChart>
      <c:catAx>
        <c:axId val="110306304"/>
        <c:scaling>
          <c:orientation val="minMax"/>
        </c:scaling>
        <c:delete val="0"/>
        <c:axPos val="b"/>
        <c:majorGridlines>
          <c:spPr>
            <a:ln>
              <a:solidFill>
                <a:schemeClr val="tx2"/>
              </a:solidFill>
            </a:ln>
          </c:spPr>
        </c:majorGridlines>
        <c:numFmt formatCode="General" sourceLinked="0"/>
        <c:majorTickMark val="none"/>
        <c:minorTickMark val="none"/>
        <c:tickLblPos val="nextTo"/>
        <c:spPr>
          <a:ln>
            <a:solidFill>
              <a:schemeClr val="tx2"/>
            </a:solidFill>
          </a:ln>
        </c:spPr>
        <c:txPr>
          <a:bodyPr rot="0"/>
          <a:lstStyle/>
          <a:p>
            <a:pPr>
              <a:defRPr sz="1300" baseline="0">
                <a:solidFill>
                  <a:srgbClr val="202945"/>
                </a:solidFill>
              </a:defRPr>
            </a:pPr>
            <a:endParaRPr lang="en-US"/>
          </a:p>
        </c:txPr>
        <c:crossAx val="105438528"/>
        <c:crosses val="autoZero"/>
        <c:auto val="1"/>
        <c:lblAlgn val="ctr"/>
        <c:lblOffset val="100"/>
        <c:noMultiLvlLbl val="0"/>
      </c:catAx>
      <c:valAx>
        <c:axId val="105438528"/>
        <c:scaling>
          <c:orientation val="minMax"/>
          <c:max val="0.8"/>
          <c:min val="0"/>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110306304"/>
        <c:crosses val="autoZero"/>
        <c:crossBetween val="between"/>
      </c:valAx>
    </c:plotArea>
    <c:legend>
      <c:legendPos val="b"/>
      <c:layout>
        <c:manualLayout>
          <c:xMode val="edge"/>
          <c:yMode val="edge"/>
          <c:x val="0.34016611986001799"/>
          <c:y val="0.95454234593915199"/>
          <c:w val="0.31966776027996502"/>
          <c:h val="4.5457654060848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7500000000000202"/>
        </c:manualLayout>
      </c:layout>
      <c:barChart>
        <c:barDir val="col"/>
        <c:grouping val="stacked"/>
        <c:varyColors val="0"/>
        <c:ser>
          <c:idx val="0"/>
          <c:order val="0"/>
          <c:tx>
            <c:strRef>
              <c:f>Sheet1!$C$1</c:f>
              <c:strCache>
                <c:ptCount val="1"/>
                <c:pt idx="0">
                  <c:v>Some Chance</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421E-435C-A1A0-BF025BAF9D71}"/>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421E-435C-A1A0-BF025BAF9D71}"/>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421E-435C-A1A0-BF025BAF9D71}"/>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421E-435C-A1A0-BF025BAF9D71}"/>
              </c:ext>
            </c:extLst>
          </c:dPt>
          <c:dPt>
            <c:idx val="4"/>
            <c:invertIfNegative val="0"/>
            <c:bubble3D val="0"/>
            <c:extLst>
              <c:ext xmlns:c16="http://schemas.microsoft.com/office/drawing/2014/chart" uri="{C3380CC4-5D6E-409C-BE32-E72D297353CC}">
                <c16:uniqueId val="{00000009-421E-435C-A1A0-BF025BAF9D71}"/>
              </c:ext>
            </c:extLst>
          </c:dPt>
          <c:dPt>
            <c:idx val="5"/>
            <c:invertIfNegative val="0"/>
            <c:bubble3D val="0"/>
            <c:spPr>
              <a:solidFill>
                <a:srgbClr val="E74C39"/>
              </a:solidFill>
              <a:ln w="9525">
                <a:solidFill>
                  <a:schemeClr val="bg2"/>
                </a:solidFill>
              </a:ln>
              <a:effectLst/>
            </c:spPr>
            <c:extLst>
              <c:ext xmlns:c16="http://schemas.microsoft.com/office/drawing/2014/chart" uri="{C3380CC4-5D6E-409C-BE32-E72D297353CC}">
                <c16:uniqueId val="{0000000B-421E-435C-A1A0-BF025BAF9D71}"/>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421E-435C-A1A0-BF025BAF9D71}"/>
                </c:ext>
              </c:extLst>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421E-435C-A1A0-BF025BAF9D71}"/>
                </c:ext>
              </c:extLst>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421E-435C-A1A0-BF025BAF9D71}"/>
                </c:ext>
              </c:extLst>
            </c:dLbl>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0.42599999999999999</c:v>
                </c:pt>
                <c:pt idx="1">
                  <c:v>0.42599999999999999</c:v>
                </c:pt>
                <c:pt idx="2">
                  <c:v>0.27600000000000002</c:v>
                </c:pt>
                <c:pt idx="3">
                  <c:v>0.34200000000000003</c:v>
                </c:pt>
              </c:numCache>
            </c:numRef>
          </c:val>
          <c:extLst>
            <c:ext xmlns:c16="http://schemas.microsoft.com/office/drawing/2014/chart" uri="{C3380CC4-5D6E-409C-BE32-E72D297353CC}">
              <c16:uniqueId val="{0000000C-421E-435C-A1A0-BF025BAF9D71}"/>
            </c:ext>
          </c:extLst>
        </c:ser>
        <c:ser>
          <c:idx val="1"/>
          <c:order val="1"/>
          <c:tx>
            <c:strRef>
              <c:f>Sheet1!$D$1</c:f>
              <c:strCache>
                <c:ptCount val="1"/>
                <c:pt idx="0">
                  <c:v>Very Good Chance</c:v>
                </c:pt>
              </c:strCache>
            </c:strRef>
          </c:tx>
          <c:spPr>
            <a:solidFill>
              <a:schemeClr val="accent1"/>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0E-421E-435C-A1A0-BF025BAF9D71}"/>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0-421E-435C-A1A0-BF025BAF9D71}"/>
              </c:ext>
            </c:extLst>
          </c:dPt>
          <c:dPt>
            <c:idx val="2"/>
            <c:invertIfNegative val="0"/>
            <c:bubble3D val="0"/>
            <c:extLst>
              <c:ext xmlns:c16="http://schemas.microsoft.com/office/drawing/2014/chart" uri="{C3380CC4-5D6E-409C-BE32-E72D297353CC}">
                <c16:uniqueId val="{00000012-421E-435C-A1A0-BF025BAF9D71}"/>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421E-435C-A1A0-BF025BAF9D71}"/>
              </c:ext>
            </c:extLst>
          </c:dPt>
          <c:dPt>
            <c:idx val="4"/>
            <c:invertIfNegative val="0"/>
            <c:bubble3D val="0"/>
            <c:extLst>
              <c:ext xmlns:c16="http://schemas.microsoft.com/office/drawing/2014/chart" uri="{C3380CC4-5D6E-409C-BE32-E72D297353CC}">
                <c16:uniqueId val="{00000016-421E-435C-A1A0-BF025BAF9D71}"/>
              </c:ext>
            </c:extLst>
          </c:dPt>
          <c:dPt>
            <c:idx val="5"/>
            <c:invertIfNegative val="0"/>
            <c:bubble3D val="0"/>
            <c:extLst>
              <c:ext xmlns:c16="http://schemas.microsoft.com/office/drawing/2014/chart" uri="{C3380CC4-5D6E-409C-BE32-E72D297353CC}">
                <c16:uniqueId val="{00000018-421E-435C-A1A0-BF025BAF9D71}"/>
              </c:ext>
            </c:extLst>
          </c:dPt>
          <c:dLbls>
            <c:numFmt formatCode="0.0%" sourceLinked="0"/>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0.29799999999999999</c:v>
                </c:pt>
                <c:pt idx="1">
                  <c:v>0.35399999999999998</c:v>
                </c:pt>
                <c:pt idx="2">
                  <c:v>0.191</c:v>
                </c:pt>
                <c:pt idx="3">
                  <c:v>0.28899999999999998</c:v>
                </c:pt>
              </c:numCache>
            </c:numRef>
          </c:val>
          <c:extLst>
            <c:ext xmlns:c16="http://schemas.microsoft.com/office/drawing/2014/chart" uri="{C3380CC4-5D6E-409C-BE32-E72D297353CC}">
              <c16:uniqueId val="{00000019-421E-435C-A1A0-BF025BAF9D71}"/>
            </c:ext>
          </c:extLst>
        </c:ser>
        <c:dLbls>
          <c:showLegendKey val="0"/>
          <c:showVal val="0"/>
          <c:showCatName val="0"/>
          <c:showSerName val="0"/>
          <c:showPercent val="0"/>
          <c:showBubbleSize val="0"/>
        </c:dLbls>
        <c:gapWidth val="74"/>
        <c:overlap val="100"/>
        <c:axId val="97175040"/>
        <c:axId val="105219200"/>
      </c:barChart>
      <c:catAx>
        <c:axId val="97175040"/>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105219200"/>
        <c:crosses val="autoZero"/>
        <c:auto val="1"/>
        <c:lblAlgn val="ctr"/>
        <c:lblOffset val="100"/>
        <c:tickLblSkip val="2"/>
        <c:tickMarkSkip val="2"/>
        <c:noMultiLvlLbl val="0"/>
      </c:catAx>
      <c:valAx>
        <c:axId val="10521920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9717504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 Chance</c:v>
                </c:pt>
              </c:strCache>
            </c:strRef>
          </c:tx>
          <c:spPr>
            <a:solidFill>
              <a:srgbClr val="202945"/>
            </a:solidFill>
            <a:ln>
              <a:solidFill>
                <a:schemeClr val="bg2"/>
              </a:solidFill>
            </a:ln>
            <a:effectLst/>
          </c:spPr>
          <c:invertIfNegative val="0"/>
          <c:dPt>
            <c:idx val="0"/>
            <c:invertIfNegative val="0"/>
            <c:bubble3D val="0"/>
            <c:spPr>
              <a:solidFill>
                <a:schemeClr val="accent1">
                  <a:lumMod val="60000"/>
                  <a:lumOff val="40000"/>
                </a:schemeClr>
              </a:solidFill>
              <a:ln>
                <a:solidFill>
                  <a:schemeClr val="bg2"/>
                </a:solidFill>
              </a:ln>
              <a:effectLst/>
            </c:spPr>
            <c:extLst>
              <c:ext xmlns:c16="http://schemas.microsoft.com/office/drawing/2014/chart" uri="{C3380CC4-5D6E-409C-BE32-E72D297353CC}">
                <c16:uniqueId val="{00000001-B8FA-411D-B1EF-CAC36B7CE6F6}"/>
              </c:ext>
            </c:extLst>
          </c:dPt>
          <c:dPt>
            <c:idx val="1"/>
            <c:invertIfNegative val="0"/>
            <c:bubble3D val="0"/>
            <c:spPr>
              <a:solidFill>
                <a:schemeClr val="bg2">
                  <a:lumMod val="60000"/>
                  <a:lumOff val="40000"/>
                </a:schemeClr>
              </a:solidFill>
              <a:ln>
                <a:solidFill>
                  <a:schemeClr val="bg2"/>
                </a:solidFill>
              </a:ln>
              <a:effectLst/>
            </c:spPr>
            <c:extLst>
              <c:ext xmlns:c16="http://schemas.microsoft.com/office/drawing/2014/chart" uri="{C3380CC4-5D6E-409C-BE32-E72D297353CC}">
                <c16:uniqueId val="{00000003-B8FA-411D-B1EF-CAC36B7CE6F6}"/>
              </c:ext>
            </c:extLst>
          </c:dPt>
          <c:dPt>
            <c:idx val="2"/>
            <c:invertIfNegative val="0"/>
            <c:bubble3D val="0"/>
            <c:spPr>
              <a:solidFill>
                <a:schemeClr val="accent1">
                  <a:lumMod val="60000"/>
                  <a:lumOff val="40000"/>
                </a:schemeClr>
              </a:solidFill>
              <a:ln>
                <a:solidFill>
                  <a:schemeClr val="bg2"/>
                </a:solidFill>
              </a:ln>
              <a:effectLst/>
            </c:spPr>
            <c:extLst>
              <c:ext xmlns:c16="http://schemas.microsoft.com/office/drawing/2014/chart" uri="{C3380CC4-5D6E-409C-BE32-E72D297353CC}">
                <c16:uniqueId val="{00000005-B8FA-411D-B1EF-CAC36B7CE6F6}"/>
              </c:ext>
            </c:extLst>
          </c:dPt>
          <c:dPt>
            <c:idx val="3"/>
            <c:invertIfNegative val="0"/>
            <c:bubble3D val="0"/>
            <c:spPr>
              <a:solidFill>
                <a:schemeClr val="bg2">
                  <a:lumMod val="60000"/>
                  <a:lumOff val="40000"/>
                </a:schemeClr>
              </a:solidFill>
              <a:ln>
                <a:solidFill>
                  <a:schemeClr val="bg2"/>
                </a:solidFill>
              </a:ln>
              <a:effectLst/>
            </c:spPr>
            <c:extLst>
              <c:ext xmlns:c16="http://schemas.microsoft.com/office/drawing/2014/chart" uri="{C3380CC4-5D6E-409C-BE32-E72D297353CC}">
                <c16:uniqueId val="{00000007-B8FA-411D-B1EF-CAC36B7CE6F6}"/>
              </c:ext>
            </c:extLst>
          </c:dPt>
          <c:dPt>
            <c:idx val="4"/>
            <c:invertIfNegative val="0"/>
            <c:bubble3D val="0"/>
            <c:spPr>
              <a:solidFill>
                <a:schemeClr val="accent1">
                  <a:lumMod val="60000"/>
                  <a:lumOff val="40000"/>
                </a:schemeClr>
              </a:solidFill>
              <a:ln>
                <a:solidFill>
                  <a:schemeClr val="bg2"/>
                </a:solidFill>
              </a:ln>
              <a:effectLst/>
            </c:spPr>
            <c:extLst>
              <c:ext xmlns:c16="http://schemas.microsoft.com/office/drawing/2014/chart" uri="{C3380CC4-5D6E-409C-BE32-E72D297353CC}">
                <c16:uniqueId val="{00000009-B8FA-411D-B1EF-CAC36B7CE6F6}"/>
              </c:ext>
            </c:extLst>
          </c:dPt>
          <c:dPt>
            <c:idx val="5"/>
            <c:invertIfNegative val="0"/>
            <c:bubble3D val="0"/>
            <c:spPr>
              <a:solidFill>
                <a:schemeClr val="bg2">
                  <a:lumMod val="60000"/>
                  <a:lumOff val="40000"/>
                </a:schemeClr>
              </a:solidFill>
              <a:ln>
                <a:solidFill>
                  <a:schemeClr val="bg2"/>
                </a:solidFill>
              </a:ln>
              <a:effectLst/>
            </c:spPr>
            <c:extLst>
              <c:ext xmlns:c16="http://schemas.microsoft.com/office/drawing/2014/chart" uri="{C3380CC4-5D6E-409C-BE32-E72D297353CC}">
                <c16:uniqueId val="{0000000B-B8FA-411D-B1EF-CAC36B7CE6F6}"/>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B8FA-411D-B1EF-CAC36B7CE6F6}"/>
                </c:ext>
              </c:extLst>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B8FA-411D-B1EF-CAC36B7CE6F6}"/>
                </c:ext>
              </c:extLst>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B8FA-411D-B1EF-CAC36B7CE6F6}"/>
                </c:ext>
              </c:extLst>
            </c:dLbl>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0.45200000000000001</c:v>
                </c:pt>
                <c:pt idx="1">
                  <c:v>0.45600000000000002</c:v>
                </c:pt>
                <c:pt idx="2">
                  <c:v>0.23100000000000001</c:v>
                </c:pt>
                <c:pt idx="3">
                  <c:v>0.3</c:v>
                </c:pt>
                <c:pt idx="4">
                  <c:v>0.39400000000000002</c:v>
                </c:pt>
                <c:pt idx="5">
                  <c:v>0.43099999999999999</c:v>
                </c:pt>
              </c:numCache>
            </c:numRef>
          </c:val>
          <c:extLst>
            <c:ext xmlns:c16="http://schemas.microsoft.com/office/drawing/2014/chart" uri="{C3380CC4-5D6E-409C-BE32-E72D297353CC}">
              <c16:uniqueId val="{0000000C-B8FA-411D-B1EF-CAC36B7CE6F6}"/>
            </c:ext>
          </c:extLst>
        </c:ser>
        <c:ser>
          <c:idx val="1"/>
          <c:order val="1"/>
          <c:tx>
            <c:strRef>
              <c:f>Sheet1!$D$1</c:f>
              <c:strCache>
                <c:ptCount val="1"/>
                <c:pt idx="0">
                  <c:v>Very Good Chance</c:v>
                </c:pt>
              </c:strCache>
            </c:strRef>
          </c:tx>
          <c:spPr>
            <a:solidFill>
              <a:schemeClr val="accent1"/>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0E-B8FA-411D-B1EF-CAC36B7CE6F6}"/>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0-B8FA-411D-B1EF-CAC36B7CE6F6}"/>
              </c:ext>
            </c:extLst>
          </c:dPt>
          <c:dPt>
            <c:idx val="2"/>
            <c:invertIfNegative val="0"/>
            <c:bubble3D val="0"/>
            <c:extLst>
              <c:ext xmlns:c16="http://schemas.microsoft.com/office/drawing/2014/chart" uri="{C3380CC4-5D6E-409C-BE32-E72D297353CC}">
                <c16:uniqueId val="{00000012-B8FA-411D-B1EF-CAC36B7CE6F6}"/>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B8FA-411D-B1EF-CAC36B7CE6F6}"/>
              </c:ext>
            </c:extLst>
          </c:dPt>
          <c:dPt>
            <c:idx val="4"/>
            <c:invertIfNegative val="0"/>
            <c:bubble3D val="0"/>
            <c:extLst>
              <c:ext xmlns:c16="http://schemas.microsoft.com/office/drawing/2014/chart" uri="{C3380CC4-5D6E-409C-BE32-E72D297353CC}">
                <c16:uniqueId val="{00000016-B8FA-411D-B1EF-CAC36B7CE6F6}"/>
              </c:ext>
            </c:extLst>
          </c:dPt>
          <c:dPt>
            <c:idx val="5"/>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8-B8FA-411D-B1EF-CAC36B7CE6F6}"/>
              </c:ext>
            </c:extLst>
          </c:dPt>
          <c:dLbls>
            <c:numFmt formatCode="0.0%" sourceLinked="0"/>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0.34399999999999997</c:v>
                </c:pt>
                <c:pt idx="1">
                  <c:v>0.36199999999999999</c:v>
                </c:pt>
                <c:pt idx="2">
                  <c:v>7.5999999999999998E-2</c:v>
                </c:pt>
                <c:pt idx="3">
                  <c:v>0.112</c:v>
                </c:pt>
                <c:pt idx="4">
                  <c:v>0.16900000000000001</c:v>
                </c:pt>
                <c:pt idx="5">
                  <c:v>0.21099999999999999</c:v>
                </c:pt>
              </c:numCache>
            </c:numRef>
          </c:val>
          <c:extLst>
            <c:ext xmlns:c16="http://schemas.microsoft.com/office/drawing/2014/chart" uri="{C3380CC4-5D6E-409C-BE32-E72D297353CC}">
              <c16:uniqueId val="{00000019-B8FA-411D-B1EF-CAC36B7CE6F6}"/>
            </c:ext>
          </c:extLst>
        </c:ser>
        <c:dLbls>
          <c:showLegendKey val="0"/>
          <c:showVal val="0"/>
          <c:showCatName val="0"/>
          <c:showSerName val="0"/>
          <c:showPercent val="0"/>
          <c:showBubbleSize val="0"/>
        </c:dLbls>
        <c:gapWidth val="74"/>
        <c:overlap val="100"/>
        <c:axId val="115895808"/>
        <c:axId val="105221504"/>
      </c:barChart>
      <c:catAx>
        <c:axId val="115895808"/>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105221504"/>
        <c:crosses val="autoZero"/>
        <c:auto val="1"/>
        <c:lblAlgn val="ctr"/>
        <c:lblOffset val="100"/>
        <c:tickLblSkip val="2"/>
        <c:tickMarkSkip val="2"/>
        <c:noMultiLvlLbl val="0"/>
      </c:catAx>
      <c:valAx>
        <c:axId val="105221504"/>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15895808"/>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6.4788478886997097E-2"/>
          <c:y val="2.15165010111441E-2"/>
          <c:w val="0.94561598224195298"/>
          <c:h val="0.78592886694247999"/>
        </c:manualLayout>
      </c:layout>
      <c:barChart>
        <c:barDir val="col"/>
        <c:grouping val="stacked"/>
        <c:varyColors val="0"/>
        <c:ser>
          <c:idx val="0"/>
          <c:order val="0"/>
          <c:tx>
            <c:strRef>
              <c:f>Sheet1!$C$1</c:f>
              <c:strCache>
                <c:ptCount val="1"/>
                <c:pt idx="0">
                  <c:v>Some Chance</c:v>
                </c:pt>
              </c:strCache>
            </c:strRef>
          </c:tx>
          <c:spPr>
            <a:solidFill>
              <a:schemeClr val="accent1">
                <a:lumMod val="60000"/>
                <a:lumOff val="40000"/>
              </a:schemeClr>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01-D73E-4F58-9C42-C5E9C98F263F}"/>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D73E-4F58-9C42-C5E9C98F263F}"/>
              </c:ext>
            </c:extLst>
          </c:dPt>
          <c:dPt>
            <c:idx val="2"/>
            <c:invertIfNegative val="0"/>
            <c:bubble3D val="0"/>
            <c:extLst>
              <c:ext xmlns:c16="http://schemas.microsoft.com/office/drawing/2014/chart" uri="{C3380CC4-5D6E-409C-BE32-E72D297353CC}">
                <c16:uniqueId val="{00000005-D73E-4F58-9C42-C5E9C98F263F}"/>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D73E-4F58-9C42-C5E9C98F263F}"/>
              </c:ext>
            </c:extLst>
          </c:dPt>
          <c:dPt>
            <c:idx val="4"/>
            <c:invertIfNegative val="0"/>
            <c:bubble3D val="0"/>
            <c:extLst>
              <c:ext xmlns:c16="http://schemas.microsoft.com/office/drawing/2014/chart" uri="{C3380CC4-5D6E-409C-BE32-E72D297353CC}">
                <c16:uniqueId val="{00000009-D73E-4F58-9C42-C5E9C98F263F}"/>
              </c:ext>
            </c:extLst>
          </c:dPt>
          <c:dPt>
            <c:idx val="5"/>
            <c:invertIfNegative val="0"/>
            <c:bubble3D val="0"/>
            <c:extLst>
              <c:ext xmlns:c16="http://schemas.microsoft.com/office/drawing/2014/chart" uri="{C3380CC4-5D6E-409C-BE32-E72D297353CC}">
                <c16:uniqueId val="{0000000B-D73E-4F58-9C42-C5E9C98F263F}"/>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D73E-4F58-9C42-C5E9C98F263F}"/>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D73E-4F58-9C42-C5E9C98F263F}"/>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5.5E-2</c:v>
                </c:pt>
                <c:pt idx="1">
                  <c:v>8.8999999999999996E-2</c:v>
                </c:pt>
                <c:pt idx="2">
                  <c:v>0.156</c:v>
                </c:pt>
                <c:pt idx="3">
                  <c:v>0.189</c:v>
                </c:pt>
              </c:numCache>
            </c:numRef>
          </c:val>
          <c:extLst>
            <c:ext xmlns:c16="http://schemas.microsoft.com/office/drawing/2014/chart" uri="{C3380CC4-5D6E-409C-BE32-E72D297353CC}">
              <c16:uniqueId val="{0000000C-D73E-4F58-9C42-C5E9C98F263F}"/>
            </c:ext>
          </c:extLst>
        </c:ser>
        <c:ser>
          <c:idx val="1"/>
          <c:order val="1"/>
          <c:tx>
            <c:strRef>
              <c:f>Sheet1!$D$1</c:f>
              <c:strCache>
                <c:ptCount val="1"/>
                <c:pt idx="0">
                  <c:v>Very Good Chance</c:v>
                </c:pt>
              </c:strCache>
            </c:strRef>
          </c:tx>
          <c:spPr>
            <a:solidFill>
              <a:schemeClr val="accent1"/>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0E-D73E-4F58-9C42-C5E9C98F263F}"/>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0-D73E-4F58-9C42-C5E9C98F263F}"/>
              </c:ext>
            </c:extLst>
          </c:dPt>
          <c:dPt>
            <c:idx val="2"/>
            <c:invertIfNegative val="0"/>
            <c:bubble3D val="0"/>
            <c:extLst>
              <c:ext xmlns:c16="http://schemas.microsoft.com/office/drawing/2014/chart" uri="{C3380CC4-5D6E-409C-BE32-E72D297353CC}">
                <c16:uniqueId val="{00000012-D73E-4F58-9C42-C5E9C98F263F}"/>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D73E-4F58-9C42-C5E9C98F263F}"/>
              </c:ext>
            </c:extLst>
          </c:dPt>
          <c:dPt>
            <c:idx val="4"/>
            <c:invertIfNegative val="0"/>
            <c:bubble3D val="0"/>
            <c:extLst>
              <c:ext xmlns:c16="http://schemas.microsoft.com/office/drawing/2014/chart" uri="{C3380CC4-5D6E-409C-BE32-E72D297353CC}">
                <c16:uniqueId val="{00000016-D73E-4F58-9C42-C5E9C98F263F}"/>
              </c:ext>
            </c:extLst>
          </c:dPt>
          <c:dPt>
            <c:idx val="5"/>
            <c:invertIfNegative val="0"/>
            <c:bubble3D val="0"/>
            <c:extLst>
              <c:ext xmlns:c16="http://schemas.microsoft.com/office/drawing/2014/chart" uri="{C3380CC4-5D6E-409C-BE32-E72D297353CC}">
                <c16:uniqueId val="{00000018-D73E-4F58-9C42-C5E9C98F263F}"/>
              </c:ext>
            </c:extLst>
          </c:dPt>
          <c:dLbls>
            <c:dLbl>
              <c:idx val="0"/>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E-D73E-4F58-9C42-C5E9C98F263F}"/>
                </c:ext>
              </c:extLst>
            </c:dLbl>
            <c:dLbl>
              <c:idx val="1"/>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10-D73E-4F58-9C42-C5E9C98F263F}"/>
                </c:ext>
              </c:extLst>
            </c:dLbl>
            <c:dLbl>
              <c:idx val="2"/>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12-D73E-4F58-9C42-C5E9C98F263F}"/>
                </c:ext>
              </c:extLst>
            </c:dLbl>
            <c:dLbl>
              <c:idx val="3"/>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14-D73E-4F58-9C42-C5E9C98F263F}"/>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1.4999999999999999E-2</c:v>
                </c:pt>
                <c:pt idx="1">
                  <c:v>2.8000000000000001E-2</c:v>
                </c:pt>
                <c:pt idx="2">
                  <c:v>6.7000000000000004E-2</c:v>
                </c:pt>
                <c:pt idx="3">
                  <c:v>5.7000000000000002E-2</c:v>
                </c:pt>
              </c:numCache>
            </c:numRef>
          </c:val>
          <c:extLst>
            <c:ext xmlns:c16="http://schemas.microsoft.com/office/drawing/2014/chart" uri="{C3380CC4-5D6E-409C-BE32-E72D297353CC}">
              <c16:uniqueId val="{00000019-D73E-4F58-9C42-C5E9C98F263F}"/>
            </c:ext>
          </c:extLst>
        </c:ser>
        <c:dLbls>
          <c:showLegendKey val="0"/>
          <c:showVal val="0"/>
          <c:showCatName val="0"/>
          <c:showSerName val="0"/>
          <c:showPercent val="0"/>
          <c:showBubbleSize val="0"/>
        </c:dLbls>
        <c:gapWidth val="74"/>
        <c:overlap val="100"/>
        <c:axId val="118724096"/>
        <c:axId val="105223808"/>
      </c:barChart>
      <c:catAx>
        <c:axId val="118724096"/>
        <c:scaling>
          <c:orientation val="minMax"/>
        </c:scaling>
        <c:delete val="0"/>
        <c:axPos val="b"/>
        <c:majorGridlines>
          <c:spPr>
            <a:ln>
              <a:solidFill>
                <a:schemeClr val="bg1"/>
              </a:solidFill>
            </a:ln>
          </c:spPr>
        </c:majorGridlines>
        <c:numFmt formatCode="General" sourceLinked="0"/>
        <c:majorTickMark val="none"/>
        <c:minorTickMark val="none"/>
        <c:tickLblPos val="none"/>
        <c:spPr>
          <a:ln>
            <a:solidFill>
              <a:schemeClr val="accent3"/>
            </a:solidFill>
          </a:ln>
        </c:spPr>
        <c:crossAx val="105223808"/>
        <c:crosses val="autoZero"/>
        <c:auto val="1"/>
        <c:lblAlgn val="ctr"/>
        <c:lblOffset val="100"/>
        <c:tickLblSkip val="2"/>
        <c:tickMarkSkip val="2"/>
        <c:noMultiLvlLbl val="0"/>
      </c:catAx>
      <c:valAx>
        <c:axId val="105223808"/>
        <c:scaling>
          <c:orientation val="minMax"/>
          <c:max val="0.8"/>
          <c:min val="0"/>
        </c:scaling>
        <c:delete val="0"/>
        <c:axPos val="l"/>
        <c:numFmt formatCode="0%" sourceLinked="0"/>
        <c:majorTickMark val="none"/>
        <c:minorTickMark val="none"/>
        <c:tickLblPos val="nextTo"/>
        <c:spPr>
          <a:ln>
            <a:solidFill>
              <a:schemeClr val="accent3"/>
            </a:solidFill>
          </a:ln>
        </c:spPr>
        <c:txPr>
          <a:bodyPr rot="0" vert="horz"/>
          <a:lstStyle/>
          <a:p>
            <a:pPr>
              <a:defRPr sz="1400" b="1" baseline="0">
                <a:solidFill>
                  <a:srgbClr val="202945"/>
                </a:solidFill>
              </a:defRPr>
            </a:pPr>
            <a:endParaRPr lang="en-US"/>
          </a:p>
        </c:txPr>
        <c:crossAx val="118724096"/>
        <c:crosses val="autoZero"/>
        <c:crossBetween val="between"/>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a:solidFill>
                  <a:schemeClr val="accent1">
                    <a:lumMod val="50000"/>
                  </a:schemeClr>
                </a:solidFill>
              </a:rPr>
              <a:t>Sex</a:t>
            </a:r>
          </a:p>
        </c:rich>
      </c:tx>
      <c:layout>
        <c:manualLayout>
          <c:xMode val="edge"/>
          <c:yMode val="edge"/>
          <c:x val="0.32521466490897299"/>
          <c:y val="1.58730158730159E-2"/>
        </c:manualLayout>
      </c:layout>
      <c:overlay val="0"/>
    </c:title>
    <c:autoTitleDeleted val="0"/>
    <c:plotArea>
      <c:layout>
        <c:manualLayout>
          <c:layoutTarget val="inner"/>
          <c:xMode val="edge"/>
          <c:yMode val="edge"/>
          <c:x val="2.7142619505E-2"/>
          <c:y val="0.173645450568679"/>
          <c:w val="0.78738281387750098"/>
          <c:h val="0.48348490813648898"/>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
          <c:y val="0.71514025103297796"/>
          <c:w val="0.65155887717425198"/>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849834742879496E-2"/>
          <c:y val="3.2309301181102403E-2"/>
          <c:w val="0.91042590162340997"/>
          <c:h val="0.81083907480314998"/>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200" b="1" baseline="0">
                    <a:solidFill>
                      <a:srgbClr val="E74C39"/>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5 or less</c:v>
                </c:pt>
                <c:pt idx="1">
                  <c:v>6-10</c:v>
                </c:pt>
                <c:pt idx="2">
                  <c:v>11-50</c:v>
                </c:pt>
                <c:pt idx="3">
                  <c:v>51-100</c:v>
                </c:pt>
                <c:pt idx="4">
                  <c:v>101-500</c:v>
                </c:pt>
                <c:pt idx="5">
                  <c:v>Over 500</c:v>
                </c:pt>
              </c:strCache>
            </c:strRef>
          </c:cat>
          <c:val>
            <c:numRef>
              <c:f>Sheet1!$B$2:$B$7</c:f>
              <c:numCache>
                <c:formatCode>0.00%</c:formatCode>
                <c:ptCount val="6"/>
                <c:pt idx="0">
                  <c:v>5.2999999999999999E-2</c:v>
                </c:pt>
                <c:pt idx="1">
                  <c:v>0.16500000000000001</c:v>
                </c:pt>
                <c:pt idx="2">
                  <c:v>0.624</c:v>
                </c:pt>
                <c:pt idx="3">
                  <c:v>8.4000000000000005E-2</c:v>
                </c:pt>
                <c:pt idx="4">
                  <c:v>6.4000000000000001E-2</c:v>
                </c:pt>
                <c:pt idx="5">
                  <c:v>0.01</c:v>
                </c:pt>
              </c:numCache>
            </c:numRef>
          </c:val>
          <c:extLst>
            <c:ext xmlns:c16="http://schemas.microsoft.com/office/drawing/2014/chart" uri="{C3380CC4-5D6E-409C-BE32-E72D297353CC}">
              <c16:uniqueId val="{00000000-6891-4472-B5F6-7BE2D59D5B95}"/>
            </c:ext>
          </c:extLst>
        </c:ser>
        <c:ser>
          <c:idx val="1"/>
          <c:order val="1"/>
          <c:tx>
            <c:strRef>
              <c:f>Sheet1!$C$1</c:f>
              <c:strCache>
                <c:ptCount val="1"/>
                <c:pt idx="0">
                  <c:v>Comparison Group</c:v>
                </c:pt>
              </c:strCache>
            </c:strRef>
          </c:tx>
          <c:spPr>
            <a:solidFill>
              <a:schemeClr val="bg1"/>
            </a:solidFill>
            <a:ln w="3175">
              <a:solidFill>
                <a:schemeClr val="bg2"/>
              </a:solidFill>
            </a:ln>
          </c:spPr>
          <c:invertIfNegative val="0"/>
          <c:dLbls>
            <c:numFmt formatCode="0.0%" sourceLinked="0"/>
            <c:spPr>
              <a:noFill/>
              <a:ln>
                <a:noFill/>
              </a:ln>
              <a:effectLst/>
            </c:spPr>
            <c:txPr>
              <a:bodyPr/>
              <a:lstStyle/>
              <a:p>
                <a:pPr>
                  <a:defRPr sz="1200" b="1" baseline="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5 or less</c:v>
                </c:pt>
                <c:pt idx="1">
                  <c:v>6-10</c:v>
                </c:pt>
                <c:pt idx="2">
                  <c:v>11-50</c:v>
                </c:pt>
                <c:pt idx="3">
                  <c:v>51-100</c:v>
                </c:pt>
                <c:pt idx="4">
                  <c:v>101-500</c:v>
                </c:pt>
                <c:pt idx="5">
                  <c:v>Over 500</c:v>
                </c:pt>
              </c:strCache>
            </c:strRef>
          </c:cat>
          <c:val>
            <c:numRef>
              <c:f>Sheet1!$C$2:$C$7</c:f>
              <c:numCache>
                <c:formatCode>0.00%</c:formatCode>
                <c:ptCount val="6"/>
                <c:pt idx="0">
                  <c:v>6.3E-2</c:v>
                </c:pt>
                <c:pt idx="1">
                  <c:v>9.8000000000000004E-2</c:v>
                </c:pt>
                <c:pt idx="2">
                  <c:v>0.313</c:v>
                </c:pt>
                <c:pt idx="3">
                  <c:v>0.12</c:v>
                </c:pt>
                <c:pt idx="4">
                  <c:v>0.26400000000000001</c:v>
                </c:pt>
                <c:pt idx="5">
                  <c:v>0.14199999999999999</c:v>
                </c:pt>
              </c:numCache>
            </c:numRef>
          </c:val>
          <c:extLst>
            <c:ext xmlns:c16="http://schemas.microsoft.com/office/drawing/2014/chart" uri="{C3380CC4-5D6E-409C-BE32-E72D297353CC}">
              <c16:uniqueId val="{00000001-6891-4472-B5F6-7BE2D59D5B95}"/>
            </c:ext>
          </c:extLst>
        </c:ser>
        <c:dLbls>
          <c:showLegendKey val="0"/>
          <c:showVal val="1"/>
          <c:showCatName val="0"/>
          <c:showSerName val="0"/>
          <c:showPercent val="0"/>
          <c:showBubbleSize val="0"/>
        </c:dLbls>
        <c:gapWidth val="50"/>
        <c:axId val="35516928"/>
        <c:axId val="96463680"/>
      </c:barChart>
      <c:catAx>
        <c:axId val="35516928"/>
        <c:scaling>
          <c:orientation val="minMax"/>
        </c:scaling>
        <c:delete val="0"/>
        <c:axPos val="b"/>
        <c:numFmt formatCode="General" sourceLinked="0"/>
        <c:majorTickMark val="out"/>
        <c:minorTickMark val="none"/>
        <c:tickLblPos val="nextTo"/>
        <c:spPr>
          <a:ln>
            <a:solidFill>
              <a:schemeClr val="tx2"/>
            </a:solidFill>
          </a:ln>
        </c:spPr>
        <c:txPr>
          <a:bodyPr/>
          <a:lstStyle/>
          <a:p>
            <a:pPr>
              <a:defRPr sz="1400" b="1" baseline="0">
                <a:solidFill>
                  <a:srgbClr val="202945"/>
                </a:solidFill>
                <a:latin typeface="+mn-lt"/>
                <a:ea typeface="Al Tarikh" charset="-78"/>
                <a:cs typeface="Al Tarikh" charset="-78"/>
              </a:defRPr>
            </a:pPr>
            <a:endParaRPr lang="en-US"/>
          </a:p>
        </c:txPr>
        <c:crossAx val="96463680"/>
        <c:crosses val="autoZero"/>
        <c:auto val="1"/>
        <c:lblAlgn val="ctr"/>
        <c:lblOffset val="100"/>
        <c:noMultiLvlLbl val="0"/>
      </c:catAx>
      <c:valAx>
        <c:axId val="96463680"/>
        <c:scaling>
          <c:orientation val="minMax"/>
          <c:max val="0.9"/>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latin typeface="Garamond" charset="0"/>
              </a:defRPr>
            </a:pPr>
            <a:endParaRPr lang="en-US"/>
          </a:p>
        </c:txPr>
        <c:crossAx val="35516928"/>
        <c:crosses val="autoZero"/>
        <c:crossBetween val="between"/>
      </c:valAx>
    </c:plotArea>
    <c:legend>
      <c:legendPos val="r"/>
      <c:legendEntry>
        <c:idx val="0"/>
        <c:txPr>
          <a:bodyPr/>
          <a:lstStyle/>
          <a:p>
            <a:pPr>
              <a:defRPr sz="1400" b="1" baseline="0">
                <a:solidFill>
                  <a:srgbClr val="202945"/>
                </a:solidFill>
              </a:defRPr>
            </a:pPr>
            <a:endParaRPr lang="en-US"/>
          </a:p>
        </c:txPr>
      </c:legendEntry>
      <c:legendEntry>
        <c:idx val="1"/>
        <c:txPr>
          <a:bodyPr/>
          <a:lstStyle/>
          <a:p>
            <a:pPr>
              <a:defRPr sz="1400" b="1" baseline="0">
                <a:solidFill>
                  <a:srgbClr val="202945"/>
                </a:solidFill>
              </a:defRPr>
            </a:pPr>
            <a:endParaRPr lang="en-US"/>
          </a:p>
        </c:txPr>
      </c:legendEntry>
      <c:layout>
        <c:manualLayout>
          <c:xMode val="edge"/>
          <c:yMode val="edge"/>
          <c:x val="0.31509587343248802"/>
          <c:y val="0.90461511646981596"/>
          <c:w val="0.41654855643044603"/>
          <c:h val="9.2473343175853207E-2"/>
        </c:manualLayout>
      </c:layout>
      <c:overlay val="0"/>
      <c:txPr>
        <a:bodyPr/>
        <a:lstStyle/>
        <a:p>
          <a:pPr>
            <a:defRPr sz="1400" b="1"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a:solidFill>
                  <a:schemeClr val="accent1">
                    <a:lumMod val="50000"/>
                  </a:schemeClr>
                </a:solidFill>
              </a:rPr>
              <a:t>Sex</a:t>
            </a:r>
          </a:p>
        </c:rich>
      </c:tx>
      <c:layout>
        <c:manualLayout>
          <c:xMode val="edge"/>
          <c:yMode val="edge"/>
          <c:x val="0.32521466490897299"/>
          <c:y val="1.58730158730159E-2"/>
        </c:manualLayout>
      </c:layout>
      <c:overlay val="0"/>
    </c:title>
    <c:autoTitleDeleted val="0"/>
    <c:plotArea>
      <c:layout>
        <c:manualLayout>
          <c:layoutTarget val="inner"/>
          <c:xMode val="edge"/>
          <c:yMode val="edge"/>
          <c:x val="2.7142619505E-2"/>
          <c:y val="0.173645450568679"/>
          <c:w val="0.78738281387750098"/>
          <c:h val="0.48348490813648898"/>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
          <c:y val="0.71514025103297796"/>
          <c:w val="0.65155887717425198"/>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None</c:v>
                </c:pt>
                <c:pt idx="1">
                  <c:v>1</c:v>
                </c:pt>
                <c:pt idx="2">
                  <c:v>2</c:v>
                </c:pt>
                <c:pt idx="3">
                  <c:v>3</c:v>
                </c:pt>
                <c:pt idx="4">
                  <c:v>4</c:v>
                </c:pt>
                <c:pt idx="5">
                  <c:v>5</c:v>
                </c:pt>
                <c:pt idx="6">
                  <c:v>6</c:v>
                </c:pt>
                <c:pt idx="7">
                  <c:v>7 - 8</c:v>
                </c:pt>
                <c:pt idx="8">
                  <c:v>9 - 10</c:v>
                </c:pt>
                <c:pt idx="9">
                  <c:v>11 or more</c:v>
                </c:pt>
              </c:strCache>
            </c:strRef>
          </c:cat>
          <c:val>
            <c:numRef>
              <c:f>Sheet1!$B$2:$B$11</c:f>
              <c:numCache>
                <c:formatCode>0.00%</c:formatCode>
                <c:ptCount val="10"/>
                <c:pt idx="0">
                  <c:v>0.17199999999999999</c:v>
                </c:pt>
                <c:pt idx="1">
                  <c:v>0.126</c:v>
                </c:pt>
                <c:pt idx="2">
                  <c:v>0.18099999999999999</c:v>
                </c:pt>
                <c:pt idx="3">
                  <c:v>0.187</c:v>
                </c:pt>
                <c:pt idx="4">
                  <c:v>0.122</c:v>
                </c:pt>
                <c:pt idx="5">
                  <c:v>8.1000000000000003E-2</c:v>
                </c:pt>
                <c:pt idx="6">
                  <c:v>4.9000000000000002E-2</c:v>
                </c:pt>
                <c:pt idx="7">
                  <c:v>4.8000000000000001E-2</c:v>
                </c:pt>
                <c:pt idx="8">
                  <c:v>1.9E-2</c:v>
                </c:pt>
                <c:pt idx="9" formatCode="General">
                  <c:v>1.6E-2</c:v>
                </c:pt>
              </c:numCache>
            </c:numRef>
          </c:val>
          <c:extLst>
            <c:ext xmlns:c16="http://schemas.microsoft.com/office/drawing/2014/chart" uri="{C3380CC4-5D6E-409C-BE32-E72D297353CC}">
              <c16:uniqueId val="{00000000-06B6-4BEA-82E3-0DEB996C8A42}"/>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None</c:v>
                </c:pt>
                <c:pt idx="1">
                  <c:v>1</c:v>
                </c:pt>
                <c:pt idx="2">
                  <c:v>2</c:v>
                </c:pt>
                <c:pt idx="3">
                  <c:v>3</c:v>
                </c:pt>
                <c:pt idx="4">
                  <c:v>4</c:v>
                </c:pt>
                <c:pt idx="5">
                  <c:v>5</c:v>
                </c:pt>
                <c:pt idx="6">
                  <c:v>6</c:v>
                </c:pt>
                <c:pt idx="7">
                  <c:v>7 - 8</c:v>
                </c:pt>
                <c:pt idx="8">
                  <c:v>9 - 10</c:v>
                </c:pt>
                <c:pt idx="9">
                  <c:v>11 or more</c:v>
                </c:pt>
              </c:strCache>
            </c:strRef>
          </c:cat>
          <c:val>
            <c:numRef>
              <c:f>Sheet1!$C$2:$C$11</c:f>
              <c:numCache>
                <c:formatCode>0.00%</c:formatCode>
                <c:ptCount val="10"/>
                <c:pt idx="0">
                  <c:v>0.124</c:v>
                </c:pt>
                <c:pt idx="1">
                  <c:v>0.108</c:v>
                </c:pt>
                <c:pt idx="2">
                  <c:v>0.14699999999999999</c:v>
                </c:pt>
                <c:pt idx="3">
                  <c:v>0.16700000000000001</c:v>
                </c:pt>
                <c:pt idx="4">
                  <c:v>0.11899999999999999</c:v>
                </c:pt>
                <c:pt idx="5">
                  <c:v>0.09</c:v>
                </c:pt>
                <c:pt idx="6">
                  <c:v>6.3E-2</c:v>
                </c:pt>
                <c:pt idx="7">
                  <c:v>9.4E-2</c:v>
                </c:pt>
                <c:pt idx="8">
                  <c:v>4.4999999999999998E-2</c:v>
                </c:pt>
                <c:pt idx="9" formatCode="General">
                  <c:v>4.2999999999999997E-2</c:v>
                </c:pt>
              </c:numCache>
            </c:numRef>
          </c:val>
          <c:extLst>
            <c:ext xmlns:c16="http://schemas.microsoft.com/office/drawing/2014/chart" uri="{C3380CC4-5D6E-409C-BE32-E72D297353CC}">
              <c16:uniqueId val="{00000001-06B6-4BEA-82E3-0DEB996C8A42}"/>
            </c:ext>
          </c:extLst>
        </c:ser>
        <c:dLbls>
          <c:showLegendKey val="0"/>
          <c:showVal val="1"/>
          <c:showCatName val="0"/>
          <c:showSerName val="0"/>
          <c:showPercent val="0"/>
          <c:showBubbleSize val="0"/>
        </c:dLbls>
        <c:gapWidth val="75"/>
        <c:overlap val="-25"/>
        <c:axId val="38266368"/>
        <c:axId val="38034752"/>
      </c:barChart>
      <c:catAx>
        <c:axId val="38266368"/>
        <c:scaling>
          <c:orientation val="minMax"/>
        </c:scaling>
        <c:delete val="0"/>
        <c:axPos val="b"/>
        <c:majorGridlines>
          <c:spPr>
            <a:ln>
              <a:solidFill>
                <a:schemeClr val="tx2"/>
              </a:solidFill>
            </a:ln>
          </c:spPr>
        </c:majorGridlines>
        <c:numFmt formatCode="General" sourceLinked="0"/>
        <c:majorTickMark val="none"/>
        <c:minorTickMark val="none"/>
        <c:tickLblPos val="nextTo"/>
        <c:spPr>
          <a:ln>
            <a:solidFill>
              <a:schemeClr val="tx2"/>
            </a:solidFill>
          </a:ln>
        </c:spPr>
        <c:txPr>
          <a:bodyPr/>
          <a:lstStyle/>
          <a:p>
            <a:pPr>
              <a:defRPr sz="1400" b="1">
                <a:solidFill>
                  <a:srgbClr val="202945"/>
                </a:solidFill>
                <a:latin typeface="+mn-lt"/>
                <a:ea typeface="Al Tarikh" charset="-78"/>
                <a:cs typeface="Al Tarikh" charset="-78"/>
              </a:defRPr>
            </a:pPr>
            <a:endParaRPr lang="en-US"/>
          </a:p>
        </c:txPr>
        <c:crossAx val="38034752"/>
        <c:crosses val="autoZero"/>
        <c:auto val="1"/>
        <c:lblAlgn val="ctr"/>
        <c:lblOffset val="100"/>
        <c:noMultiLvlLbl val="0"/>
      </c:catAx>
      <c:valAx>
        <c:axId val="38034752"/>
        <c:scaling>
          <c:orientation val="minMax"/>
          <c:max val="0.8"/>
          <c:min val="0"/>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latin typeface="Garamond" panose="02020404030301010803" pitchFamily="18" charset="0"/>
              </a:defRPr>
            </a:pPr>
            <a:endParaRPr lang="en-US"/>
          </a:p>
        </c:txPr>
        <c:crossAx val="38266368"/>
        <c:crosses val="autoZero"/>
        <c:crossBetween val="between"/>
      </c:valAx>
    </c:plotArea>
    <c:legend>
      <c:legendPos val="b"/>
      <c:legendEntry>
        <c:idx val="0"/>
        <c:txPr>
          <a:bodyPr/>
          <a:lstStyle/>
          <a:p>
            <a:pPr>
              <a:defRPr sz="1400" b="1" baseline="0">
                <a:solidFill>
                  <a:srgbClr val="202945"/>
                </a:solidFill>
              </a:defRPr>
            </a:pPr>
            <a:endParaRPr lang="en-US"/>
          </a:p>
        </c:txPr>
      </c:legendEntry>
      <c:legendEntry>
        <c:idx val="1"/>
        <c:txPr>
          <a:bodyPr/>
          <a:lstStyle/>
          <a:p>
            <a:pPr>
              <a:defRPr sz="1400" b="1" baseline="0">
                <a:solidFill>
                  <a:srgbClr val="202945"/>
                </a:solidFill>
              </a:defRPr>
            </a:pPr>
            <a:endParaRPr lang="en-US"/>
          </a:p>
        </c:txPr>
      </c:legendEntry>
      <c:layout>
        <c:manualLayout>
          <c:xMode val="edge"/>
          <c:yMode val="edge"/>
          <c:x val="0.30487226596675399"/>
          <c:y val="0.93684588254593204"/>
          <c:w val="0.39884722222222202"/>
          <c:h val="5.04295849737533E-2"/>
        </c:manualLayout>
      </c:layout>
      <c:overlay val="0"/>
      <c:txPr>
        <a:bodyPr/>
        <a:lstStyle/>
        <a:p>
          <a:pPr>
            <a:defRPr sz="1200" b="1"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accent5">
                    <a:lumMod val="75000"/>
                  </a:schemeClr>
                </a:solidFill>
              </a:defRPr>
            </a:pPr>
            <a:r>
              <a:rPr lang="en-US" sz="2000" b="1" baseline="0" dirty="0" smtClean="0">
                <a:solidFill>
                  <a:srgbClr val="E74C39"/>
                </a:solidFill>
                <a:latin typeface="Franklin Gothic Book" panose="020B0503020102020204" pitchFamily="34" charset="0"/>
              </a:rPr>
              <a:t>Were you accepted by your first choice college?</a:t>
            </a:r>
            <a:endParaRPr lang="en-US" sz="2000" b="1" baseline="0" dirty="0">
              <a:solidFill>
                <a:srgbClr val="E74C39"/>
              </a:solidFill>
              <a:latin typeface="Franklin Gothic Book" panose="020B0503020102020204" pitchFamily="34" charset="0"/>
            </a:endParaRPr>
          </a:p>
        </c:rich>
      </c:tx>
      <c:layout/>
      <c:overlay val="0"/>
    </c:title>
    <c:autoTitleDeleted val="0"/>
    <c:plotArea>
      <c:layout/>
      <c:pieChart>
        <c:varyColors val="1"/>
        <c:ser>
          <c:idx val="0"/>
          <c:order val="0"/>
          <c:tx>
            <c:strRef>
              <c:f>Sheet1!$B$1</c:f>
              <c:strCache>
                <c:ptCount val="1"/>
                <c:pt idx="0">
                  <c:v>Accepted by first choice</c:v>
                </c:pt>
              </c:strCache>
            </c:strRef>
          </c:tx>
          <c:spPr>
            <a:ln w="3175">
              <a:solidFill>
                <a:srgbClr val="7680AC">
                  <a:alpha val="50000"/>
                </a:srgbClr>
              </a:solidFill>
            </a:ln>
          </c:spPr>
          <c:dPt>
            <c:idx val="0"/>
            <c:bubble3D val="0"/>
            <c:extLst>
              <c:ext xmlns:c16="http://schemas.microsoft.com/office/drawing/2014/chart" uri="{C3380CC4-5D6E-409C-BE32-E72D297353CC}">
                <c16:uniqueId val="{00000000-D09C-4578-9C95-7C9AEE355AEF}"/>
              </c:ext>
            </c:extLst>
          </c:dPt>
          <c:dPt>
            <c:idx val="1"/>
            <c:bubble3D val="0"/>
            <c:spPr>
              <a:solidFill>
                <a:srgbClr val="202945"/>
              </a:solidFill>
              <a:ln w="3175">
                <a:solidFill>
                  <a:srgbClr val="7680AC">
                    <a:alpha val="50000"/>
                  </a:srgbClr>
                </a:solidFill>
              </a:ln>
            </c:spPr>
            <c:extLst>
              <c:ext xmlns:c16="http://schemas.microsoft.com/office/drawing/2014/chart" uri="{C3380CC4-5D6E-409C-BE32-E72D297353CC}">
                <c16:uniqueId val="{00000002-D09C-4578-9C95-7C9AEE355AEF}"/>
              </c:ext>
            </c:extLst>
          </c:dPt>
          <c:dLbls>
            <c:dLbl>
              <c:idx val="1"/>
              <c:spPr>
                <a:noFill/>
                <a:ln>
                  <a:noFill/>
                </a:ln>
                <a:effectLst/>
              </c:spPr>
              <c:txPr>
                <a:bodyPr wrap="square" lIns="38100" tIns="19050" rIns="38100" bIns="19050" anchor="ctr">
                  <a:spAutoFit/>
                </a:bodyPr>
                <a:lstStyle/>
                <a:p>
                  <a:pPr>
                    <a:defRPr sz="1600" b="1" baseline="0">
                      <a:solidFill>
                        <a:schemeClr val="tx1"/>
                      </a:solidFill>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2-D09C-4578-9C95-7C9AEE355AEF}"/>
                </c:ext>
              </c:extLst>
            </c:dLbl>
            <c:spPr>
              <a:noFill/>
              <a:ln>
                <a:noFill/>
              </a:ln>
              <a:effectLst/>
            </c:spPr>
            <c:txPr>
              <a:bodyPr/>
              <a:lstStyle/>
              <a:p>
                <a:pPr>
                  <a:defRPr sz="1600" b="1"/>
                </a:pPr>
                <a:endParaRPr lang="en-US"/>
              </a:p>
            </c:txPr>
            <c:dLblPos val="bestFit"/>
            <c:showLegendKey val="0"/>
            <c:showVal val="1"/>
            <c:showCatName val="0"/>
            <c:showSerName val="0"/>
            <c:showPercent val="0"/>
            <c:showBubbleSize val="0"/>
            <c:showLeaderLines val="0"/>
            <c:extLst>
              <c:ext xmlns:c15="http://schemas.microsoft.com/office/drawing/2012/chart" uri="{CE6537A1-D6FC-4f65-9D91-7224C49458BB}">
                <c15:layout/>
              </c:ext>
            </c:extLst>
          </c:dLbls>
          <c:cat>
            <c:strRef>
              <c:f>Sheet1!$A$2:$A$3</c:f>
              <c:strCache>
                <c:ptCount val="2"/>
                <c:pt idx="0">
                  <c:v>Yes</c:v>
                </c:pt>
                <c:pt idx="1">
                  <c:v>No</c:v>
                </c:pt>
              </c:strCache>
            </c:strRef>
          </c:cat>
          <c:val>
            <c:numRef>
              <c:f>Sheet1!$B$2:$B$3</c:f>
              <c:numCache>
                <c:formatCode>0.0%</c:formatCode>
                <c:ptCount val="2"/>
                <c:pt idx="0">
                  <c:v>0.89700000000000002</c:v>
                </c:pt>
                <c:pt idx="1">
                  <c:v>0.10299999999999999</c:v>
                </c:pt>
              </c:numCache>
            </c:numRef>
          </c:val>
          <c:extLst>
            <c:ext xmlns:c16="http://schemas.microsoft.com/office/drawing/2014/chart" uri="{C3380CC4-5D6E-409C-BE32-E72D297353CC}">
              <c16:uniqueId val="{00000003-D09C-4578-9C95-7C9AEE355AEF}"/>
            </c:ext>
          </c:extLst>
        </c:ser>
        <c:dLbls>
          <c:dLblPos val="bestFit"/>
          <c:showLegendKey val="0"/>
          <c:showVal val="1"/>
          <c:showCatName val="0"/>
          <c:showSerName val="0"/>
          <c:showPercent val="0"/>
          <c:showBubbleSize val="0"/>
          <c:showLeaderLines val="0"/>
        </c:dLbls>
        <c:firstSliceAng val="0"/>
      </c:pieChart>
    </c:plotArea>
    <c:legend>
      <c:legendPos val="b"/>
      <c:legendEntry>
        <c:idx val="0"/>
        <c:txPr>
          <a:bodyPr/>
          <a:lstStyle/>
          <a:p>
            <a:pPr>
              <a:defRPr>
                <a:solidFill>
                  <a:schemeClr val="bg2"/>
                </a:solidFill>
              </a:defRPr>
            </a:pPr>
            <a:endParaRPr lang="en-US"/>
          </a:p>
        </c:txPr>
      </c:legendEntry>
      <c:legendEntry>
        <c:idx val="1"/>
        <c:txPr>
          <a:bodyPr/>
          <a:lstStyle/>
          <a:p>
            <a:pPr>
              <a:defRPr>
                <a:solidFill>
                  <a:schemeClr val="bg2"/>
                </a:solidFill>
              </a:defRPr>
            </a:pPr>
            <a:endParaRPr lang="en-US"/>
          </a:p>
        </c:txPr>
      </c:legendEntry>
      <c:layout/>
      <c:overlay val="0"/>
    </c:legend>
    <c:plotVisOnly val="1"/>
    <c:dispBlanksAs val="zero"/>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rgbClr val="E74C39"/>
            </a:solidFill>
            <a:ln w="3175">
              <a:solidFill>
                <a:schemeClr val="bg2"/>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First Choice</c:v>
                </c:pt>
                <c:pt idx="1">
                  <c:v>Second Choice</c:v>
                </c:pt>
                <c:pt idx="2">
                  <c:v>Third Choice</c:v>
                </c:pt>
                <c:pt idx="3">
                  <c:v>Less than Third Choice</c:v>
                </c:pt>
              </c:strCache>
            </c:strRef>
          </c:cat>
          <c:val>
            <c:numRef>
              <c:f>Sheet1!$B$2:$B$5</c:f>
              <c:numCache>
                <c:formatCode>0.00%</c:formatCode>
                <c:ptCount val="4"/>
                <c:pt idx="0">
                  <c:v>0.65100000000000002</c:v>
                </c:pt>
                <c:pt idx="1">
                  <c:v>0.27700000000000002</c:v>
                </c:pt>
                <c:pt idx="2">
                  <c:v>5.8000000000000003E-2</c:v>
                </c:pt>
                <c:pt idx="3">
                  <c:v>1.4E-2</c:v>
                </c:pt>
              </c:numCache>
            </c:numRef>
          </c:val>
          <c:extLst>
            <c:ext xmlns:c16="http://schemas.microsoft.com/office/drawing/2014/chart" uri="{C3380CC4-5D6E-409C-BE32-E72D297353CC}">
              <c16:uniqueId val="{00000000-B88D-49C9-BEE2-AD01B934E4A2}"/>
            </c:ext>
          </c:extLst>
        </c:ser>
        <c:ser>
          <c:idx val="1"/>
          <c:order val="1"/>
          <c:tx>
            <c:strRef>
              <c:f>Sheet1!$C$1</c:f>
              <c:strCache>
                <c:ptCount val="1"/>
                <c:pt idx="0">
                  <c:v>Comparison Group</c:v>
                </c:pt>
              </c:strCache>
            </c:strRef>
          </c:tx>
          <c:spPr>
            <a:solidFill>
              <a:srgbClr val="202945"/>
            </a:solidFill>
            <a:ln w="3175">
              <a:solidFill>
                <a:srgbClr val="7680AC">
                  <a:alpha val="50000"/>
                </a:srgbClr>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First Choice</c:v>
                </c:pt>
                <c:pt idx="1">
                  <c:v>Second Choice</c:v>
                </c:pt>
                <c:pt idx="2">
                  <c:v>Third Choice</c:v>
                </c:pt>
                <c:pt idx="3">
                  <c:v>Less than Third Choice</c:v>
                </c:pt>
              </c:strCache>
            </c:strRef>
          </c:cat>
          <c:val>
            <c:numRef>
              <c:f>Sheet1!$C$2:$C$5</c:f>
              <c:numCache>
                <c:formatCode>0.00%</c:formatCode>
                <c:ptCount val="4"/>
                <c:pt idx="0">
                  <c:v>0.60099999999999998</c:v>
                </c:pt>
                <c:pt idx="1">
                  <c:v>0.26300000000000001</c:v>
                </c:pt>
                <c:pt idx="2">
                  <c:v>8.1000000000000003E-2</c:v>
                </c:pt>
                <c:pt idx="3">
                  <c:v>5.5E-2</c:v>
                </c:pt>
              </c:numCache>
            </c:numRef>
          </c:val>
          <c:extLst>
            <c:ext xmlns:c16="http://schemas.microsoft.com/office/drawing/2014/chart" uri="{C3380CC4-5D6E-409C-BE32-E72D297353CC}">
              <c16:uniqueId val="{00000001-B88D-49C9-BEE2-AD01B934E4A2}"/>
            </c:ext>
          </c:extLst>
        </c:ser>
        <c:dLbls>
          <c:showLegendKey val="0"/>
          <c:showVal val="1"/>
          <c:showCatName val="0"/>
          <c:showSerName val="0"/>
          <c:showPercent val="0"/>
          <c:showBubbleSize val="0"/>
        </c:dLbls>
        <c:gapWidth val="75"/>
        <c:overlap val="-25"/>
        <c:axId val="86383616"/>
        <c:axId val="96444992"/>
      </c:barChart>
      <c:catAx>
        <c:axId val="86383616"/>
        <c:scaling>
          <c:orientation val="minMax"/>
        </c:scaling>
        <c:delete val="0"/>
        <c:axPos val="b"/>
        <c:majorGridlines/>
        <c:numFmt formatCode="General" sourceLinked="0"/>
        <c:majorTickMark val="none"/>
        <c:minorTickMark val="none"/>
        <c:tickLblPos val="nextTo"/>
        <c:spPr>
          <a:ln>
            <a:solidFill>
              <a:schemeClr val="accent3"/>
            </a:solidFill>
          </a:ln>
        </c:spPr>
        <c:txPr>
          <a:bodyPr/>
          <a:lstStyle/>
          <a:p>
            <a:pPr>
              <a:defRPr sz="1400" baseline="0">
                <a:solidFill>
                  <a:schemeClr val="bg1"/>
                </a:solidFill>
              </a:defRPr>
            </a:pPr>
            <a:endParaRPr lang="en-US"/>
          </a:p>
        </c:txPr>
        <c:crossAx val="96444992"/>
        <c:crosses val="autoZero"/>
        <c:auto val="1"/>
        <c:lblAlgn val="ctr"/>
        <c:lblOffset val="100"/>
        <c:noMultiLvlLbl val="0"/>
      </c:catAx>
      <c:valAx>
        <c:axId val="96444992"/>
        <c:scaling>
          <c:orientation val="minMax"/>
          <c:max val="1"/>
        </c:scaling>
        <c:delete val="0"/>
        <c:axPos val="l"/>
        <c:numFmt formatCode="0%" sourceLinked="0"/>
        <c:majorTickMark val="none"/>
        <c:minorTickMark val="none"/>
        <c:tickLblPos val="nextTo"/>
        <c:spPr>
          <a:ln>
            <a:solidFill>
              <a:schemeClr val="accent3"/>
            </a:solidFill>
          </a:ln>
        </c:spPr>
        <c:txPr>
          <a:bodyPr/>
          <a:lstStyle/>
          <a:p>
            <a:pPr>
              <a:defRPr sz="1400" b="0" baseline="0">
                <a:solidFill>
                  <a:schemeClr val="bg1"/>
                </a:solidFill>
              </a:defRPr>
            </a:pPr>
            <a:endParaRPr lang="en-US"/>
          </a:p>
        </c:txPr>
        <c:crossAx val="86383616"/>
        <c:crosses val="autoZero"/>
        <c:crossBetween val="between"/>
      </c:valAx>
    </c:plotArea>
    <c:legend>
      <c:legendPos val="b"/>
      <c:legendEntry>
        <c:idx val="0"/>
        <c:txPr>
          <a:bodyPr/>
          <a:lstStyle/>
          <a:p>
            <a:pPr>
              <a:defRPr sz="1400" b="1" baseline="0">
                <a:solidFill>
                  <a:schemeClr val="bg1"/>
                </a:solidFill>
              </a:defRPr>
            </a:pPr>
            <a:endParaRPr lang="en-US"/>
          </a:p>
        </c:txPr>
      </c:legendEntry>
      <c:legendEntry>
        <c:idx val="1"/>
        <c:txPr>
          <a:bodyPr/>
          <a:lstStyle/>
          <a:p>
            <a:pPr>
              <a:defRPr sz="1400" b="1" baseline="0">
                <a:solidFill>
                  <a:schemeClr val="bg1"/>
                </a:solidFill>
              </a:defRPr>
            </a:pPr>
            <a:endParaRPr lang="en-US"/>
          </a:p>
        </c:txPr>
      </c:legendEntry>
      <c:layout/>
      <c:overlay val="0"/>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0.06971</cdr:x>
      <cdr:y>0.83333</cdr:y>
    </cdr:from>
    <cdr:to>
      <cdr:x>0.28755</cdr:x>
      <cdr:y>0.95</cdr:y>
    </cdr:to>
    <cdr:sp macro="" textlink="">
      <cdr:nvSpPr>
        <cdr:cNvPr id="2" name="TextBox 1"/>
        <cdr:cNvSpPr txBox="1"/>
      </cdr:nvSpPr>
      <cdr:spPr>
        <a:xfrm xmlns:a="http://schemas.openxmlformats.org/drawingml/2006/main">
          <a:off x="609608" y="3809984"/>
          <a:ext cx="1904993" cy="5334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solidFill>
                <a:srgbClr val="202945"/>
              </a:solidFill>
            </a:rPr>
            <a:t>To be able to get a better job</a:t>
          </a:r>
        </a:p>
      </cdr:txBody>
    </cdr:sp>
  </cdr:relSizeAnchor>
  <cdr:relSizeAnchor xmlns:cdr="http://schemas.openxmlformats.org/drawingml/2006/chartDrawing">
    <cdr:from>
      <cdr:x>0.30498</cdr:x>
      <cdr:y>0.83333</cdr:y>
    </cdr:from>
    <cdr:to>
      <cdr:x>0.52282</cdr:x>
      <cdr:y>0.93502</cdr:y>
    </cdr:to>
    <cdr:sp macro="" textlink="">
      <cdr:nvSpPr>
        <cdr:cNvPr id="3" name="TextBox 1"/>
        <cdr:cNvSpPr txBox="1"/>
      </cdr:nvSpPr>
      <cdr:spPr>
        <a:xfrm xmlns:a="http://schemas.openxmlformats.org/drawingml/2006/main">
          <a:off x="2667000" y="3810000"/>
          <a:ext cx="19050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latin typeface="+mn-lt"/>
            </a:rPr>
            <a:t>To gain a general education and appreciation of ideas</a:t>
          </a:r>
        </a:p>
      </cdr:txBody>
    </cdr:sp>
  </cdr:relSizeAnchor>
  <cdr:relSizeAnchor xmlns:cdr="http://schemas.openxmlformats.org/drawingml/2006/chartDrawing">
    <cdr:from>
      <cdr:x>0.54025</cdr:x>
      <cdr:y>0.83333</cdr:y>
    </cdr:from>
    <cdr:to>
      <cdr:x>0.75809</cdr:x>
      <cdr:y>0.93502</cdr:y>
    </cdr:to>
    <cdr:sp macro="" textlink="">
      <cdr:nvSpPr>
        <cdr:cNvPr id="4" name="TextBox 1"/>
        <cdr:cNvSpPr txBox="1"/>
      </cdr:nvSpPr>
      <cdr:spPr>
        <a:xfrm xmlns:a="http://schemas.openxmlformats.org/drawingml/2006/main">
          <a:off x="4724400" y="3810000"/>
          <a:ext cx="19050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latin typeface="+mn-lt"/>
            </a:rPr>
            <a:t>To make me a more cultured person</a:t>
          </a:r>
        </a:p>
      </cdr:txBody>
    </cdr:sp>
  </cdr:relSizeAnchor>
  <cdr:relSizeAnchor xmlns:cdr="http://schemas.openxmlformats.org/drawingml/2006/chartDrawing">
    <cdr:from>
      <cdr:x>0.77551</cdr:x>
      <cdr:y>0.83333</cdr:y>
    </cdr:from>
    <cdr:to>
      <cdr:x>0.98464</cdr:x>
      <cdr:y>0.93502</cdr:y>
    </cdr:to>
    <cdr:sp macro="" textlink="">
      <cdr:nvSpPr>
        <cdr:cNvPr id="5" name="TextBox 1"/>
        <cdr:cNvSpPr txBox="1"/>
      </cdr:nvSpPr>
      <cdr:spPr>
        <a:xfrm xmlns:a="http://schemas.openxmlformats.org/drawingml/2006/main">
          <a:off x="6781800" y="3810000"/>
          <a:ext cx="1828825" cy="4649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latin typeface="+mn-lt"/>
            </a:rPr>
            <a:t>To be able to make more money</a:t>
          </a:r>
        </a:p>
      </cdr:txBody>
    </cdr:sp>
  </cdr:relSizeAnchor>
</c:userShapes>
</file>

<file path=ppt/drawings/drawing10.xml><?xml version="1.0" encoding="utf-8"?>
<c:userShapes xmlns:c="http://schemas.openxmlformats.org/drawingml/2006/chart">
  <cdr:relSizeAnchor xmlns:cdr="http://schemas.openxmlformats.org/drawingml/2006/chartDrawing">
    <cdr:from>
      <cdr:x>0.08714</cdr:x>
      <cdr:y>0.83929</cdr:y>
    </cdr:from>
    <cdr:to>
      <cdr:x>0.36597</cdr:x>
      <cdr:y>0.9869</cdr:y>
    </cdr:to>
    <cdr:sp macro="" textlink="">
      <cdr:nvSpPr>
        <cdr:cNvPr id="2" name="TextBox 1"/>
        <cdr:cNvSpPr txBox="1"/>
      </cdr:nvSpPr>
      <cdr:spPr>
        <a:xfrm xmlns:a="http://schemas.openxmlformats.org/drawingml/2006/main">
          <a:off x="762032" y="3965142"/>
          <a:ext cx="2438368" cy="6973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smtClean="0">
              <a:solidFill>
                <a:srgbClr val="202945"/>
              </a:solidFill>
            </a:rPr>
            <a:t>Get tutoring help in specific courses</a:t>
          </a:r>
          <a:endParaRPr lang="en-US" sz="1400" dirty="0">
            <a:solidFill>
              <a:srgbClr val="202945"/>
            </a:solidFill>
          </a:endParaRPr>
        </a:p>
      </cdr:txBody>
    </cdr:sp>
  </cdr:relSizeAnchor>
  <cdr:relSizeAnchor xmlns:cdr="http://schemas.openxmlformats.org/drawingml/2006/chartDrawing">
    <cdr:from>
      <cdr:x>0.3834</cdr:x>
      <cdr:y>0.83871</cdr:y>
    </cdr:from>
    <cdr:to>
      <cdr:x>0.68838</cdr:x>
      <cdr:y>0.97204</cdr:y>
    </cdr:to>
    <cdr:sp macro="" textlink="">
      <cdr:nvSpPr>
        <cdr:cNvPr id="3" name="TextBox 1"/>
        <cdr:cNvSpPr txBox="1"/>
      </cdr:nvSpPr>
      <cdr:spPr>
        <a:xfrm xmlns:a="http://schemas.openxmlformats.org/drawingml/2006/main">
          <a:off x="3352800" y="3962400"/>
          <a:ext cx="2667000" cy="6299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Take a course exclusively online</a:t>
          </a:r>
        </a:p>
      </cdr:txBody>
    </cdr:sp>
  </cdr:relSizeAnchor>
  <cdr:relSizeAnchor xmlns:cdr="http://schemas.openxmlformats.org/drawingml/2006/chartDrawing">
    <cdr:from>
      <cdr:x>0.69709</cdr:x>
      <cdr:y>0.83871</cdr:y>
    </cdr:from>
    <cdr:to>
      <cdr:x>0.98464</cdr:x>
      <cdr:y>0.9887</cdr:y>
    </cdr:to>
    <cdr:sp macro="" textlink="">
      <cdr:nvSpPr>
        <cdr:cNvPr id="4" name="TextBox 1"/>
        <cdr:cNvSpPr txBox="1"/>
      </cdr:nvSpPr>
      <cdr:spPr>
        <a:xfrm xmlns:a="http://schemas.openxmlformats.org/drawingml/2006/main">
          <a:off x="6096000" y="3962400"/>
          <a:ext cx="2514600" cy="70861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Work on a professor’s research project</a:t>
          </a:r>
        </a:p>
      </cdr:txBody>
    </cdr:sp>
  </cdr:relSizeAnchor>
</c:userShapes>
</file>

<file path=ppt/drawings/drawing11.xml><?xml version="1.0" encoding="utf-8"?>
<c:userShapes xmlns:c="http://schemas.openxmlformats.org/drawingml/2006/chart">
  <cdr:relSizeAnchor xmlns:cdr="http://schemas.openxmlformats.org/drawingml/2006/chartDrawing">
    <cdr:from>
      <cdr:x>0.1307</cdr:x>
      <cdr:y>0.83245</cdr:y>
    </cdr:from>
    <cdr:to>
      <cdr:x>0.43568</cdr:x>
      <cdr:y>0.96578</cdr:y>
    </cdr:to>
    <cdr:sp macro="" textlink="">
      <cdr:nvSpPr>
        <cdr:cNvPr id="3" name="TextBox 1"/>
        <cdr:cNvSpPr txBox="1"/>
      </cdr:nvSpPr>
      <cdr:spPr>
        <a:xfrm xmlns:a="http://schemas.openxmlformats.org/drawingml/2006/main">
          <a:off x="1143000" y="3869397"/>
          <a:ext cx="2667025"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Take a leave of absence from this college temporarily</a:t>
          </a:r>
        </a:p>
      </cdr:txBody>
    </cdr:sp>
  </cdr:relSizeAnchor>
  <cdr:relSizeAnchor xmlns:cdr="http://schemas.openxmlformats.org/drawingml/2006/chartDrawing">
    <cdr:from>
      <cdr:x>0.62738</cdr:x>
      <cdr:y>0.83219</cdr:y>
    </cdr:from>
    <cdr:to>
      <cdr:x>0.92364</cdr:x>
      <cdr:y>0.98218</cdr:y>
    </cdr:to>
    <cdr:sp macro="" textlink="">
      <cdr:nvSpPr>
        <cdr:cNvPr id="4" name="TextBox 1"/>
        <cdr:cNvSpPr txBox="1"/>
      </cdr:nvSpPr>
      <cdr:spPr>
        <a:xfrm xmlns:a="http://schemas.openxmlformats.org/drawingml/2006/main">
          <a:off x="5486400" y="3868197"/>
          <a:ext cx="2590769"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Transfer to another college before graduating</a:t>
          </a:r>
        </a:p>
      </cdr:txBody>
    </cdr:sp>
  </cdr:relSizeAnchor>
</c:userShapes>
</file>

<file path=ppt/drawings/drawing2.xml><?xml version="1.0" encoding="utf-8"?>
<c:userShapes xmlns:c="http://schemas.openxmlformats.org/drawingml/2006/chart">
  <cdr:relSizeAnchor xmlns:cdr="http://schemas.openxmlformats.org/drawingml/2006/chartDrawing">
    <cdr:from>
      <cdr:x>0.06971</cdr:x>
      <cdr:y>0.83333</cdr:y>
    </cdr:from>
    <cdr:to>
      <cdr:x>0.35726</cdr:x>
      <cdr:y>0.93502</cdr:y>
    </cdr:to>
    <cdr:sp macro="" textlink="">
      <cdr:nvSpPr>
        <cdr:cNvPr id="6" name="TextBox 1"/>
        <cdr:cNvSpPr txBox="1"/>
      </cdr:nvSpPr>
      <cdr:spPr>
        <a:xfrm xmlns:a="http://schemas.openxmlformats.org/drawingml/2006/main">
          <a:off x="609600" y="3810000"/>
          <a:ext cx="25146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To learn more about things that interest me</a:t>
          </a:r>
        </a:p>
      </cdr:txBody>
    </cdr:sp>
  </cdr:relSizeAnchor>
  <cdr:relSizeAnchor xmlns:cdr="http://schemas.openxmlformats.org/drawingml/2006/chartDrawing">
    <cdr:from>
      <cdr:x>0.3834</cdr:x>
      <cdr:y>0.83333</cdr:y>
    </cdr:from>
    <cdr:to>
      <cdr:x>0.67095</cdr:x>
      <cdr:y>0.93502</cdr:y>
    </cdr:to>
    <cdr:sp macro="" textlink="">
      <cdr:nvSpPr>
        <cdr:cNvPr id="7" name="TextBox 1"/>
        <cdr:cNvSpPr txBox="1"/>
      </cdr:nvSpPr>
      <cdr:spPr>
        <a:xfrm xmlns:a="http://schemas.openxmlformats.org/drawingml/2006/main">
          <a:off x="3352800" y="3810000"/>
          <a:ext cx="25146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To get training for a specific career</a:t>
          </a:r>
        </a:p>
      </cdr:txBody>
    </cdr:sp>
  </cdr:relSizeAnchor>
  <cdr:relSizeAnchor xmlns:cdr="http://schemas.openxmlformats.org/drawingml/2006/chartDrawing">
    <cdr:from>
      <cdr:x>0.69709</cdr:x>
      <cdr:y>0.83333</cdr:y>
    </cdr:from>
    <cdr:to>
      <cdr:x>0.97593</cdr:x>
      <cdr:y>0.93502</cdr:y>
    </cdr:to>
    <cdr:sp macro="" textlink="">
      <cdr:nvSpPr>
        <cdr:cNvPr id="8" name="TextBox 1"/>
        <cdr:cNvSpPr txBox="1"/>
      </cdr:nvSpPr>
      <cdr:spPr>
        <a:xfrm xmlns:a="http://schemas.openxmlformats.org/drawingml/2006/main">
          <a:off x="6096000" y="3810000"/>
          <a:ext cx="24384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To prepare myself for graduate or professional school</a:t>
          </a:r>
        </a:p>
      </cdr:txBody>
    </cdr:sp>
  </cdr:relSizeAnchor>
</c:userShapes>
</file>

<file path=ppt/drawings/drawing3.xml><?xml version="1.0" encoding="utf-8"?>
<c:userShapes xmlns:c="http://schemas.openxmlformats.org/drawingml/2006/chart">
  <cdr:relSizeAnchor xmlns:cdr="http://schemas.openxmlformats.org/drawingml/2006/chartDrawing">
    <cdr:from>
      <cdr:x>0.08714</cdr:x>
      <cdr:y>0.81667</cdr:y>
    </cdr:from>
    <cdr:to>
      <cdr:x>0.27678</cdr:x>
      <cdr:y>1</cdr:y>
    </cdr:to>
    <cdr:sp macro="" textlink="">
      <cdr:nvSpPr>
        <cdr:cNvPr id="2" name="TextBox 1"/>
        <cdr:cNvSpPr txBox="1"/>
      </cdr:nvSpPr>
      <cdr:spPr>
        <a:xfrm xmlns:a="http://schemas.openxmlformats.org/drawingml/2006/main">
          <a:off x="762000" y="3920506"/>
          <a:ext cx="1658386" cy="8800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b="1" dirty="0">
              <a:solidFill>
                <a:srgbClr val="202945"/>
              </a:solidFill>
            </a:rPr>
            <a:t>This college has a very good academic reputation</a:t>
          </a:r>
        </a:p>
      </cdr:txBody>
    </cdr:sp>
  </cdr:relSizeAnchor>
  <cdr:relSizeAnchor xmlns:cdr="http://schemas.openxmlformats.org/drawingml/2006/chartDrawing">
    <cdr:from>
      <cdr:x>0.30498</cdr:x>
      <cdr:y>0.8254</cdr:y>
    </cdr:from>
    <cdr:to>
      <cdr:x>0.52282</cdr:x>
      <cdr:y>0.96111</cdr:y>
    </cdr:to>
    <cdr:sp macro="" textlink="">
      <cdr:nvSpPr>
        <cdr:cNvPr id="3" name="TextBox 1"/>
        <cdr:cNvSpPr txBox="1"/>
      </cdr:nvSpPr>
      <cdr:spPr>
        <a:xfrm xmlns:a="http://schemas.openxmlformats.org/drawingml/2006/main">
          <a:off x="2667000" y="3962415"/>
          <a:ext cx="1905000" cy="65149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00" b="1" dirty="0">
              <a:solidFill>
                <a:srgbClr val="202945"/>
              </a:solidFill>
            </a:rPr>
            <a:t>This college’s graduates make a difference in the world</a:t>
          </a:r>
        </a:p>
      </cdr:txBody>
    </cdr:sp>
  </cdr:relSizeAnchor>
  <cdr:relSizeAnchor xmlns:cdr="http://schemas.openxmlformats.org/drawingml/2006/chartDrawing">
    <cdr:from>
      <cdr:x>0.53727</cdr:x>
      <cdr:y>0.8254</cdr:y>
    </cdr:from>
    <cdr:to>
      <cdr:x>0.75809</cdr:x>
      <cdr:y>0.94489</cdr:y>
    </cdr:to>
    <cdr:sp macro="" textlink="">
      <cdr:nvSpPr>
        <cdr:cNvPr id="4" name="TextBox 1"/>
        <cdr:cNvSpPr txBox="1"/>
      </cdr:nvSpPr>
      <cdr:spPr>
        <a:xfrm xmlns:a="http://schemas.openxmlformats.org/drawingml/2006/main">
          <a:off x="4698380" y="3962415"/>
          <a:ext cx="1931019" cy="5736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00" b="1" dirty="0">
              <a:solidFill>
                <a:srgbClr val="202945"/>
              </a:solidFill>
            </a:rPr>
            <a:t>This college’s graduates gain admission to top graduate/professional schools</a:t>
          </a:r>
        </a:p>
      </cdr:txBody>
    </cdr:sp>
  </cdr:relSizeAnchor>
  <cdr:relSizeAnchor xmlns:cdr="http://schemas.openxmlformats.org/drawingml/2006/chartDrawing">
    <cdr:from>
      <cdr:x>0.79294</cdr:x>
      <cdr:y>0.8254</cdr:y>
    </cdr:from>
    <cdr:to>
      <cdr:x>0.97593</cdr:x>
      <cdr:y>0.92709</cdr:y>
    </cdr:to>
    <cdr:sp macro="" textlink="">
      <cdr:nvSpPr>
        <cdr:cNvPr id="5" name="TextBox 1"/>
        <cdr:cNvSpPr txBox="1"/>
      </cdr:nvSpPr>
      <cdr:spPr>
        <a:xfrm xmlns:a="http://schemas.openxmlformats.org/drawingml/2006/main">
          <a:off x="6934200" y="3962400"/>
          <a:ext cx="1600233" cy="48817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00" b="1" dirty="0">
              <a:solidFill>
                <a:srgbClr val="202945"/>
              </a:solidFill>
            </a:rPr>
            <a:t>This college’s graduates get good jobs</a:t>
          </a:r>
        </a:p>
      </cdr:txBody>
    </cdr:sp>
  </cdr:relSizeAnchor>
  <cdr:relSizeAnchor xmlns:cdr="http://schemas.openxmlformats.org/drawingml/2006/chartDrawing">
    <cdr:from>
      <cdr:x>0.81908</cdr:x>
      <cdr:y>0.81667</cdr:y>
    </cdr:from>
    <cdr:to>
      <cdr:x>0.99335</cdr:x>
      <cdr:y>0.95</cdr:y>
    </cdr:to>
    <cdr:sp macro="" textlink="">
      <cdr:nvSpPr>
        <cdr:cNvPr id="6" name="TextBox 1"/>
        <cdr:cNvSpPr txBox="1"/>
      </cdr:nvSpPr>
      <cdr:spPr>
        <a:xfrm xmlns:a="http://schemas.openxmlformats.org/drawingml/2006/main">
          <a:off x="7162800" y="3733800"/>
          <a:ext cx="1524000" cy="609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endParaRPr lang="en-US" sz="1250" dirty="0">
            <a:solidFill>
              <a:schemeClr val="tx2"/>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0.08714</cdr:x>
      <cdr:y>0.83929</cdr:y>
    </cdr:from>
    <cdr:to>
      <cdr:x>0.27678</cdr:x>
      <cdr:y>0.9869</cdr:y>
    </cdr:to>
    <cdr:sp macro="" textlink="">
      <cdr:nvSpPr>
        <cdr:cNvPr id="2" name="TextBox 1"/>
        <cdr:cNvSpPr txBox="1"/>
      </cdr:nvSpPr>
      <cdr:spPr>
        <a:xfrm xmlns:a="http://schemas.openxmlformats.org/drawingml/2006/main">
          <a:off x="762000" y="3581400"/>
          <a:ext cx="1658386" cy="6299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solidFill>
                <a:srgbClr val="202945"/>
              </a:solidFill>
            </a:rPr>
            <a:t>I was offered financial assistance</a:t>
          </a:r>
        </a:p>
      </cdr:txBody>
    </cdr:sp>
  </cdr:relSizeAnchor>
  <cdr:relSizeAnchor xmlns:cdr="http://schemas.openxmlformats.org/drawingml/2006/chartDrawing">
    <cdr:from>
      <cdr:x>0.31369</cdr:x>
      <cdr:y>0.83929</cdr:y>
    </cdr:from>
    <cdr:to>
      <cdr:x>0.49667</cdr:x>
      <cdr:y>0.97262</cdr:y>
    </cdr:to>
    <cdr:sp macro="" textlink="">
      <cdr:nvSpPr>
        <cdr:cNvPr id="3" name="TextBox 1"/>
        <cdr:cNvSpPr txBox="1"/>
      </cdr:nvSpPr>
      <cdr:spPr>
        <a:xfrm xmlns:a="http://schemas.openxmlformats.org/drawingml/2006/main">
          <a:off x="2743200" y="3581400"/>
          <a:ext cx="1600145" cy="56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The cost of attending this college</a:t>
          </a:r>
        </a:p>
      </cdr:txBody>
    </cdr:sp>
  </cdr:relSizeAnchor>
  <cdr:relSizeAnchor xmlns:cdr="http://schemas.openxmlformats.org/drawingml/2006/chartDrawing">
    <cdr:from>
      <cdr:x>0.55767</cdr:x>
      <cdr:y>0.83929</cdr:y>
    </cdr:from>
    <cdr:to>
      <cdr:x>0.74066</cdr:x>
      <cdr:y>0.98928</cdr:y>
    </cdr:to>
    <cdr:sp macro="" textlink="">
      <cdr:nvSpPr>
        <cdr:cNvPr id="4" name="TextBox 1"/>
        <cdr:cNvSpPr txBox="1"/>
      </cdr:nvSpPr>
      <cdr:spPr>
        <a:xfrm xmlns:a="http://schemas.openxmlformats.org/drawingml/2006/main">
          <a:off x="4876800" y="3581400"/>
          <a:ext cx="1600233" cy="64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Not offered aid by first choice</a:t>
          </a:r>
        </a:p>
      </cdr:txBody>
    </cdr:sp>
  </cdr:relSizeAnchor>
  <cdr:relSizeAnchor xmlns:cdr="http://schemas.openxmlformats.org/drawingml/2006/chartDrawing">
    <cdr:from>
      <cdr:x>0.78423</cdr:x>
      <cdr:y>0.83929</cdr:y>
    </cdr:from>
    <cdr:to>
      <cdr:x>0.96722</cdr:x>
      <cdr:y>0.94098</cdr:y>
    </cdr:to>
    <cdr:sp macro="" textlink="">
      <cdr:nvSpPr>
        <cdr:cNvPr id="5" name="TextBox 1"/>
        <cdr:cNvSpPr txBox="1"/>
      </cdr:nvSpPr>
      <cdr:spPr>
        <a:xfrm xmlns:a="http://schemas.openxmlformats.org/drawingml/2006/main">
          <a:off x="6858000" y="3581400"/>
          <a:ext cx="1600233" cy="4339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Could not afford first choice</a:t>
          </a:r>
        </a:p>
      </cdr:txBody>
    </cdr:sp>
  </cdr:relSizeAnchor>
</c:userShapes>
</file>

<file path=ppt/drawings/drawing5.xml><?xml version="1.0" encoding="utf-8"?>
<c:userShapes xmlns:c="http://schemas.openxmlformats.org/drawingml/2006/chart">
  <cdr:relSizeAnchor xmlns:cdr="http://schemas.openxmlformats.org/drawingml/2006/chartDrawing">
    <cdr:from>
      <cdr:x>0.08714</cdr:x>
      <cdr:y>0.83929</cdr:y>
    </cdr:from>
    <cdr:to>
      <cdr:x>0.27678</cdr:x>
      <cdr:y>1</cdr:y>
    </cdr:to>
    <cdr:sp macro="" textlink="">
      <cdr:nvSpPr>
        <cdr:cNvPr id="2" name="TextBox 1"/>
        <cdr:cNvSpPr txBox="1"/>
      </cdr:nvSpPr>
      <cdr:spPr>
        <a:xfrm xmlns:a="http://schemas.openxmlformats.org/drawingml/2006/main">
          <a:off x="762032" y="3773280"/>
          <a:ext cx="1658387" cy="7225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solidFill>
                <a:srgbClr val="202945"/>
              </a:solidFill>
            </a:rPr>
            <a:t>My parents/relatives wanted me to come here</a:t>
          </a:r>
        </a:p>
      </cdr:txBody>
    </cdr:sp>
  </cdr:relSizeAnchor>
  <cdr:relSizeAnchor xmlns:cdr="http://schemas.openxmlformats.org/drawingml/2006/chartDrawing">
    <cdr:from>
      <cdr:x>0.31369</cdr:x>
      <cdr:y>0.83929</cdr:y>
    </cdr:from>
    <cdr:to>
      <cdr:x>0.49667</cdr:x>
      <cdr:y>0.97262</cdr:y>
    </cdr:to>
    <cdr:sp macro="" textlink="">
      <cdr:nvSpPr>
        <cdr:cNvPr id="3" name="TextBox 1"/>
        <cdr:cNvSpPr txBox="1"/>
      </cdr:nvSpPr>
      <cdr:spPr>
        <a:xfrm xmlns:a="http://schemas.openxmlformats.org/drawingml/2006/main">
          <a:off x="2743200" y="3581400"/>
          <a:ext cx="1600145" cy="56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I wanted to live near home</a:t>
          </a:r>
        </a:p>
      </cdr:txBody>
    </cdr:sp>
  </cdr:relSizeAnchor>
  <cdr:relSizeAnchor xmlns:cdr="http://schemas.openxmlformats.org/drawingml/2006/chartDrawing">
    <cdr:from>
      <cdr:x>0.55767</cdr:x>
      <cdr:y>0.83929</cdr:y>
    </cdr:from>
    <cdr:to>
      <cdr:x>0.74066</cdr:x>
      <cdr:y>0.98928</cdr:y>
    </cdr:to>
    <cdr:sp macro="" textlink="">
      <cdr:nvSpPr>
        <cdr:cNvPr id="4" name="TextBox 1"/>
        <cdr:cNvSpPr txBox="1"/>
      </cdr:nvSpPr>
      <cdr:spPr>
        <a:xfrm xmlns:a="http://schemas.openxmlformats.org/drawingml/2006/main">
          <a:off x="4876800" y="3581400"/>
          <a:ext cx="1600233" cy="64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Rankings in national magazines</a:t>
          </a:r>
        </a:p>
      </cdr:txBody>
    </cdr:sp>
  </cdr:relSizeAnchor>
  <cdr:relSizeAnchor xmlns:cdr="http://schemas.openxmlformats.org/drawingml/2006/chartDrawing">
    <cdr:from>
      <cdr:x>0.78423</cdr:x>
      <cdr:y>0.83929</cdr:y>
    </cdr:from>
    <cdr:to>
      <cdr:x>0.96722</cdr:x>
      <cdr:y>0.94098</cdr:y>
    </cdr:to>
    <cdr:sp macro="" textlink="">
      <cdr:nvSpPr>
        <cdr:cNvPr id="5" name="TextBox 1"/>
        <cdr:cNvSpPr txBox="1"/>
      </cdr:nvSpPr>
      <cdr:spPr>
        <a:xfrm xmlns:a="http://schemas.openxmlformats.org/drawingml/2006/main">
          <a:off x="6858000" y="3581400"/>
          <a:ext cx="1600233" cy="4339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A visit to </a:t>
          </a:r>
          <a:r>
            <a:rPr lang="en-US" sz="1400" b="1" dirty="0" smtClean="0">
              <a:solidFill>
                <a:srgbClr val="202945"/>
              </a:solidFill>
            </a:rPr>
            <a:t>this </a:t>
          </a:r>
          <a:r>
            <a:rPr lang="en-US" sz="1400" b="1" dirty="0">
              <a:solidFill>
                <a:srgbClr val="202945"/>
              </a:solidFill>
            </a:rPr>
            <a:t>campus</a:t>
          </a:r>
        </a:p>
      </cdr:txBody>
    </cdr:sp>
  </cdr:relSizeAnchor>
</c:userShapes>
</file>

<file path=ppt/drawings/drawing6.xml><?xml version="1.0" encoding="utf-8"?>
<c:userShapes xmlns:c="http://schemas.openxmlformats.org/drawingml/2006/chart">
  <cdr:relSizeAnchor xmlns:cdr="http://schemas.openxmlformats.org/drawingml/2006/chartDrawing">
    <cdr:from>
      <cdr:x>0.23077</cdr:x>
      <cdr:y>0.88333</cdr:y>
    </cdr:from>
    <cdr:to>
      <cdr:x>0.42756</cdr:x>
      <cdr:y>0.97546</cdr:y>
    </cdr:to>
    <cdr:sp macro="" textlink="">
      <cdr:nvSpPr>
        <cdr:cNvPr id="2" name="TextBox 1"/>
        <cdr:cNvSpPr txBox="1"/>
      </cdr:nvSpPr>
      <cdr:spPr>
        <a:xfrm xmlns:a="http://schemas.openxmlformats.org/drawingml/2006/main">
          <a:off x="1828799" y="4038600"/>
          <a:ext cx="1559534" cy="4212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smtClean="0">
              <a:solidFill>
                <a:srgbClr val="202945"/>
              </a:solidFill>
            </a:rPr>
            <a:t>Probability and Statistics</a:t>
          </a:r>
          <a:endParaRPr lang="en-US" sz="1000" dirty="0">
            <a:solidFill>
              <a:srgbClr val="202945"/>
            </a:solidFill>
          </a:endParaRPr>
        </a:p>
      </cdr:txBody>
    </cdr:sp>
  </cdr:relSizeAnchor>
  <cdr:relSizeAnchor xmlns:cdr="http://schemas.openxmlformats.org/drawingml/2006/chartDrawing">
    <cdr:from>
      <cdr:x>0.51923</cdr:x>
      <cdr:y>0.88333</cdr:y>
    </cdr:from>
    <cdr:to>
      <cdr:x>0.70192</cdr:x>
      <cdr:y>0.95</cdr:y>
    </cdr:to>
    <cdr:sp macro="" textlink="">
      <cdr:nvSpPr>
        <cdr:cNvPr id="7" name="TextBox 6"/>
        <cdr:cNvSpPr txBox="1"/>
      </cdr:nvSpPr>
      <cdr:spPr>
        <a:xfrm xmlns:a="http://schemas.openxmlformats.org/drawingml/2006/main">
          <a:off x="4114799" y="4038600"/>
          <a:ext cx="14478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dirty="0" smtClean="0">
              <a:solidFill>
                <a:schemeClr val="bg2"/>
              </a:solidFill>
            </a:rPr>
            <a:t>AP Probability and Statistics</a:t>
          </a:r>
          <a:endParaRPr lang="en-US" sz="900" dirty="0">
            <a:solidFill>
              <a:schemeClr val="bg2"/>
            </a:solidFill>
          </a:endParaRPr>
        </a:p>
      </cdr:txBody>
    </cdr:sp>
  </cdr:relSizeAnchor>
  <cdr:relSizeAnchor xmlns:cdr="http://schemas.openxmlformats.org/drawingml/2006/chartDrawing">
    <cdr:from>
      <cdr:x>0.85577</cdr:x>
      <cdr:y>0.9</cdr:y>
    </cdr:from>
    <cdr:to>
      <cdr:x>0.98077</cdr:x>
      <cdr:y>0.93333</cdr:y>
    </cdr:to>
    <cdr:sp macro="" textlink="">
      <cdr:nvSpPr>
        <cdr:cNvPr id="8" name="TextBox 7"/>
        <cdr:cNvSpPr txBox="1"/>
      </cdr:nvSpPr>
      <cdr:spPr>
        <a:xfrm xmlns:a="http://schemas.openxmlformats.org/drawingml/2006/main">
          <a:off x="6781799" y="4114800"/>
          <a:ext cx="990600" cy="152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0.83269</cdr:x>
      <cdr:y>0.88333</cdr:y>
    </cdr:from>
    <cdr:to>
      <cdr:x>1</cdr:x>
      <cdr:y>0.91667</cdr:y>
    </cdr:to>
    <cdr:sp macro="" textlink="">
      <cdr:nvSpPr>
        <cdr:cNvPr id="9" name="TextBox 8"/>
        <cdr:cNvSpPr txBox="1"/>
      </cdr:nvSpPr>
      <cdr:spPr>
        <a:xfrm xmlns:a="http://schemas.openxmlformats.org/drawingml/2006/main">
          <a:off x="6598902" y="4038599"/>
          <a:ext cx="1325898" cy="1524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dirty="0" smtClean="0">
              <a:solidFill>
                <a:schemeClr val="bg2"/>
              </a:solidFill>
            </a:rPr>
            <a:t>AP Computer Science A</a:t>
          </a:r>
          <a:endParaRPr lang="en-US" sz="900" dirty="0">
            <a:solidFill>
              <a:schemeClr val="bg2"/>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0.66379</cdr:x>
      <cdr:y>0.19236</cdr:y>
    </cdr:from>
    <cdr:to>
      <cdr:x>0.97484</cdr:x>
      <cdr:y>0.87128</cdr:y>
    </cdr:to>
    <cdr:sp macro="" textlink="">
      <cdr:nvSpPr>
        <cdr:cNvPr id="2" name="TextBox 1"/>
        <cdr:cNvSpPr txBox="1"/>
      </cdr:nvSpPr>
      <cdr:spPr>
        <a:xfrm xmlns:a="http://schemas.openxmlformats.org/drawingml/2006/main">
          <a:off x="5867400" y="863591"/>
          <a:ext cx="2749406" cy="30479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i="0" u="sng" dirty="0" smtClean="0">
              <a:solidFill>
                <a:srgbClr val="202945"/>
              </a:solidFill>
              <a:latin typeface="Franklin Gothic Book" panose="020B0503020102020204" pitchFamily="34" charset="0"/>
            </a:rPr>
            <a:t>Construct Items</a:t>
          </a:r>
        </a:p>
        <a:p xmlns:a="http://schemas.openxmlformats.org/drawingml/2006/main">
          <a:pPr algn="ctr"/>
          <a:endParaRPr lang="en-US" sz="1200" b="1" i="0" u="sng" dirty="0" smtClean="0">
            <a:solidFill>
              <a:srgbClr val="202945"/>
            </a:solidFill>
            <a:latin typeface="Franklin Gothic Book" panose="020B0503020102020204" pitchFamily="34" charset="0"/>
          </a:endParaRP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smtClean="0">
              <a:solidFill>
                <a:srgbClr val="202945"/>
              </a:solidFill>
              <a:latin typeface="Franklin Gothic Book"/>
            </a:rPr>
            <a:t>Publicly </a:t>
          </a:r>
          <a:r>
            <a:rPr lang="en-US" sz="1400" b="1" kern="1200" dirty="0">
              <a:solidFill>
                <a:srgbClr val="202945"/>
              </a:solidFill>
              <a:latin typeface="Franklin Gothic Book"/>
            </a:rPr>
            <a:t>communicated your </a:t>
          </a:r>
          <a:r>
            <a:rPr lang="en-US" sz="1400" b="1" kern="1200" dirty="0" smtClean="0">
              <a:solidFill>
                <a:srgbClr val="202945"/>
              </a:solidFill>
              <a:latin typeface="Franklin Gothic Book"/>
            </a:rPr>
            <a:t>opinion </a:t>
          </a:r>
          <a:r>
            <a:rPr lang="en-US" sz="1400" b="1" kern="1200" dirty="0">
              <a:solidFill>
                <a:srgbClr val="202945"/>
              </a:solidFill>
              <a:latin typeface="Franklin Gothic Book"/>
            </a:rPr>
            <a:t>about a cause</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smtClean="0">
              <a:solidFill>
                <a:srgbClr val="202945"/>
              </a:solidFill>
              <a:latin typeface="Franklin Gothic Book"/>
            </a:rPr>
            <a:t>Demonstrated </a:t>
          </a:r>
          <a:r>
            <a:rPr lang="en-US" sz="1400" b="1" kern="1200" dirty="0">
              <a:solidFill>
                <a:srgbClr val="202945"/>
              </a:solidFill>
              <a:latin typeface="Franklin Gothic Book"/>
            </a:rPr>
            <a:t>for a cause</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smtClean="0">
              <a:solidFill>
                <a:srgbClr val="202945"/>
              </a:solidFill>
              <a:latin typeface="Franklin Gothic Book"/>
            </a:rPr>
            <a:t>Keeping </a:t>
          </a:r>
          <a:r>
            <a:rPr lang="en-US" sz="1400" b="1" kern="1200" dirty="0">
              <a:solidFill>
                <a:srgbClr val="202945"/>
              </a:solidFill>
              <a:latin typeface="Franklin Gothic Book"/>
            </a:rPr>
            <a:t>up to date </a:t>
          </a:r>
          <a:r>
            <a:rPr lang="en-US" sz="1400" b="1" kern="1200" dirty="0" smtClean="0">
              <a:solidFill>
                <a:srgbClr val="202945"/>
              </a:solidFill>
              <a:latin typeface="Franklin Gothic Book"/>
            </a:rPr>
            <a:t>with political </a:t>
          </a:r>
          <a:r>
            <a:rPr lang="en-US" sz="1400" b="1" kern="1200" dirty="0">
              <a:solidFill>
                <a:srgbClr val="202945"/>
              </a:solidFill>
              <a:latin typeface="Franklin Gothic Book"/>
            </a:rPr>
            <a:t>affairs</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smtClean="0">
              <a:solidFill>
                <a:srgbClr val="202945"/>
              </a:solidFill>
              <a:latin typeface="Franklin Gothic Book"/>
            </a:rPr>
            <a:t>Influencing </a:t>
          </a:r>
          <a:r>
            <a:rPr lang="en-US" sz="1400" b="1" kern="1200" dirty="0">
              <a:solidFill>
                <a:srgbClr val="202945"/>
              </a:solidFill>
              <a:latin typeface="Franklin Gothic Book"/>
            </a:rPr>
            <a:t>social values</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smtClean="0">
              <a:solidFill>
                <a:srgbClr val="202945"/>
              </a:solidFill>
              <a:latin typeface="Franklin Gothic Book"/>
            </a:rPr>
            <a:t>Helped </a:t>
          </a:r>
          <a:r>
            <a:rPr lang="en-US" sz="1400" b="1" kern="1200" dirty="0">
              <a:solidFill>
                <a:srgbClr val="202945"/>
              </a:solidFill>
              <a:latin typeface="Franklin Gothic Book"/>
            </a:rPr>
            <a:t>raise money for a cause </a:t>
          </a:r>
          <a:r>
            <a:rPr lang="en-US" sz="1400" b="1" kern="1200" dirty="0" smtClean="0">
              <a:solidFill>
                <a:srgbClr val="202945"/>
              </a:solidFill>
              <a:latin typeface="Franklin Gothic Book"/>
            </a:rPr>
            <a:t>or campaign</a:t>
          </a:r>
          <a:endParaRPr lang="en-US" sz="1400" b="1" kern="1200" dirty="0">
            <a:solidFill>
              <a:srgbClr val="202945"/>
            </a:solidFill>
            <a:latin typeface="Franklin Gothic Book"/>
          </a:endParaRP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smtClean="0">
              <a:solidFill>
                <a:srgbClr val="202945"/>
              </a:solidFill>
              <a:latin typeface="Franklin Gothic Book"/>
            </a:rPr>
            <a:t>Performed </a:t>
          </a:r>
          <a:r>
            <a:rPr lang="en-US" sz="1400" b="1" kern="1200" dirty="0">
              <a:solidFill>
                <a:srgbClr val="202945"/>
              </a:solidFill>
              <a:latin typeface="Franklin Gothic Book"/>
            </a:rPr>
            <a:t>volunteer work</a:t>
          </a:r>
        </a:p>
        <a:p xmlns:a="http://schemas.openxmlformats.org/drawingml/2006/main">
          <a:pPr algn="l">
            <a:buFont typeface="Arial" pitchFamily="34" charset="0"/>
            <a:buChar char="•"/>
          </a:pPr>
          <a:endParaRPr lang="en-US" sz="1200" i="0" dirty="0">
            <a:solidFill>
              <a:schemeClr val="bg1"/>
            </a:solidFill>
            <a:latin typeface="Franklin Gothic Book" panose="020B0503020102020204" pitchFamily="34"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0.08714</cdr:x>
      <cdr:y>0.81967</cdr:y>
    </cdr:from>
    <cdr:to>
      <cdr:x>0.35726</cdr:x>
      <cdr:y>1</cdr:y>
    </cdr:to>
    <cdr:sp macro="" textlink="">
      <cdr:nvSpPr>
        <cdr:cNvPr id="2" name="TextBox 1"/>
        <cdr:cNvSpPr txBox="1"/>
      </cdr:nvSpPr>
      <cdr:spPr>
        <a:xfrm xmlns:a="http://schemas.openxmlformats.org/drawingml/2006/main">
          <a:off x="762000" y="3810000"/>
          <a:ext cx="2362178" cy="8382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Understand scientific concepts</a:t>
          </a:r>
        </a:p>
      </cdr:txBody>
    </cdr:sp>
  </cdr:relSizeAnchor>
  <cdr:relSizeAnchor xmlns:cdr="http://schemas.openxmlformats.org/drawingml/2006/chartDrawing">
    <cdr:from>
      <cdr:x>0.3834</cdr:x>
      <cdr:y>0.81967</cdr:y>
    </cdr:from>
    <cdr:to>
      <cdr:x>0.67095</cdr:x>
      <cdr:y>0.953</cdr:y>
    </cdr:to>
    <cdr:sp macro="" textlink="">
      <cdr:nvSpPr>
        <cdr:cNvPr id="3" name="TextBox 1"/>
        <cdr:cNvSpPr txBox="1"/>
      </cdr:nvSpPr>
      <cdr:spPr>
        <a:xfrm xmlns:a="http://schemas.openxmlformats.org/drawingml/2006/main">
          <a:off x="3352800" y="3810000"/>
          <a:ext cx="2514601"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Use technical science skills (use of tools, instruments, and/or techniques</a:t>
          </a:r>
        </a:p>
      </cdr:txBody>
    </cdr:sp>
  </cdr:relSizeAnchor>
  <cdr:relSizeAnchor xmlns:cdr="http://schemas.openxmlformats.org/drawingml/2006/chartDrawing">
    <cdr:from>
      <cdr:x>0.69709</cdr:x>
      <cdr:y>0.81967</cdr:y>
    </cdr:from>
    <cdr:to>
      <cdr:x>0.98464</cdr:x>
      <cdr:y>0.96966</cdr:y>
    </cdr:to>
    <cdr:sp macro="" textlink="">
      <cdr:nvSpPr>
        <cdr:cNvPr id="4" name="TextBox 1"/>
        <cdr:cNvSpPr txBox="1"/>
      </cdr:nvSpPr>
      <cdr:spPr>
        <a:xfrm xmlns:a="http://schemas.openxmlformats.org/drawingml/2006/main">
          <a:off x="6096000" y="3810000"/>
          <a:ext cx="2514601"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Explain the results of a study</a:t>
          </a:r>
        </a:p>
      </cdr:txBody>
    </cdr:sp>
  </cdr:relSizeAnchor>
</c:userShapes>
</file>

<file path=ppt/drawings/drawing9.xml><?xml version="1.0" encoding="utf-8"?>
<c:userShapes xmlns:c="http://schemas.openxmlformats.org/drawingml/2006/chart">
  <cdr:relSizeAnchor xmlns:cdr="http://schemas.openxmlformats.org/drawingml/2006/chartDrawing">
    <cdr:from>
      <cdr:x>0.15685</cdr:x>
      <cdr:y>0.81967</cdr:y>
    </cdr:from>
    <cdr:to>
      <cdr:x>0.42697</cdr:x>
      <cdr:y>1</cdr:y>
    </cdr:to>
    <cdr:sp macro="" textlink="">
      <cdr:nvSpPr>
        <cdr:cNvPr id="2" name="TextBox 1"/>
        <cdr:cNvSpPr txBox="1"/>
      </cdr:nvSpPr>
      <cdr:spPr>
        <a:xfrm xmlns:a="http://schemas.openxmlformats.org/drawingml/2006/main">
          <a:off x="1371600" y="3809990"/>
          <a:ext cx="2362178" cy="8382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Participate in volunteer or community service work</a:t>
          </a:r>
        </a:p>
      </cdr:txBody>
    </cdr:sp>
  </cdr:relSizeAnchor>
  <cdr:relSizeAnchor xmlns:cdr="http://schemas.openxmlformats.org/drawingml/2006/chartDrawing">
    <cdr:from>
      <cdr:x>0.62738</cdr:x>
      <cdr:y>0.81118</cdr:y>
    </cdr:from>
    <cdr:to>
      <cdr:x>0.91493</cdr:x>
      <cdr:y>0.94451</cdr:y>
    </cdr:to>
    <cdr:sp macro="" textlink="">
      <cdr:nvSpPr>
        <cdr:cNvPr id="3" name="TextBox 1"/>
        <cdr:cNvSpPr txBox="1"/>
      </cdr:nvSpPr>
      <cdr:spPr>
        <a:xfrm xmlns:a="http://schemas.openxmlformats.org/drawingml/2006/main">
          <a:off x="5486400" y="3770538"/>
          <a:ext cx="2514601" cy="6197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Participate in a study abroad program</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4"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38243" name="Rectangle 3"/>
          <p:cNvSpPr>
            <a:spLocks noGrp="1" noChangeArrowheads="1"/>
          </p:cNvSpPr>
          <p:nvPr>
            <p:ph type="dt" sz="quarter" idx="1"/>
          </p:nvPr>
        </p:nvSpPr>
        <p:spPr bwMode="auto">
          <a:xfrm>
            <a:off x="3962403"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38244" name="Rectangle 4"/>
          <p:cNvSpPr>
            <a:spLocks noGrp="1" noChangeArrowheads="1"/>
          </p:cNvSpPr>
          <p:nvPr>
            <p:ph type="ftr" sz="quarter" idx="2"/>
          </p:nvPr>
        </p:nvSpPr>
        <p:spPr bwMode="auto">
          <a:xfrm>
            <a:off x="4"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38245" name="Rectangle 5"/>
          <p:cNvSpPr>
            <a:spLocks noGrp="1" noChangeArrowheads="1"/>
          </p:cNvSpPr>
          <p:nvPr>
            <p:ph type="sldNum" sz="quarter" idx="3"/>
          </p:nvPr>
        </p:nvSpPr>
        <p:spPr bwMode="auto">
          <a:xfrm>
            <a:off x="3962403"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algn="r" eaLnBrk="1" hangingPunct="1">
              <a:defRPr sz="1200">
                <a:latin typeface="Arial" charset="0"/>
              </a:defRPr>
            </a:lvl1pPr>
          </a:lstStyle>
          <a:p>
            <a:pPr>
              <a:defRPr/>
            </a:pPr>
            <a:fld id="{19FF38C5-ACE5-4937-A170-948AD3ABE99F}" type="slidenum">
              <a:rPr lang="en-US"/>
              <a:pPr>
                <a:defRPr/>
              </a:pPr>
              <a:t>‹#›</a:t>
            </a:fld>
            <a:endParaRPr lang="en-US" dirty="0"/>
          </a:p>
        </p:txBody>
      </p:sp>
    </p:spTree>
    <p:extLst>
      <p:ext uri="{BB962C8B-B14F-4D97-AF65-F5344CB8AC3E}">
        <p14:creationId xmlns:p14="http://schemas.microsoft.com/office/powerpoint/2010/main" val="2963867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4"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74755" name="Rectangle 3"/>
          <p:cNvSpPr>
            <a:spLocks noGrp="1" noChangeArrowheads="1"/>
          </p:cNvSpPr>
          <p:nvPr>
            <p:ph type="dt" idx="1"/>
          </p:nvPr>
        </p:nvSpPr>
        <p:spPr bwMode="auto">
          <a:xfrm>
            <a:off x="3962403"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1204"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700088" y="4410075"/>
            <a:ext cx="5597525" cy="4178300"/>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4"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74759" name="Rectangle 7"/>
          <p:cNvSpPr>
            <a:spLocks noGrp="1" noChangeArrowheads="1"/>
          </p:cNvSpPr>
          <p:nvPr>
            <p:ph type="sldNum" sz="quarter" idx="5"/>
          </p:nvPr>
        </p:nvSpPr>
        <p:spPr bwMode="auto">
          <a:xfrm>
            <a:off x="3962403"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algn="r" eaLnBrk="1" hangingPunct="1">
              <a:defRPr sz="1200">
                <a:latin typeface="Arial" charset="0"/>
              </a:defRPr>
            </a:lvl1pPr>
          </a:lstStyle>
          <a:p>
            <a:pPr>
              <a:defRPr/>
            </a:pPr>
            <a:fld id="{A1D06932-2941-4706-8EB7-77E0AEEA829D}" type="slidenum">
              <a:rPr lang="en-US"/>
              <a:pPr>
                <a:defRPr/>
              </a:pPr>
              <a:t>‹#›</a:t>
            </a:fld>
            <a:endParaRPr lang="en-US" dirty="0"/>
          </a:p>
        </p:txBody>
      </p:sp>
    </p:spTree>
    <p:extLst>
      <p:ext uri="{BB962C8B-B14F-4D97-AF65-F5344CB8AC3E}">
        <p14:creationId xmlns:p14="http://schemas.microsoft.com/office/powerpoint/2010/main" val="290798721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a:p>
        </p:txBody>
      </p:sp>
      <p:sp>
        <p:nvSpPr>
          <p:cNvPr id="52228" name="Slide Number Placeholder 3"/>
          <p:cNvSpPr>
            <a:spLocks noGrp="1"/>
          </p:cNvSpPr>
          <p:nvPr>
            <p:ph type="sldNum" sz="quarter" idx="5"/>
          </p:nvPr>
        </p:nvSpPr>
        <p:spPr>
          <a:noFill/>
        </p:spPr>
        <p:txBody>
          <a:bodyPr/>
          <a:lstStyle/>
          <a:p>
            <a:fld id="{EFA15FE3-B184-40D2-923A-08391F04AE7E}" type="slidenum">
              <a:rPr lang="en-US" smtClean="0"/>
              <a:pPr/>
              <a:t>1</a:t>
            </a:fld>
            <a:endParaRPr lang="en-US" dirty="0"/>
          </a:p>
        </p:txBody>
      </p:sp>
    </p:spTree>
    <p:extLst>
      <p:ext uri="{BB962C8B-B14F-4D97-AF65-F5344CB8AC3E}">
        <p14:creationId xmlns:p14="http://schemas.microsoft.com/office/powerpoint/2010/main" val="28804091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7E6E768B-8DE0-46B7-BEB3-0E40D458C0BE}" type="slidenum">
              <a:rPr lang="en-US" sz="1200">
                <a:latin typeface="Arial" charset="0"/>
              </a:rPr>
              <a:pPr algn="r" defTabSz="903004" eaLnBrk="1" hangingPunct="1"/>
              <a:t>10</a:t>
            </a:fld>
            <a:endParaRPr lang="en-US" sz="1200" dirty="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smtClean="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10</a:t>
            </a:fld>
            <a:endParaRPr lang="en-US" dirty="0"/>
          </a:p>
        </p:txBody>
      </p:sp>
    </p:spTree>
    <p:extLst>
      <p:ext uri="{BB962C8B-B14F-4D97-AF65-F5344CB8AC3E}">
        <p14:creationId xmlns:p14="http://schemas.microsoft.com/office/powerpoint/2010/main" val="1921309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11</a:t>
            </a:fld>
            <a:endParaRPr lang="en-US" dirty="0"/>
          </a:p>
        </p:txBody>
      </p:sp>
    </p:spTree>
    <p:extLst>
      <p:ext uri="{BB962C8B-B14F-4D97-AF65-F5344CB8AC3E}">
        <p14:creationId xmlns:p14="http://schemas.microsoft.com/office/powerpoint/2010/main" val="1905363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12</a:t>
            </a:fld>
            <a:endParaRPr lang="en-US" dirty="0"/>
          </a:p>
        </p:txBody>
      </p:sp>
    </p:spTree>
    <p:extLst>
      <p:ext uri="{BB962C8B-B14F-4D97-AF65-F5344CB8AC3E}">
        <p14:creationId xmlns:p14="http://schemas.microsoft.com/office/powerpoint/2010/main" val="3977830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13</a:t>
            </a:fld>
            <a:endParaRPr lang="en-US" dirty="0"/>
          </a:p>
        </p:txBody>
      </p:sp>
    </p:spTree>
    <p:extLst>
      <p:ext uri="{BB962C8B-B14F-4D97-AF65-F5344CB8AC3E}">
        <p14:creationId xmlns:p14="http://schemas.microsoft.com/office/powerpoint/2010/main" val="1449471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14</a:t>
            </a:fld>
            <a:endParaRPr lang="en-US" dirty="0"/>
          </a:p>
        </p:txBody>
      </p:sp>
    </p:spTree>
    <p:extLst>
      <p:ext uri="{BB962C8B-B14F-4D97-AF65-F5344CB8AC3E}">
        <p14:creationId xmlns:p14="http://schemas.microsoft.com/office/powerpoint/2010/main" val="4106517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15</a:t>
            </a:fld>
            <a:endParaRPr lang="en-US" dirty="0"/>
          </a:p>
        </p:txBody>
      </p:sp>
    </p:spTree>
    <p:extLst>
      <p:ext uri="{BB962C8B-B14F-4D97-AF65-F5344CB8AC3E}">
        <p14:creationId xmlns:p14="http://schemas.microsoft.com/office/powerpoint/2010/main" val="1133790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dirty="0"/>
              <a:t>This section highlights the </a:t>
            </a:r>
            <a:r>
              <a:rPr lang="en-US" baseline="0" dirty="0" smtClean="0"/>
              <a:t>sources </a:t>
            </a:r>
            <a:r>
              <a:rPr lang="en-US" baseline="0" dirty="0"/>
              <a:t>used to cover first year educational </a:t>
            </a:r>
            <a:r>
              <a:rPr lang="en-US" baseline="0" dirty="0" smtClean="0"/>
              <a:t>expenses, types of financial aid, </a:t>
            </a:r>
            <a:r>
              <a:rPr lang="en-US" baseline="0" dirty="0"/>
              <a:t>and students’ concerns about financing college.</a:t>
            </a:r>
            <a:endParaRPr lang="en-US" dirty="0"/>
          </a:p>
          <a:p>
            <a:endParaRPr lang="en-US" b="1" dirty="0"/>
          </a:p>
        </p:txBody>
      </p:sp>
      <p:sp>
        <p:nvSpPr>
          <p:cNvPr id="63492" name="Slide Number Placeholder 3"/>
          <p:cNvSpPr>
            <a:spLocks noGrp="1"/>
          </p:cNvSpPr>
          <p:nvPr>
            <p:ph type="sldNum" sz="quarter" idx="5"/>
          </p:nvPr>
        </p:nvSpPr>
        <p:spPr>
          <a:noFill/>
        </p:spPr>
        <p:txBody>
          <a:bodyPr/>
          <a:lstStyle/>
          <a:p>
            <a:fld id="{48365B1C-FE36-4780-B9A9-59C2E0ACF697}" type="slidenum">
              <a:rPr lang="en-US" smtClean="0"/>
              <a:pPr/>
              <a:t>16</a:t>
            </a:fld>
            <a:endParaRPr lang="en-US" dirty="0"/>
          </a:p>
        </p:txBody>
      </p:sp>
    </p:spTree>
    <p:extLst>
      <p:ext uri="{BB962C8B-B14F-4D97-AF65-F5344CB8AC3E}">
        <p14:creationId xmlns:p14="http://schemas.microsoft.com/office/powerpoint/2010/main" val="1725664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dirty="0">
                <a:solidFill>
                  <a:srgbClr val="000000"/>
                </a:solidFill>
              </a:rPr>
              <a:t>The full stem for this item is: “How much of your first year’s educational expenses (room, board, tuition, and fees) do you expect to cover from </a:t>
            </a:r>
            <a:r>
              <a:rPr lang="en-US" u="sng" dirty="0">
                <a:solidFill>
                  <a:srgbClr val="000000"/>
                </a:solidFill>
              </a:rPr>
              <a:t>each</a:t>
            </a:r>
            <a:r>
              <a:rPr lang="en-US" u="none" dirty="0">
                <a:solidFill>
                  <a:srgbClr val="000000"/>
                </a:solidFill>
              </a:rPr>
              <a:t> of the sources</a:t>
            </a:r>
            <a:r>
              <a:rPr lang="en-US" u="none" baseline="0" dirty="0">
                <a:solidFill>
                  <a:srgbClr val="000000"/>
                </a:solidFill>
              </a:rPr>
              <a:t> listed</a:t>
            </a:r>
            <a:r>
              <a:rPr lang="en-US" dirty="0">
                <a:solidFill>
                  <a:srgbClr val="000000"/>
                </a:solidFill>
              </a:rPr>
              <a:t>?”</a:t>
            </a:r>
          </a:p>
          <a:p>
            <a:endParaRPr lang="en-US" dirty="0">
              <a:solidFill>
                <a:srgbClr val="000000"/>
              </a:solidFill>
            </a:endParaRPr>
          </a:p>
          <a:p>
            <a:r>
              <a:rPr lang="en-US" dirty="0">
                <a:solidFill>
                  <a:srgbClr val="000000"/>
                </a:solidFill>
              </a:rPr>
              <a:t>Item response options include “None,” “$1 to $2,999,” “$3,000 to $5,999,” “$6,000 to $9,999,” “$10,000 to $14,999” and “$15,000 or more.” Results shown here reflect all responses indicating any amount (i.e., all but “None”).</a:t>
            </a:r>
          </a:p>
        </p:txBody>
      </p:sp>
      <p:sp>
        <p:nvSpPr>
          <p:cNvPr id="67588" name="Slide Number Placeholder 3"/>
          <p:cNvSpPr>
            <a:spLocks noGrp="1"/>
          </p:cNvSpPr>
          <p:nvPr>
            <p:ph type="sldNum" sz="quarter" idx="5"/>
          </p:nvPr>
        </p:nvSpPr>
        <p:spPr>
          <a:noFill/>
        </p:spPr>
        <p:txBody>
          <a:bodyPr/>
          <a:lstStyle/>
          <a:p>
            <a:pPr defTabSz="903189"/>
            <a:fld id="{CEA5B297-A434-4A76-A39B-9A295AC795EF}" type="slidenum">
              <a:rPr lang="en-US" smtClean="0"/>
              <a:pPr defTabSz="903189"/>
              <a:t>17</a:t>
            </a:fld>
            <a:endParaRPr lang="en-US" dirty="0"/>
          </a:p>
        </p:txBody>
      </p:sp>
    </p:spTree>
    <p:extLst>
      <p:ext uri="{BB962C8B-B14F-4D97-AF65-F5344CB8AC3E}">
        <p14:creationId xmlns:p14="http://schemas.microsoft.com/office/powerpoint/2010/main" val="1844139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18</a:t>
            </a:fld>
            <a:endParaRPr lang="en-US" dirty="0"/>
          </a:p>
        </p:txBody>
      </p:sp>
    </p:spTree>
    <p:extLst>
      <p:ext uri="{BB962C8B-B14F-4D97-AF65-F5344CB8AC3E}">
        <p14:creationId xmlns:p14="http://schemas.microsoft.com/office/powerpoint/2010/main" val="365369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19</a:t>
            </a:fld>
            <a:endParaRPr lang="en-US" dirty="0"/>
          </a:p>
        </p:txBody>
      </p:sp>
    </p:spTree>
    <p:extLst>
      <p:ext uri="{BB962C8B-B14F-4D97-AF65-F5344CB8AC3E}">
        <p14:creationId xmlns:p14="http://schemas.microsoft.com/office/powerpoint/2010/main" val="36536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dirty="0"/>
          </a:p>
        </p:txBody>
      </p:sp>
      <p:sp>
        <p:nvSpPr>
          <p:cNvPr id="53252" name="Slide Number Placeholder 3"/>
          <p:cNvSpPr>
            <a:spLocks noGrp="1"/>
          </p:cNvSpPr>
          <p:nvPr>
            <p:ph type="sldNum" sz="quarter" idx="5"/>
          </p:nvPr>
        </p:nvSpPr>
        <p:spPr>
          <a:noFill/>
        </p:spPr>
        <p:txBody>
          <a:bodyPr/>
          <a:lstStyle/>
          <a:p>
            <a:fld id="{C09D7807-A486-4504-BBAB-BC222AE5641F}" type="slidenum">
              <a:rPr lang="en-US" smtClean="0"/>
              <a:pPr/>
              <a:t>2</a:t>
            </a:fld>
            <a:endParaRPr lang="en-US" dirty="0"/>
          </a:p>
        </p:txBody>
      </p:sp>
    </p:spTree>
    <p:extLst>
      <p:ext uri="{BB962C8B-B14F-4D97-AF65-F5344CB8AC3E}">
        <p14:creationId xmlns:p14="http://schemas.microsoft.com/office/powerpoint/2010/main" val="17044329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r>
              <a:rPr lang="en-US" dirty="0"/>
              <a:t>High School Experiences is measured by the Habits of Mind,</a:t>
            </a:r>
            <a:r>
              <a:rPr lang="en-US" baseline="0" dirty="0"/>
              <a:t> Pluralistic Orientation, Academic Self-Concept and Civic Engagement Constructs.  Additional items examine academic preparation and health and wellness.  </a:t>
            </a:r>
            <a:endParaRPr lang="en-US" dirty="0"/>
          </a:p>
          <a:p>
            <a:endParaRPr lang="en-US" b="1" dirty="0"/>
          </a:p>
        </p:txBody>
      </p:sp>
      <p:sp>
        <p:nvSpPr>
          <p:cNvPr id="77828" name="Slide Number Placeholder 3"/>
          <p:cNvSpPr>
            <a:spLocks noGrp="1"/>
          </p:cNvSpPr>
          <p:nvPr>
            <p:ph type="sldNum" sz="quarter" idx="5"/>
          </p:nvPr>
        </p:nvSpPr>
        <p:spPr>
          <a:noFill/>
        </p:spPr>
        <p:txBody>
          <a:bodyPr/>
          <a:lstStyle/>
          <a:p>
            <a:fld id="{92C36E95-78BF-427F-BD19-BB0B58F947DA}" type="slidenum">
              <a:rPr lang="en-US" smtClean="0"/>
              <a:pPr/>
              <a:t>20</a:t>
            </a:fld>
            <a:endParaRPr lang="en-US" dirty="0"/>
          </a:p>
        </p:txBody>
      </p:sp>
    </p:spTree>
    <p:extLst>
      <p:ext uri="{BB962C8B-B14F-4D97-AF65-F5344CB8AC3E}">
        <p14:creationId xmlns:p14="http://schemas.microsoft.com/office/powerpoint/2010/main" val="1705893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Results shown</a:t>
            </a:r>
            <a:r>
              <a:rPr lang="en-US" baseline="0" dirty="0"/>
              <a:t> here reflect the percentage of respondents indicating “yes.”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21</a:t>
            </a:fld>
            <a:endParaRPr lang="en-US" dirty="0"/>
          </a:p>
        </p:txBody>
      </p:sp>
    </p:spTree>
    <p:extLst>
      <p:ext uri="{BB962C8B-B14F-4D97-AF65-F5344CB8AC3E}">
        <p14:creationId xmlns:p14="http://schemas.microsoft.com/office/powerpoint/2010/main" val="6931880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3DD99313-A168-4364-9291-51DAB6B1F833}" type="slidenum">
              <a:rPr lang="en-US" sz="1200">
                <a:latin typeface="Arial" charset="0"/>
              </a:rPr>
              <a:pPr algn="r" defTabSz="903004" eaLnBrk="1" hangingPunct="1"/>
              <a:t>22</a:t>
            </a:fld>
            <a:endParaRPr lang="en-US" sz="1200" dirty="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22</a:t>
            </a:fld>
            <a:endParaRPr lang="en-US" dirty="0"/>
          </a:p>
        </p:txBody>
      </p:sp>
    </p:spTree>
    <p:extLst>
      <p:ext uri="{BB962C8B-B14F-4D97-AF65-F5344CB8AC3E}">
        <p14:creationId xmlns:p14="http://schemas.microsoft.com/office/powerpoint/2010/main" val="5936106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141CCF23-8DFB-408C-A8A6-9B57DFEDDB40}" type="slidenum">
              <a:rPr lang="en-US" sz="1200">
                <a:latin typeface="Arial" charset="0"/>
              </a:rPr>
              <a:pPr algn="r" defTabSz="903004" eaLnBrk="1" hangingPunct="1"/>
              <a:t>23</a:t>
            </a:fld>
            <a:endParaRPr lang="en-US" sz="1200" dirty="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23</a:t>
            </a:fld>
            <a:endParaRPr lang="en-US" dirty="0"/>
          </a:p>
        </p:txBody>
      </p:sp>
    </p:spTree>
    <p:extLst>
      <p:ext uri="{BB962C8B-B14F-4D97-AF65-F5344CB8AC3E}">
        <p14:creationId xmlns:p14="http://schemas.microsoft.com/office/powerpoint/2010/main" val="42180122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7C4532F2-39B8-4BE3-B6EF-4A0B1BF12A53}" type="slidenum">
              <a:rPr lang="en-US" sz="1200">
                <a:latin typeface="Arial" charset="0"/>
              </a:rPr>
              <a:pPr algn="r" defTabSz="903004" eaLnBrk="1" hangingPunct="1"/>
              <a:t>24</a:t>
            </a:fld>
            <a:endParaRPr lang="en-US" sz="1200" dirty="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24</a:t>
            </a:fld>
            <a:endParaRPr lang="en-US" dirty="0"/>
          </a:p>
        </p:txBody>
      </p:sp>
    </p:spTree>
    <p:extLst>
      <p:ext uri="{BB962C8B-B14F-4D97-AF65-F5344CB8AC3E}">
        <p14:creationId xmlns:p14="http://schemas.microsoft.com/office/powerpoint/2010/main" val="17967910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B88A5161-1C39-4739-ADDF-830898676999}" type="slidenum">
              <a:rPr lang="en-US" sz="1200">
                <a:latin typeface="Arial" charset="0"/>
              </a:rPr>
              <a:pPr algn="r" defTabSz="903004" eaLnBrk="1" hangingPunct="1"/>
              <a:t>25</a:t>
            </a:fld>
            <a:endParaRPr lang="en-US" sz="1200" dirty="0">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25</a:t>
            </a:fld>
            <a:endParaRPr lang="en-US" dirty="0"/>
          </a:p>
        </p:txBody>
      </p:sp>
    </p:spTree>
    <p:extLst>
      <p:ext uri="{BB962C8B-B14F-4D97-AF65-F5344CB8AC3E}">
        <p14:creationId xmlns:p14="http://schemas.microsoft.com/office/powerpoint/2010/main" val="27640845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r>
              <a:rPr lang="en-US" dirty="0"/>
              <a:t>The response options for these items include: “Frequently,” “Occasionally,” and “Not at All” (not shown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27</a:t>
            </a:fld>
            <a:endParaRPr lang="en-US" dirty="0"/>
          </a:p>
        </p:txBody>
      </p:sp>
    </p:spTree>
    <p:extLst>
      <p:ext uri="{BB962C8B-B14F-4D97-AF65-F5344CB8AC3E}">
        <p14:creationId xmlns:p14="http://schemas.microsoft.com/office/powerpoint/2010/main" val="4114199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28</a:t>
            </a:fld>
            <a:endParaRPr lang="en-US" dirty="0"/>
          </a:p>
        </p:txBody>
      </p:sp>
    </p:spTree>
    <p:extLst>
      <p:ext uri="{BB962C8B-B14F-4D97-AF65-F5344CB8AC3E}">
        <p14:creationId xmlns:p14="http://schemas.microsoft.com/office/powerpoint/2010/main" val="41560039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Question is originally “Please</a:t>
            </a:r>
            <a:r>
              <a:rPr lang="en-US" baseline="0" dirty="0" smtClean="0"/>
              <a:t> mark which of the following courses you have completed.” </a:t>
            </a:r>
            <a:endParaRPr lang="en-US" sz="1200" b="0" i="0" u="none" strike="noStrike" kern="1200" baseline="0" dirty="0" smtClean="0">
              <a:solidFill>
                <a:schemeClr val="tx1"/>
              </a:solidFill>
              <a:latin typeface="Arial" charset="0"/>
              <a:ea typeface="+mn-ea"/>
              <a:cs typeface="+mn-cs"/>
            </a:endParaRPr>
          </a:p>
          <a:p>
            <a:r>
              <a:rPr lang="en-US" dirty="0" smtClean="0"/>
              <a:t>The response is</a:t>
            </a:r>
            <a:r>
              <a:rPr lang="en-US" baseline="0" dirty="0" smtClean="0"/>
              <a:t> 2=marked (yes)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29</a:t>
            </a:fld>
            <a:endParaRPr lang="en-US" dirty="0"/>
          </a:p>
        </p:txBody>
      </p:sp>
    </p:spTree>
    <p:extLst>
      <p:ext uri="{BB962C8B-B14F-4D97-AF65-F5344CB8AC3E}">
        <p14:creationId xmlns:p14="http://schemas.microsoft.com/office/powerpoint/2010/main" val="2926772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dirty="0"/>
          </a:p>
        </p:txBody>
      </p:sp>
      <p:sp>
        <p:nvSpPr>
          <p:cNvPr id="54276" name="Slide Number Placeholder 3"/>
          <p:cNvSpPr>
            <a:spLocks noGrp="1"/>
          </p:cNvSpPr>
          <p:nvPr>
            <p:ph type="sldNum" sz="quarter" idx="5"/>
          </p:nvPr>
        </p:nvSpPr>
        <p:spPr>
          <a:noFill/>
        </p:spPr>
        <p:txBody>
          <a:bodyPr/>
          <a:lstStyle/>
          <a:p>
            <a:fld id="{79F4AD94-66D3-43CC-BC6E-B2A10336ABE6}" type="slidenum">
              <a:rPr lang="en-US" smtClean="0"/>
              <a:pPr/>
              <a:t>3</a:t>
            </a:fld>
            <a:endParaRPr lang="en-US" dirty="0"/>
          </a:p>
        </p:txBody>
      </p:sp>
    </p:spTree>
    <p:extLst>
      <p:ext uri="{BB962C8B-B14F-4D97-AF65-F5344CB8AC3E}">
        <p14:creationId xmlns:p14="http://schemas.microsoft.com/office/powerpoint/2010/main" val="26119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response options include: “Absolutely”, “Very,” “Moderately,” “Somewhat,” “Not at All.” Only the first two responses are shown here.</a:t>
            </a:r>
          </a:p>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30</a:t>
            </a:fld>
            <a:endParaRPr lang="en-US" dirty="0"/>
          </a:p>
        </p:txBody>
      </p:sp>
    </p:spTree>
    <p:extLst>
      <p:ext uri="{BB962C8B-B14F-4D97-AF65-F5344CB8AC3E}">
        <p14:creationId xmlns:p14="http://schemas.microsoft.com/office/powerpoint/2010/main" val="41560039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This section summarizes students’ expected major, planned career, whether following a Pre-Med or Pre-Law track or not, and degree</a:t>
            </a:r>
            <a:r>
              <a:rPr lang="en-US" baseline="0" dirty="0"/>
              <a:t> aspirations. </a:t>
            </a:r>
            <a:endParaRPr lang="en-US" dirty="0"/>
          </a:p>
          <a:p>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31</a:t>
            </a:fld>
            <a:endParaRPr lang="en-US" dirty="0"/>
          </a:p>
        </p:txBody>
      </p:sp>
    </p:spTree>
    <p:extLst>
      <p:ext uri="{BB962C8B-B14F-4D97-AF65-F5344CB8AC3E}">
        <p14:creationId xmlns:p14="http://schemas.microsoft.com/office/powerpoint/2010/main" val="36547441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62402" y="8816975"/>
            <a:ext cx="3033713" cy="465139"/>
          </a:xfrm>
          <a:prstGeom prst="rect">
            <a:avLst/>
          </a:prstGeom>
          <a:noFill/>
          <a:ln w="9525">
            <a:noFill/>
            <a:miter lim="800000"/>
            <a:headEnd/>
            <a:tailEnd/>
          </a:ln>
        </p:spPr>
        <p:txBody>
          <a:bodyPr lIns="91257" tIns="45628" rIns="91257" bIns="45628" anchor="b"/>
          <a:lstStyle/>
          <a:p>
            <a:pPr algn="r" defTabSz="903189" eaLnBrk="1" hangingPunct="1"/>
            <a:fld id="{C5346FB3-D9ED-4623-808C-3D05AE1B6CB5}" type="slidenum">
              <a:rPr lang="en-US" sz="1200">
                <a:latin typeface="Arial" charset="0"/>
              </a:rPr>
              <a:pPr algn="r" defTabSz="903189" eaLnBrk="1" hangingPunct="1"/>
              <a:t>32</a:t>
            </a:fld>
            <a:endParaRPr lang="en-US" sz="1200" dirty="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r>
              <a:rPr lang="en-US" dirty="0"/>
              <a:t>The major variable</a:t>
            </a:r>
            <a:r>
              <a:rPr lang="en-US" baseline="0" dirty="0"/>
              <a:t> displayed here is “MAJORA.”  </a:t>
            </a:r>
          </a:p>
          <a:p>
            <a:r>
              <a:rPr lang="en-US" baseline="0" dirty="0"/>
              <a:t>This variable aggregates the 90 majors listed on the questionnaire into 17 categories.  </a:t>
            </a:r>
            <a:endParaRPr lang="en-US" dirty="0"/>
          </a:p>
        </p:txBody>
      </p:sp>
    </p:spTree>
    <p:extLst>
      <p:ext uri="{BB962C8B-B14F-4D97-AF65-F5344CB8AC3E}">
        <p14:creationId xmlns:p14="http://schemas.microsoft.com/office/powerpoint/2010/main" val="41715937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Item 22.  Do you consider yourself: Pre-Med or Pre-Law</a:t>
            </a:r>
          </a:p>
          <a:p>
            <a:r>
              <a:rPr lang="en-US" dirty="0"/>
              <a:t>Options are </a:t>
            </a:r>
            <a:r>
              <a:rPr lang="en-US" dirty="0" smtClean="0"/>
              <a:t>Yes/NO.  Report</a:t>
            </a:r>
            <a:r>
              <a:rPr lang="en-US" baseline="0" dirty="0" smtClean="0"/>
              <a:t> shows only “Yes” responses.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33</a:t>
            </a:fld>
            <a:endParaRPr lang="en-US" dirty="0"/>
          </a:p>
        </p:txBody>
      </p:sp>
    </p:spTree>
    <p:extLst>
      <p:ext uri="{BB962C8B-B14F-4D97-AF65-F5344CB8AC3E}">
        <p14:creationId xmlns:p14="http://schemas.microsoft.com/office/powerpoint/2010/main" val="16395947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62402" y="8816975"/>
            <a:ext cx="3033713" cy="465139"/>
          </a:xfrm>
          <a:prstGeom prst="rect">
            <a:avLst/>
          </a:prstGeom>
          <a:noFill/>
          <a:ln w="9525">
            <a:noFill/>
            <a:miter lim="800000"/>
            <a:headEnd/>
            <a:tailEnd/>
          </a:ln>
        </p:spPr>
        <p:txBody>
          <a:bodyPr lIns="91257" tIns="45628" rIns="91257" bIns="45628" anchor="b"/>
          <a:lstStyle/>
          <a:p>
            <a:pPr algn="r" defTabSz="903189" eaLnBrk="1" hangingPunct="1"/>
            <a:fld id="{C5346FB3-D9ED-4623-808C-3D05AE1B6CB5}" type="slidenum">
              <a:rPr lang="en-US" sz="1200">
                <a:latin typeface="Arial" charset="0"/>
              </a:rPr>
              <a:pPr algn="r" defTabSz="903189" eaLnBrk="1" hangingPunct="1"/>
              <a:t>34</a:t>
            </a:fld>
            <a:endParaRPr lang="en-US" sz="1200" dirty="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r>
              <a:rPr lang="en-US" dirty="0"/>
              <a:t>The career variable displayed</a:t>
            </a:r>
            <a:r>
              <a:rPr lang="en-US" baseline="0" dirty="0"/>
              <a:t> here is “SCAREERA.”</a:t>
            </a:r>
          </a:p>
          <a:p>
            <a:pPr eaLnBrk="1" hangingPunct="1"/>
            <a:r>
              <a:rPr lang="en-US" baseline="0" dirty="0"/>
              <a:t>This variable aggregates the 47 career options on the questionnaire into 23 </a:t>
            </a:r>
            <a:r>
              <a:rPr lang="en-US" baseline="0" dirty="0" smtClean="0"/>
              <a:t>categories  (“Undecided” is not displayed).</a:t>
            </a:r>
            <a:endParaRPr lang="en-US" dirty="0"/>
          </a:p>
        </p:txBody>
      </p:sp>
    </p:spTree>
    <p:extLst>
      <p:ext uri="{BB962C8B-B14F-4D97-AF65-F5344CB8AC3E}">
        <p14:creationId xmlns:p14="http://schemas.microsoft.com/office/powerpoint/2010/main" val="41188556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35</a:t>
            </a:fld>
            <a:endParaRPr lang="en-US" dirty="0"/>
          </a:p>
        </p:txBody>
      </p:sp>
    </p:spTree>
    <p:extLst>
      <p:ext uri="{BB962C8B-B14F-4D97-AF65-F5344CB8AC3E}">
        <p14:creationId xmlns:p14="http://schemas.microsoft.com/office/powerpoint/2010/main" val="2685200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36</a:t>
            </a:fld>
            <a:endParaRPr lang="en-US" dirty="0"/>
          </a:p>
        </p:txBody>
      </p:sp>
    </p:spTree>
    <p:extLst>
      <p:ext uri="{BB962C8B-B14F-4D97-AF65-F5344CB8AC3E}">
        <p14:creationId xmlns:p14="http://schemas.microsoft.com/office/powerpoint/2010/main" val="33665543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Items</a:t>
            </a:r>
            <a:r>
              <a:rPr lang="en-US" baseline="0" dirty="0"/>
              <a:t> in this section ask students how likely they are to participate in specific activities and practices while in college. </a:t>
            </a:r>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37</a:t>
            </a:fld>
            <a:endParaRPr lang="en-US" dirty="0"/>
          </a:p>
        </p:txBody>
      </p:sp>
    </p:spTree>
    <p:extLst>
      <p:ext uri="{BB962C8B-B14F-4D97-AF65-F5344CB8AC3E}">
        <p14:creationId xmlns:p14="http://schemas.microsoft.com/office/powerpoint/2010/main" val="24332932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38</a:t>
            </a:fld>
            <a:endParaRPr lang="en-US" dirty="0"/>
          </a:p>
        </p:txBody>
      </p:sp>
    </p:spTree>
    <p:extLst>
      <p:ext uri="{BB962C8B-B14F-4D97-AF65-F5344CB8AC3E}">
        <p14:creationId xmlns:p14="http://schemas.microsoft.com/office/powerpoint/2010/main" val="28188278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39</a:t>
            </a:fld>
            <a:endParaRPr lang="en-US" dirty="0"/>
          </a:p>
        </p:txBody>
      </p:sp>
    </p:spTree>
    <p:extLst>
      <p:ext uri="{BB962C8B-B14F-4D97-AF65-F5344CB8AC3E}">
        <p14:creationId xmlns:p14="http://schemas.microsoft.com/office/powerpoint/2010/main" val="1730119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algn="l"/>
            <a:r>
              <a:rPr lang="en-US" sz="1000" dirty="0"/>
              <a:t>The TFS Power Point shows individual items relevant</a:t>
            </a:r>
            <a:r>
              <a:rPr lang="en-US" sz="1000" baseline="0" dirty="0"/>
              <a:t> to each category.  Responses shown for your institution and your comparison group.  Where appropriate, items are aggregated into Constructs. </a:t>
            </a:r>
            <a:endParaRPr lang="en-US" sz="1000" dirty="0"/>
          </a:p>
          <a:p>
            <a:pPr algn="l"/>
            <a:endParaRPr lang="en-US" sz="1000" dirty="0"/>
          </a:p>
          <a:p>
            <a:pPr algn="l"/>
            <a:r>
              <a:rPr lang="en-US" sz="1000" dirty="0"/>
              <a:t>Constructs are reported for all first-time, full-time students, denoted as “All FTFT,” and are also broken out by “Men” and “Women.” Bar graphs depicting mean scores are shown for your institution and comparison group. CIRP Constructs have been scaled to a population mean of 50 with a standard deviation of 10.  More detailed information on constructs can be found at http://www.heri.ucla.edu/PDFs/constructs/technicalreport.pdf.</a:t>
            </a:r>
          </a:p>
          <a:p>
            <a:endParaRPr lang="en-US" sz="1000" dirty="0"/>
          </a:p>
          <a:p>
            <a:r>
              <a:rPr lang="en-US" sz="1000" dirty="0"/>
              <a:t> </a:t>
            </a:r>
          </a:p>
          <a:p>
            <a:endParaRPr lang="en-US" sz="1000" dirty="0">
              <a:solidFill>
                <a:srgbClr val="FF0000"/>
              </a:solidFill>
            </a:endParaRPr>
          </a:p>
        </p:txBody>
      </p:sp>
      <p:sp>
        <p:nvSpPr>
          <p:cNvPr id="55300" name="Slide Number Placeholder 3"/>
          <p:cNvSpPr>
            <a:spLocks noGrp="1"/>
          </p:cNvSpPr>
          <p:nvPr>
            <p:ph type="sldNum" sz="quarter" idx="5"/>
          </p:nvPr>
        </p:nvSpPr>
        <p:spPr>
          <a:noFill/>
        </p:spPr>
        <p:txBody>
          <a:bodyPr/>
          <a:lstStyle/>
          <a:p>
            <a:fld id="{BB8C5F55-7FC7-4C4D-8818-950D6D31DC28}" type="slidenum">
              <a:rPr lang="en-US" smtClean="0"/>
              <a:pPr/>
              <a:t>4</a:t>
            </a:fld>
            <a:endParaRPr lang="en-US" dirty="0"/>
          </a:p>
        </p:txBody>
      </p:sp>
    </p:spTree>
    <p:extLst>
      <p:ext uri="{BB962C8B-B14F-4D97-AF65-F5344CB8AC3E}">
        <p14:creationId xmlns:p14="http://schemas.microsoft.com/office/powerpoint/2010/main" val="12006552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40</a:t>
            </a:fld>
            <a:endParaRPr lang="en-US" dirty="0"/>
          </a:p>
        </p:txBody>
      </p:sp>
    </p:spTree>
    <p:extLst>
      <p:ext uri="{BB962C8B-B14F-4D97-AF65-F5344CB8AC3E}">
        <p14:creationId xmlns:p14="http://schemas.microsoft.com/office/powerpoint/2010/main" val="28259306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8B696DFB-D642-4705-907D-255BE78D9C0C}" type="slidenum">
              <a:rPr lang="en-US" smtClean="0"/>
              <a:pPr/>
              <a:t>41</a:t>
            </a:fld>
            <a:endParaRPr lang="en-US" dirty="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31865" y="4408492"/>
            <a:ext cx="5133975" cy="4179887"/>
          </a:xfrm>
          <a:noFill/>
          <a:ln/>
        </p:spPr>
        <p:txBody>
          <a:bodyPr/>
          <a:lstStyle/>
          <a:p>
            <a:pPr eaLnBrk="1" hangingPunct="1"/>
            <a:endParaRPr lang="en-US" dirty="0"/>
          </a:p>
        </p:txBody>
      </p:sp>
    </p:spTree>
    <p:extLst>
      <p:ext uri="{BB962C8B-B14F-4D97-AF65-F5344CB8AC3E}">
        <p14:creationId xmlns:p14="http://schemas.microsoft.com/office/powerpoint/2010/main" val="734263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5</a:t>
            </a:fld>
            <a:endParaRPr lang="en-US" sz="1200" u="none" dirty="0">
              <a:latin typeface="Arial" panose="020B0604020202020204" pitchFamily="34" charset="0"/>
            </a:endParaRPr>
          </a:p>
        </p:txBody>
      </p:sp>
    </p:spTree>
    <p:extLst>
      <p:ext uri="{BB962C8B-B14F-4D97-AF65-F5344CB8AC3E}">
        <p14:creationId xmlns:p14="http://schemas.microsoft.com/office/powerpoint/2010/main" val="2030119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6</a:t>
            </a:fld>
            <a:endParaRPr lang="en-US" sz="1200" u="none" dirty="0">
              <a:latin typeface="Arial" panose="020B0604020202020204" pitchFamily="34" charset="0"/>
            </a:endParaRPr>
          </a:p>
        </p:txBody>
      </p:sp>
    </p:spTree>
    <p:extLst>
      <p:ext uri="{BB962C8B-B14F-4D97-AF65-F5344CB8AC3E}">
        <p14:creationId xmlns:p14="http://schemas.microsoft.com/office/powerpoint/2010/main" val="1237467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7</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dirty="0"/>
              <a:t>The College Admissions Decisions section provides information on the numbers of applications and acceptances received, whether or not students were accepted and are attending their first choice college as well as their reasons for going to college </a:t>
            </a:r>
            <a:r>
              <a:rPr lang="en-US" i="1" u="sng" dirty="0"/>
              <a:t>in general</a:t>
            </a:r>
            <a:r>
              <a:rPr lang="en-US" dirty="0"/>
              <a:t>, and </a:t>
            </a:r>
            <a:r>
              <a:rPr lang="en-US" b="0" i="1" u="sng" dirty="0"/>
              <a:t>your</a:t>
            </a:r>
            <a:r>
              <a:rPr lang="en-US" b="0" i="1" u="none" dirty="0"/>
              <a:t> </a:t>
            </a:r>
            <a:r>
              <a:rPr lang="en-US" u="none" dirty="0"/>
              <a:t>institution in specific.</a:t>
            </a:r>
            <a:endParaRPr lang="en-US" dirty="0"/>
          </a:p>
          <a:p>
            <a:endParaRPr lang="en-US" b="1" dirty="0"/>
          </a:p>
        </p:txBody>
      </p:sp>
      <p:sp>
        <p:nvSpPr>
          <p:cNvPr id="58372" name="Slide Number Placeholder 3"/>
          <p:cNvSpPr>
            <a:spLocks noGrp="1"/>
          </p:cNvSpPr>
          <p:nvPr>
            <p:ph type="sldNum" sz="quarter" idx="5"/>
          </p:nvPr>
        </p:nvSpPr>
        <p:spPr>
          <a:noFill/>
        </p:spPr>
        <p:txBody>
          <a:bodyPr/>
          <a:lstStyle/>
          <a:p>
            <a:fld id="{B7868D08-0A52-4EFD-88F2-F5FC81D99C53}" type="slidenum">
              <a:rPr lang="en-US" smtClean="0"/>
              <a:pPr/>
              <a:t>8</a:t>
            </a:fld>
            <a:endParaRPr lang="en-US" dirty="0"/>
          </a:p>
        </p:txBody>
      </p:sp>
    </p:spTree>
    <p:extLst>
      <p:ext uri="{BB962C8B-B14F-4D97-AF65-F5344CB8AC3E}">
        <p14:creationId xmlns:p14="http://schemas.microsoft.com/office/powerpoint/2010/main" val="370372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9</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lvl1pPr>
          </a:lstStyle>
          <a:p>
            <a:r>
              <a:rPr lang="en-US"/>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20"/>
          <p:cNvSpPr>
            <a:spLocks noGrp="1" noChangeArrowheads="1"/>
          </p:cNvSpPr>
          <p:nvPr>
            <p:ph type="dt" sz="quarter" idx="10"/>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a:solidFill>
                  <a:srgbClr val="202945"/>
                </a:solidFill>
              </a:defRPr>
            </a:lvl1pPr>
          </a:lstStyle>
          <a:p>
            <a:pPr>
              <a:defRPr/>
            </a:pPr>
            <a:r>
              <a:rPr lang="en-US" dirty="0" smtClean="0"/>
              <a:t>2017 CIRP Freshman Survey</a:t>
            </a:r>
            <a:endParaRPr lang="en-US" dirty="0"/>
          </a:p>
        </p:txBody>
      </p:sp>
      <p:sp>
        <p:nvSpPr>
          <p:cNvPr id="5" name="Rectangle 21"/>
          <p:cNvSpPr>
            <a:spLocks noGrp="1" noChangeArrowheads="1"/>
          </p:cNvSpPr>
          <p:nvPr>
            <p:ph type="ftr" sz="quarter" idx="11"/>
          </p:nvPr>
        </p:nvSpPr>
        <p:spPr>
          <a:xfrm>
            <a:off x="3124200" y="6248400"/>
            <a:ext cx="2895600" cy="457200"/>
          </a:xfrm>
        </p:spPr>
        <p:txBody>
          <a:bodyPr/>
          <a:lstStyle>
            <a:lvl1pPr algn="ctr">
              <a:defRPr/>
            </a:lvl1pPr>
          </a:lstStyle>
          <a:p>
            <a:pPr>
              <a:defRPr/>
            </a:pPr>
            <a:r>
              <a:rPr lang="en-US" dirty="0"/>
              <a:t>2013 CIRP Freshman Survey</a:t>
            </a:r>
          </a:p>
        </p:txBody>
      </p:sp>
      <p:sp>
        <p:nvSpPr>
          <p:cNvPr id="6" name="Rectangle 22"/>
          <p:cNvSpPr>
            <a:spLocks noGrp="1" noChangeArrowheads="1"/>
          </p:cNvSpPr>
          <p:nvPr>
            <p:ph type="sldNum" sz="quarter" idx="12"/>
          </p:nvPr>
        </p:nvSpPr>
        <p:spPr>
          <a:xfrm>
            <a:off x="6553200" y="6248400"/>
            <a:ext cx="2133600" cy="457200"/>
          </a:xfrm>
        </p:spPr>
        <p:txBody>
          <a:bodyPr/>
          <a:lstStyle>
            <a:lvl1pPr>
              <a:defRPr/>
            </a:lvl1pPr>
          </a:lstStyle>
          <a:p>
            <a:pPr>
              <a:defRPr/>
            </a:pPr>
            <a:fld id="{EF17A807-E1D3-4187-B2A6-9807B3B5DCE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ln/>
        </p:spPr>
        <p:txBody>
          <a:bodyPr/>
          <a:lstStyle>
            <a:lvl1pPr>
              <a:defRPr/>
            </a:lvl1pPr>
          </a:lstStyle>
          <a:p>
            <a:pPr>
              <a:defRPr/>
            </a:pPr>
            <a:fld id="{008280CC-C707-4261-B7EB-22EC2F85ACB4}"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ln/>
        </p:spPr>
        <p:txBody>
          <a:bodyPr/>
          <a:lstStyle>
            <a:lvl1pPr>
              <a:defRPr/>
            </a:lvl1pPr>
          </a:lstStyle>
          <a:p>
            <a:pPr>
              <a:defRPr/>
            </a:pPr>
            <a:fld id="{FFC155BC-05A1-4687-BAE2-8810AE513904}"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6"/>
          <p:cNvSpPr>
            <a:spLocks noGrp="1" noChangeArrowheads="1"/>
          </p:cNvSpPr>
          <p:nvPr>
            <p:ph type="sldNum" sz="quarter" idx="10"/>
          </p:nvPr>
        </p:nvSpPr>
        <p:spPr>
          <a:ln/>
        </p:spPr>
        <p:txBody>
          <a:bodyPr/>
          <a:lstStyle>
            <a:lvl1pPr>
              <a:defRPr/>
            </a:lvl1pPr>
          </a:lstStyle>
          <a:p>
            <a:pPr>
              <a:defRPr/>
            </a:pPr>
            <a:fld id="{72268F59-6084-4BE4-BB73-07AECDF695B3}" type="slidenum">
              <a:rPr lang="en-US"/>
              <a:pPr>
                <a:defRPr/>
              </a:pPr>
              <a:t>‹#›</a:t>
            </a:fld>
            <a:endParaRPr lang="en-US" dirty="0"/>
          </a:p>
        </p:txBody>
      </p:sp>
      <p:sp>
        <p:nvSpPr>
          <p:cNvPr id="7"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227013"/>
            <a:ext cx="9140825"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sldNum" sz="quarter" idx="10"/>
          </p:nvPr>
        </p:nvSpPr>
        <p:spPr>
          <a:ln/>
        </p:spPr>
        <p:txBody>
          <a:bodyPr/>
          <a:lstStyle>
            <a:lvl1pPr>
              <a:defRPr/>
            </a:lvl1pPr>
          </a:lstStyle>
          <a:p>
            <a:pPr>
              <a:defRPr/>
            </a:pPr>
            <a:fld id="{1023D46C-05A6-442A-BC82-41165210AE9F}"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ln/>
        </p:spPr>
        <p:txBody>
          <a:bodyPr/>
          <a:lstStyle>
            <a:lvl1pPr>
              <a:defRPr/>
            </a:lvl1pPr>
          </a:lstStyle>
          <a:p>
            <a:pPr>
              <a:defRPr/>
            </a:pPr>
            <a:fld id="{6D0828C8-A5ED-44E3-A3F9-277C9651E203}"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6"/>
          <p:cNvSpPr>
            <a:spLocks noGrp="1" noChangeArrowheads="1"/>
          </p:cNvSpPr>
          <p:nvPr>
            <p:ph type="sldNum" sz="quarter" idx="10"/>
          </p:nvPr>
        </p:nvSpPr>
        <p:spPr>
          <a:ln/>
        </p:spPr>
        <p:txBody>
          <a:bodyPr/>
          <a:lstStyle>
            <a:lvl1pPr>
              <a:defRPr/>
            </a:lvl1pPr>
          </a:lstStyle>
          <a:p>
            <a:pPr>
              <a:defRPr/>
            </a:pPr>
            <a:fld id="{06AEA5C9-031F-481F-A369-D23385131985}"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6"/>
          <p:cNvSpPr>
            <a:spLocks noGrp="1" noChangeArrowheads="1"/>
          </p:cNvSpPr>
          <p:nvPr>
            <p:ph type="sldNum" sz="quarter" idx="10"/>
          </p:nvPr>
        </p:nvSpPr>
        <p:spPr>
          <a:ln/>
        </p:spPr>
        <p:txBody>
          <a:bodyPr/>
          <a:lstStyle>
            <a:lvl1pPr>
              <a:defRPr/>
            </a:lvl1pPr>
          </a:lstStyle>
          <a:p>
            <a:pPr>
              <a:defRPr/>
            </a:pPr>
            <a:fld id="{BA429EC7-0979-4C25-A5E7-628E5A77D3D7}"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sldNum" sz="quarter" idx="10"/>
          </p:nvPr>
        </p:nvSpPr>
        <p:spPr>
          <a:ln/>
        </p:spPr>
        <p:txBody>
          <a:bodyPr/>
          <a:lstStyle>
            <a:lvl1pPr>
              <a:defRPr/>
            </a:lvl1pPr>
          </a:lstStyle>
          <a:p>
            <a:pPr>
              <a:defRPr/>
            </a:pPr>
            <a:fld id="{54E595F6-D714-4609-A6A9-8CB23CA6D265}"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6"/>
          <p:cNvSpPr>
            <a:spLocks noGrp="1" noChangeArrowheads="1"/>
          </p:cNvSpPr>
          <p:nvPr>
            <p:ph type="sldNum" sz="quarter" idx="10"/>
          </p:nvPr>
        </p:nvSpPr>
        <p:spPr>
          <a:ln/>
        </p:spPr>
        <p:txBody>
          <a:bodyPr/>
          <a:lstStyle>
            <a:lvl1pPr>
              <a:defRPr/>
            </a:lvl1pPr>
          </a:lstStyle>
          <a:p>
            <a:pPr>
              <a:defRPr/>
            </a:pPr>
            <a:fld id="{3D3E1E71-A8DD-48B1-ADD3-436C48AC8274}" type="slidenum">
              <a:rPr lang="en-US"/>
              <a:pPr>
                <a:defRPr/>
              </a:pPr>
              <a:t>‹#›</a:t>
            </a:fld>
            <a:endParaRPr lang="en-US" dirty="0"/>
          </a:p>
        </p:txBody>
      </p:sp>
      <p:sp>
        <p:nvSpPr>
          <p:cNvPr id="4"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sldNum" sz="quarter" idx="10"/>
          </p:nvPr>
        </p:nvSpPr>
        <p:spPr>
          <a:ln/>
        </p:spPr>
        <p:txBody>
          <a:bodyPr/>
          <a:lstStyle>
            <a:lvl1pPr>
              <a:defRPr/>
            </a:lvl1pPr>
          </a:lstStyle>
          <a:p>
            <a:pPr>
              <a:defRPr/>
            </a:pPr>
            <a:fld id="{7F203371-9CB2-4A90-9261-771DC74F61A0}" type="slidenum">
              <a:rPr lang="en-US"/>
              <a:pPr>
                <a:defRPr/>
              </a:pPr>
              <a:t>‹#›</a:t>
            </a:fld>
            <a:endParaRPr lang="en-US" dirty="0"/>
          </a:p>
        </p:txBody>
      </p:sp>
      <p:sp>
        <p:nvSpPr>
          <p:cNvPr id="3"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sldNum" sz="quarter" idx="10"/>
          </p:nvPr>
        </p:nvSpPr>
        <p:spPr>
          <a:ln/>
        </p:spPr>
        <p:txBody>
          <a:bodyPr/>
          <a:lstStyle>
            <a:lvl1pPr>
              <a:defRPr/>
            </a:lvl1pPr>
          </a:lstStyle>
          <a:p>
            <a:pPr>
              <a:defRPr/>
            </a:pPr>
            <a:fld id="{1E25F94F-5542-4A6C-AED0-672229EB7DD1}"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sldNum" sz="quarter" idx="10"/>
          </p:nvPr>
        </p:nvSpPr>
        <p:spPr>
          <a:ln/>
        </p:spPr>
        <p:txBody>
          <a:bodyPr/>
          <a:lstStyle>
            <a:lvl1pPr>
              <a:defRPr/>
            </a:lvl1pPr>
          </a:lstStyle>
          <a:p>
            <a:pPr>
              <a:defRPr/>
            </a:pPr>
            <a:fld id="{3CFA94BA-E975-4EDE-9F23-75F47818F364}"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20000"/>
            <a:lumOff val="80000"/>
            <a:alpha val="0"/>
          </a:schemeClr>
        </a:solidFill>
        <a:effectLst/>
      </p:bgPr>
    </p:bg>
    <p:spTree>
      <p:nvGrpSpPr>
        <p:cNvPr id="1" name=""/>
        <p:cNvGrpSpPr/>
        <p:nvPr/>
      </p:nvGrpSpPr>
      <p:grpSpPr>
        <a:xfrm>
          <a:off x="0" y="0"/>
          <a:ext cx="0" cy="0"/>
          <a:chOff x="0" y="0"/>
          <a:chExt cx="0" cy="0"/>
        </a:xfrm>
      </p:grpSpPr>
      <p:sp>
        <p:nvSpPr>
          <p:cNvPr id="79898" name="Rectangle 26"/>
          <p:cNvSpPr>
            <a:spLocks noGrp="1" noChangeArrowheads="1"/>
          </p:cNvSpPr>
          <p:nvPr>
            <p:ph type="sldNum" sz="quarter" idx="4"/>
          </p:nvPr>
        </p:nvSpPr>
        <p:spPr bwMode="auto">
          <a:xfrm>
            <a:off x="8382000" y="6397625"/>
            <a:ext cx="762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399D17B-D3DC-46C4-A2D6-40450C043BFE}" type="slidenum">
              <a:rPr lang="en-US"/>
              <a:pPr>
                <a:defRPr/>
              </a:pPr>
              <a:t>‹#›</a:t>
            </a:fld>
            <a:endParaRPr lang="en-US" dirty="0"/>
          </a:p>
        </p:txBody>
      </p:sp>
      <p:sp>
        <p:nvSpPr>
          <p:cNvPr id="26627"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79892" name="Rectangle 20"/>
          <p:cNvSpPr>
            <a:spLocks noGrp="1" noChangeArrowheads="1"/>
          </p:cNvSpPr>
          <p:nvPr>
            <p:ph type="ftr" sz="quarter" idx="3"/>
          </p:nvPr>
        </p:nvSpPr>
        <p:spPr bwMode="auto">
          <a:xfrm>
            <a:off x="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rgbClr val="202945"/>
                </a:solidFill>
              </a:defRPr>
            </a:lvl1pPr>
          </a:lstStyle>
          <a:p>
            <a:pPr>
              <a:defRPr/>
            </a:pPr>
            <a:r>
              <a:rPr lang="en-US" dirty="0" smtClean="0"/>
              <a:t>2017 CIRP Freshman Survey</a:t>
            </a:r>
            <a:endParaRPr lang="en-US" dirty="0"/>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Text Box 24"/>
          <p:cNvSpPr txBox="1">
            <a:spLocks noChangeArrowheads="1"/>
          </p:cNvSpPr>
          <p:nvPr userDrawn="1"/>
        </p:nvSpPr>
        <p:spPr bwMode="auto">
          <a:xfrm>
            <a:off x="7011988" y="6553200"/>
            <a:ext cx="1293812" cy="274638"/>
          </a:xfrm>
          <a:prstGeom prst="rect">
            <a:avLst/>
          </a:prstGeom>
          <a:noFill/>
          <a:ln>
            <a:noFill/>
          </a:ln>
          <a:extLst/>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15" action="ppaction://hlinksldjump"/>
              </a:rPr>
              <a:t>Return to contents</a:t>
            </a:r>
            <a:endParaRPr lang="en-US" sz="1200" dirty="0">
              <a:solidFill>
                <a:srgbClr val="7680AC"/>
              </a:solidFill>
            </a:endParaRPr>
          </a:p>
        </p:txBody>
      </p:sp>
      <p:pic>
        <p:nvPicPr>
          <p:cNvPr id="26631" name="Picture 9" descr="CIRP_square_RGB_33_50_77"/>
          <p:cNvPicPr>
            <a:picLocks noChangeAspect="1" noChangeArrowheads="1"/>
          </p:cNvPicPr>
          <p:nvPr userDrawn="1"/>
        </p:nvPicPr>
        <p:blipFill>
          <a:blip r:embed="rId16" cstate="print"/>
          <a:srcRect/>
          <a:stretch>
            <a:fillRect/>
          </a:stretch>
        </p:blipFill>
        <p:spPr bwMode="auto">
          <a:xfrm>
            <a:off x="0" y="0"/>
            <a:ext cx="914400" cy="90805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392" r:id="rId1"/>
    <p:sldLayoutId id="2147484380" r:id="rId2"/>
    <p:sldLayoutId id="2147484381" r:id="rId3"/>
    <p:sldLayoutId id="2147484382" r:id="rId4"/>
    <p:sldLayoutId id="2147484383" r:id="rId5"/>
    <p:sldLayoutId id="2147484384" r:id="rId6"/>
    <p:sldLayoutId id="2147484385" r:id="rId7"/>
    <p:sldLayoutId id="2147484386" r:id="rId8"/>
    <p:sldLayoutId id="2147484387" r:id="rId9"/>
    <p:sldLayoutId id="2147484388" r:id="rId10"/>
    <p:sldLayoutId id="2147484389" r:id="rId11"/>
    <p:sldLayoutId id="2147484390" r:id="rId12"/>
    <p:sldLayoutId id="2147484391" r:id="rId13"/>
  </p:sldLayoutIdLst>
  <p:hf hdr="0" ftr="0" dt="0"/>
  <p:txStyles>
    <p:title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2400" b="1">
          <a:solidFill>
            <a:srgbClr val="7680AC"/>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000" b="1">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ags" Target="../tags/tag5.xml"/><Relationship Id="rId4" Type="http://schemas.openxmlformats.org/officeDocument/2006/relationships/chart" Target="../charts/chart15.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chart" Target="../charts/chart20.xml"/><Relationship Id="rId4" Type="http://schemas.openxmlformats.org/officeDocument/2006/relationships/chart" Target="../charts/chart19.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7.xml"/><Relationship Id="rId5" Type="http://schemas.openxmlformats.org/officeDocument/2006/relationships/chart" Target="../charts/chart22.xml"/><Relationship Id="rId4" Type="http://schemas.openxmlformats.org/officeDocument/2006/relationships/chart" Target="../charts/chart2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8.xml"/><Relationship Id="rId5" Type="http://schemas.openxmlformats.org/officeDocument/2006/relationships/chart" Target="../charts/chart24.xml"/><Relationship Id="rId4" Type="http://schemas.openxmlformats.org/officeDocument/2006/relationships/chart" Target="../charts/chart2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chart" Target="../charts/chart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chart" Target="../charts/chart2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3" Type="http://schemas.openxmlformats.org/officeDocument/2006/relationships/slide" Target="slide18.xml"/><Relationship Id="rId18" Type="http://schemas.openxmlformats.org/officeDocument/2006/relationships/slide" Target="slide23.xml"/><Relationship Id="rId26" Type="http://schemas.openxmlformats.org/officeDocument/2006/relationships/slide" Target="slide31.xml"/><Relationship Id="rId3" Type="http://schemas.openxmlformats.org/officeDocument/2006/relationships/slide" Target="slide5.xml"/><Relationship Id="rId21" Type="http://schemas.openxmlformats.org/officeDocument/2006/relationships/slide" Target="slide26.xml"/><Relationship Id="rId34" Type="http://schemas.openxmlformats.org/officeDocument/2006/relationships/slide" Target="slide39.xml"/><Relationship Id="rId7" Type="http://schemas.openxmlformats.org/officeDocument/2006/relationships/slide" Target="slide9.xml"/><Relationship Id="rId12" Type="http://schemas.openxmlformats.org/officeDocument/2006/relationships/slide" Target="slide17.xml"/><Relationship Id="rId17" Type="http://schemas.openxmlformats.org/officeDocument/2006/relationships/slide" Target="slide22.xml"/><Relationship Id="rId25" Type="http://schemas.openxmlformats.org/officeDocument/2006/relationships/slide" Target="slide30.xml"/><Relationship Id="rId33" Type="http://schemas.openxmlformats.org/officeDocument/2006/relationships/slide" Target="slide38.xml"/><Relationship Id="rId2" Type="http://schemas.openxmlformats.org/officeDocument/2006/relationships/notesSlide" Target="../notesSlides/notesSlide3.xml"/><Relationship Id="rId16" Type="http://schemas.openxmlformats.org/officeDocument/2006/relationships/slide" Target="slide21.xml"/><Relationship Id="rId20" Type="http://schemas.openxmlformats.org/officeDocument/2006/relationships/slide" Target="slide25.xml"/><Relationship Id="rId29"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8.xml"/><Relationship Id="rId11" Type="http://schemas.openxmlformats.org/officeDocument/2006/relationships/slide" Target="slide16.xml"/><Relationship Id="rId24" Type="http://schemas.openxmlformats.org/officeDocument/2006/relationships/slide" Target="slide29.xml"/><Relationship Id="rId32" Type="http://schemas.openxmlformats.org/officeDocument/2006/relationships/slide" Target="slide37.xml"/><Relationship Id="rId5" Type="http://schemas.openxmlformats.org/officeDocument/2006/relationships/slide" Target="slide7.xml"/><Relationship Id="rId15" Type="http://schemas.openxmlformats.org/officeDocument/2006/relationships/slide" Target="slide20.xml"/><Relationship Id="rId23" Type="http://schemas.openxmlformats.org/officeDocument/2006/relationships/slide" Target="slide28.xml"/><Relationship Id="rId28" Type="http://schemas.openxmlformats.org/officeDocument/2006/relationships/slide" Target="slide33.xml"/><Relationship Id="rId10" Type="http://schemas.openxmlformats.org/officeDocument/2006/relationships/slide" Target="slide13.xml"/><Relationship Id="rId19" Type="http://schemas.openxmlformats.org/officeDocument/2006/relationships/slide" Target="slide24.xml"/><Relationship Id="rId31" Type="http://schemas.openxmlformats.org/officeDocument/2006/relationships/slide" Target="slide36.xml"/><Relationship Id="rId4" Type="http://schemas.openxmlformats.org/officeDocument/2006/relationships/slide" Target="slide6.xml"/><Relationship Id="rId9" Type="http://schemas.openxmlformats.org/officeDocument/2006/relationships/slide" Target="slide11.xml"/><Relationship Id="rId14" Type="http://schemas.openxmlformats.org/officeDocument/2006/relationships/slide" Target="slide19.xml"/><Relationship Id="rId22" Type="http://schemas.openxmlformats.org/officeDocument/2006/relationships/slide" Target="slide27.xml"/><Relationship Id="rId27" Type="http://schemas.openxmlformats.org/officeDocument/2006/relationships/slide" Target="slide32.xml"/><Relationship Id="rId30" Type="http://schemas.openxmlformats.org/officeDocument/2006/relationships/slide" Target="slide35.xml"/><Relationship Id="rId35" Type="http://schemas.openxmlformats.org/officeDocument/2006/relationships/slide" Target="slide40.xml"/><Relationship Id="rId8" Type="http://schemas.openxmlformats.org/officeDocument/2006/relationships/slide" Target="slide10.xml"/></Relationships>
</file>

<file path=ppt/slides/_rels/slide30.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33.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35.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2.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chart" Target="../charts/chart5.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chart" Target="../charts/chart7.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175" y="990600"/>
            <a:ext cx="9140825" cy="1736725"/>
          </a:xfrm>
        </p:spPr>
        <p:txBody>
          <a:bodyPr anchor="ctr"/>
          <a:lstStyle/>
          <a:p>
            <a:pPr eaLnBrk="1" hangingPunct="1">
              <a:defRPr/>
            </a:pPr>
            <a:r>
              <a:rPr lang="en-US" smtClean="0">
                <a:solidFill>
                  <a:srgbClr val="E74C39"/>
                </a:solidFill>
                <a:latin typeface="Franklin Gothic Book"/>
              </a:rPr>
              <a:t>Oakland University</a:t>
            </a:r>
            <a:r>
              <a:rPr lang="en-US" dirty="0">
                <a:solidFill>
                  <a:schemeClr val="tx1"/>
                </a:solidFill>
                <a:latin typeface="frank"/>
              </a:rPr>
              <a:t/>
            </a:r>
            <a:br>
              <a:rPr lang="en-US" dirty="0">
                <a:solidFill>
                  <a:schemeClr val="tx1"/>
                </a:solidFill>
                <a:latin typeface="frank"/>
              </a:rPr>
            </a:br>
            <a:r>
              <a:rPr lang="en-US" dirty="0">
                <a:solidFill>
                  <a:srgbClr val="373D5A"/>
                </a:solidFill>
                <a:latin typeface="Franklin Gothic Book"/>
              </a:rPr>
              <a:t> CIRP </a:t>
            </a:r>
            <a:r>
              <a:rPr lang="en-US" dirty="0">
                <a:solidFill>
                  <a:srgbClr val="202945"/>
                </a:solidFill>
                <a:latin typeface="Franklin Gothic Book"/>
              </a:rPr>
              <a:t>Freshman</a:t>
            </a:r>
            <a:r>
              <a:rPr lang="en-US" dirty="0">
                <a:solidFill>
                  <a:srgbClr val="373D5A"/>
                </a:solidFill>
                <a:latin typeface="Franklin Gothic Book"/>
              </a:rPr>
              <a:t> Survey </a:t>
            </a:r>
            <a:r>
              <a:rPr lang="en-US" dirty="0">
                <a:solidFill>
                  <a:schemeClr val="tx1"/>
                </a:solidFill>
                <a:latin typeface="frank"/>
              </a:rPr>
              <a:t/>
            </a:r>
            <a:br>
              <a:rPr lang="en-US" dirty="0">
                <a:solidFill>
                  <a:schemeClr val="tx1"/>
                </a:solidFill>
                <a:latin typeface="frank"/>
              </a:rPr>
            </a:br>
            <a:r>
              <a:rPr lang="en-US" dirty="0">
                <a:solidFill>
                  <a:srgbClr val="767FAC"/>
                </a:solidFill>
                <a:latin typeface="Franklin Gothic Book"/>
              </a:rPr>
              <a:t> </a:t>
            </a:r>
            <a:r>
              <a:rPr lang="en-US" dirty="0" smtClean="0">
                <a:solidFill>
                  <a:srgbClr val="E74C39"/>
                </a:solidFill>
                <a:latin typeface="Franklin Gothic Book"/>
              </a:rPr>
              <a:t>2018</a:t>
            </a:r>
            <a:r>
              <a:rPr lang="en-US" dirty="0" smtClean="0">
                <a:solidFill>
                  <a:srgbClr val="767FAC"/>
                </a:solidFill>
                <a:latin typeface="Franklin Gothic Book"/>
              </a:rPr>
              <a:t> </a:t>
            </a:r>
            <a:r>
              <a:rPr lang="en-US" dirty="0">
                <a:solidFill>
                  <a:srgbClr val="E74C39"/>
                </a:solidFill>
                <a:latin typeface="Franklin Gothic Book"/>
              </a:rPr>
              <a:t>Results</a:t>
            </a:r>
            <a:endParaRPr lang="en-US" dirty="0">
              <a:solidFill>
                <a:schemeClr val="tx1"/>
              </a:solidFill>
              <a:latin typeface="Franklin Gothic Book"/>
            </a:endParaRPr>
          </a:p>
        </p:txBody>
      </p:sp>
      <p:sp>
        <p:nvSpPr>
          <p:cNvPr id="28675" name="Text Box 5"/>
          <p:cNvSpPr txBox="1">
            <a:spLocks noChangeArrowheads="1"/>
          </p:cNvSpPr>
          <p:nvPr/>
        </p:nvSpPr>
        <p:spPr bwMode="auto">
          <a:xfrm>
            <a:off x="0" y="6169025"/>
            <a:ext cx="9140825" cy="274638"/>
          </a:xfrm>
          <a:prstGeom prst="rect">
            <a:avLst/>
          </a:prstGeom>
          <a:noFill/>
          <a:ln w="9525">
            <a:noFill/>
            <a:miter lim="800000"/>
            <a:headEnd/>
            <a:tailEnd/>
          </a:ln>
        </p:spPr>
        <p:txBody>
          <a:bodyPr wrap="none" anchor="t"/>
          <a:lstStyle/>
          <a:p>
            <a:pPr algn="ctr"/>
            <a:r>
              <a:rPr lang="en-US" sz="1200" i="1" dirty="0">
                <a:solidFill>
                  <a:srgbClr val="E74C39"/>
                </a:solidFill>
                <a:latin typeface="Franklin Gothic Book"/>
              </a:rPr>
              <a:t>Higher</a:t>
            </a:r>
            <a:r>
              <a:rPr lang="en-US" sz="1200" i="1" dirty="0">
                <a:solidFill>
                  <a:srgbClr val="767FAC"/>
                </a:solidFill>
                <a:latin typeface="Franklin Gothic Book"/>
              </a:rPr>
              <a:t> </a:t>
            </a:r>
            <a:r>
              <a:rPr lang="en-US" sz="1200" i="1" dirty="0">
                <a:solidFill>
                  <a:srgbClr val="E74C39"/>
                </a:solidFill>
                <a:latin typeface="Franklin Gothic Book"/>
              </a:rPr>
              <a:t>Education</a:t>
            </a:r>
            <a:r>
              <a:rPr lang="en-US" sz="1200" i="1" dirty="0">
                <a:solidFill>
                  <a:srgbClr val="767FAC"/>
                </a:solidFill>
                <a:latin typeface="Franklin Gothic Book"/>
              </a:rPr>
              <a:t> </a:t>
            </a:r>
            <a:r>
              <a:rPr lang="en-US" sz="1200" i="1" dirty="0">
                <a:solidFill>
                  <a:srgbClr val="E74C39"/>
                </a:solidFill>
                <a:latin typeface="Franklin Gothic Book"/>
              </a:rPr>
              <a:t>Research</a:t>
            </a:r>
            <a:r>
              <a:rPr lang="en-US" sz="1200" i="1" dirty="0">
                <a:solidFill>
                  <a:srgbClr val="767FAC"/>
                </a:solidFill>
                <a:latin typeface="Franklin Gothic Book"/>
              </a:rPr>
              <a:t> </a:t>
            </a:r>
            <a:r>
              <a:rPr lang="en-US" sz="1200" i="1" dirty="0">
                <a:solidFill>
                  <a:srgbClr val="E74C39"/>
                </a:solidFill>
                <a:latin typeface="Franklin Gothic Book"/>
              </a:rPr>
              <a:t>Institute, University</a:t>
            </a:r>
            <a:r>
              <a:rPr lang="en-US" sz="1200" i="1" dirty="0">
                <a:solidFill>
                  <a:srgbClr val="767FAC"/>
                </a:solidFill>
                <a:latin typeface="Franklin Gothic Book"/>
              </a:rPr>
              <a:t> </a:t>
            </a:r>
            <a:r>
              <a:rPr lang="en-US" sz="1200" i="1" dirty="0">
                <a:solidFill>
                  <a:srgbClr val="E74C39"/>
                </a:solidFill>
                <a:latin typeface="Franklin Gothic Book"/>
              </a:rPr>
              <a:t>of</a:t>
            </a:r>
            <a:r>
              <a:rPr lang="en-US" sz="1200" i="1" dirty="0">
                <a:solidFill>
                  <a:srgbClr val="767FAC"/>
                </a:solidFill>
                <a:latin typeface="Franklin Gothic Book"/>
              </a:rPr>
              <a:t> </a:t>
            </a:r>
            <a:r>
              <a:rPr lang="en-US" sz="1200" i="1" dirty="0">
                <a:solidFill>
                  <a:srgbClr val="E74C39"/>
                </a:solidFill>
                <a:latin typeface="Franklin Gothic Book"/>
              </a:rPr>
              <a:t>California</a:t>
            </a:r>
            <a:r>
              <a:rPr lang="en-US" sz="1200" i="1" dirty="0">
                <a:solidFill>
                  <a:srgbClr val="767FAC"/>
                </a:solidFill>
                <a:latin typeface="Franklin Gothic Book"/>
              </a:rPr>
              <a:t> </a:t>
            </a:r>
            <a:r>
              <a:rPr lang="en-US" sz="1200" i="1" dirty="0">
                <a:solidFill>
                  <a:srgbClr val="E74C39"/>
                </a:solidFill>
                <a:latin typeface="Franklin Gothic Book"/>
              </a:rPr>
              <a:t>at</a:t>
            </a:r>
            <a:r>
              <a:rPr lang="en-US" sz="1200" i="1" dirty="0">
                <a:solidFill>
                  <a:srgbClr val="767FAC"/>
                </a:solidFill>
                <a:latin typeface="Franklin Gothic Book"/>
              </a:rPr>
              <a:t> </a:t>
            </a:r>
            <a:r>
              <a:rPr lang="en-US" sz="1200" i="1" dirty="0">
                <a:solidFill>
                  <a:srgbClr val="E74C39"/>
                </a:solidFill>
                <a:latin typeface="Franklin Gothic Book"/>
              </a:rPr>
              <a:t>Los</a:t>
            </a:r>
            <a:r>
              <a:rPr lang="en-US" sz="1200" i="1" dirty="0">
                <a:solidFill>
                  <a:srgbClr val="767FAC"/>
                </a:solidFill>
                <a:latin typeface="Franklin Gothic Book"/>
              </a:rPr>
              <a:t> </a:t>
            </a:r>
            <a:r>
              <a:rPr lang="en-US" sz="1200" i="1" dirty="0">
                <a:solidFill>
                  <a:srgbClr val="E74C39"/>
                </a:solidFill>
                <a:latin typeface="Franklin Gothic Book"/>
              </a:rPr>
              <a:t>Angeles</a:t>
            </a:r>
          </a:p>
        </p:txBody>
      </p:sp>
      <p:sp>
        <p:nvSpPr>
          <p:cNvPr id="2051" name="Rectangle 3"/>
          <p:cNvSpPr>
            <a:spLocks noChangeArrowheads="1"/>
          </p:cNvSpPr>
          <p:nvPr>
            <p:custDataLst>
              <p:tags r:id="rId1"/>
            </p:custDataLst>
          </p:nvPr>
        </p:nvSpPr>
        <p:spPr bwMode="auto">
          <a:xfrm>
            <a:off x="0" y="3429000"/>
            <a:ext cx="9144000" cy="1676400"/>
          </a:xfrm>
          <a:prstGeom prst="rect">
            <a:avLst/>
          </a:prstGeom>
          <a:noFill/>
          <a:ln w="9525">
            <a:noFill/>
            <a:miter lim="800000"/>
            <a:headEnd/>
            <a:tailEnd/>
          </a:ln>
        </p:spPr>
        <p:txBody>
          <a:bodyPr anchor="t"/>
          <a:lstStyle/>
          <a:p>
            <a:pPr algn="ctr" eaLnBrk="1" hangingPunct="1">
              <a:lnSpc>
                <a:spcPct val="80000"/>
              </a:lnSpc>
              <a:spcBef>
                <a:spcPct val="10000"/>
              </a:spcBef>
              <a:buClr>
                <a:schemeClr val="tx2"/>
              </a:buClr>
              <a:defRPr/>
            </a:pPr>
            <a:r>
              <a:rPr lang="en-US" sz="1800" b="1" dirty="0">
                <a:solidFill>
                  <a:schemeClr val="tx2">
                    <a:lumMod val="50000"/>
                  </a:schemeClr>
                </a:solidFill>
                <a:latin typeface="Franklin Gothic Book"/>
              </a:rPr>
              <a:t>First-time, Full-time Freshmen</a:t>
            </a:r>
            <a:endParaRPr lang="en-US" sz="1800" b="1" dirty="0">
              <a:solidFill>
                <a:srgbClr val="373D5A"/>
              </a:solidFill>
              <a:latin typeface="Franklin Gothic Book"/>
            </a:endParaRPr>
          </a:p>
          <a:p>
            <a:pPr algn="ctr" eaLnBrk="1" hangingPunct="1">
              <a:lnSpc>
                <a:spcPct val="80000"/>
              </a:lnSpc>
              <a:spcBef>
                <a:spcPct val="10000"/>
              </a:spcBef>
              <a:buClr>
                <a:schemeClr val="tx2"/>
              </a:buClr>
              <a:defRPr/>
            </a:pPr>
            <a:endParaRPr lang="en-US" sz="1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2200" b="1" smtClean="0">
                <a:solidFill>
                  <a:srgbClr val="202945"/>
                </a:solidFill>
                <a:latin typeface="Franklin Gothic Book"/>
              </a:rPr>
              <a:t>Oakland University</a:t>
            </a:r>
            <a:endParaRPr lang="en-US" sz="2200" b="1" dirty="0">
              <a:solidFill>
                <a:srgbClr val="202945"/>
              </a:solidFill>
              <a:latin typeface="Franklin Gothic Book"/>
            </a:endParaRPr>
          </a:p>
          <a:p>
            <a:pPr algn="ctr" eaLnBrk="1" hangingPunct="1">
              <a:lnSpc>
                <a:spcPct val="80000"/>
              </a:lnSpc>
              <a:spcBef>
                <a:spcPct val="10000"/>
              </a:spcBef>
              <a:buClr>
                <a:schemeClr val="tx2"/>
              </a:buClr>
              <a:defRPr/>
            </a:pPr>
            <a:r>
              <a:rPr lang="en-US" sz="1800" b="1" smtClean="0">
                <a:solidFill>
                  <a:schemeClr val="tx2">
                    <a:lumMod val="50000"/>
                  </a:schemeClr>
                </a:solidFill>
                <a:latin typeface="Franklin Gothic Book"/>
              </a:rPr>
              <a:t>N=2,015</a:t>
            </a:r>
            <a:endParaRPr lang="en-US" sz="18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endParaRPr lang="en-US" sz="1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2200" b="1" smtClean="0">
                <a:solidFill>
                  <a:schemeClr val="tx2">
                    <a:lumMod val="50000"/>
                  </a:schemeClr>
                </a:solidFill>
                <a:latin typeface="Franklin Gothic Book"/>
              </a:rPr>
              <a:t>Public Universities-medium selectivity</a:t>
            </a:r>
            <a:endParaRPr lang="en-US" sz="2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1800" b="1" smtClean="0">
                <a:solidFill>
                  <a:schemeClr val="tx2">
                    <a:lumMod val="50000"/>
                  </a:schemeClr>
                </a:solidFill>
                <a:latin typeface="Franklin Gothic Book"/>
              </a:rPr>
              <a:t>N=18,469</a:t>
            </a:r>
            <a:endParaRPr lang="en-US" sz="1800" b="1" dirty="0">
              <a:solidFill>
                <a:schemeClr val="tx2">
                  <a:lumMod val="50000"/>
                </a:schemeClr>
              </a:solidFill>
              <a:latin typeface="Franklin Gothic Book"/>
            </a:endParaRPr>
          </a:p>
        </p:txBody>
      </p:sp>
      <p:sp>
        <p:nvSpPr>
          <p:cNvPr id="2" name="Rectangle 1"/>
          <p:cNvSpPr/>
          <p:nvPr/>
        </p:nvSpPr>
        <p:spPr bwMode="auto">
          <a:xfrm>
            <a:off x="7086600" y="6553200"/>
            <a:ext cx="1143000" cy="2286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Garamond" pitchFamily="18" charset="0"/>
            </a:endParaRPr>
          </a:p>
        </p:txBody>
      </p:sp>
    </p:spTree>
    <p:extLst>
      <p:ext uri="{BB962C8B-B14F-4D97-AF65-F5344CB8AC3E}">
        <p14:creationId xmlns:p14="http://schemas.microsoft.com/office/powerpoint/2010/main" val="3291373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idx="4294967295"/>
          </p:nvPr>
        </p:nvSpPr>
        <p:spPr>
          <a:xfrm>
            <a:off x="914400" y="152400"/>
            <a:ext cx="8001000" cy="838200"/>
          </a:xfrm>
        </p:spPr>
        <p:txBody>
          <a:bodyPr/>
          <a:lstStyle/>
          <a:p>
            <a:pPr eaLnBrk="1" hangingPunct="1">
              <a:defRPr/>
            </a:pPr>
            <a:r>
              <a:rPr lang="en-US" dirty="0" smtClean="0">
                <a:solidFill>
                  <a:schemeClr val="bg1"/>
                </a:solidFill>
              </a:rPr>
              <a:t/>
            </a:r>
            <a:br>
              <a:rPr lang="en-US" dirty="0" smtClean="0">
                <a:solidFill>
                  <a:schemeClr val="bg1"/>
                </a:solidFill>
              </a:rPr>
            </a:br>
            <a:r>
              <a:rPr lang="en-US" dirty="0" smtClean="0">
                <a:solidFill>
                  <a:schemeClr val="bg1"/>
                </a:solidFill>
                <a:latin typeface="Franklin Gothic Book" panose="020B0503020102020204" pitchFamily="34" charset="0"/>
              </a:rPr>
              <a:t>College Acceptance</a:t>
            </a:r>
            <a:r>
              <a:rPr lang="en-US" dirty="0" smtClean="0">
                <a:solidFill>
                  <a:schemeClr val="bg1"/>
                </a:solidFill>
              </a:rPr>
              <a:t/>
            </a:r>
            <a:br>
              <a:rPr lang="en-US" dirty="0" smtClean="0">
                <a:solidFill>
                  <a:schemeClr val="bg1"/>
                </a:solidFill>
              </a:rPr>
            </a:br>
            <a:r>
              <a:rPr lang="en-US" sz="1600" dirty="0" smtClean="0">
                <a:solidFill>
                  <a:schemeClr val="bg1"/>
                </a:solidFill>
              </a:rPr>
              <a:t/>
            </a:r>
            <a:br>
              <a:rPr lang="en-US" sz="1600" dirty="0" smtClean="0">
                <a:solidFill>
                  <a:schemeClr val="bg1"/>
                </a:solidFill>
              </a:rPr>
            </a:br>
            <a:endParaRPr lang="en-US" sz="1600" dirty="0" smtClean="0">
              <a:solidFill>
                <a:schemeClr val="bg1"/>
              </a:solidFill>
            </a:endParaRPr>
          </a:p>
        </p:txBody>
      </p:sp>
      <p:sp>
        <p:nvSpPr>
          <p:cNvPr id="10" name="Slide Number Placeholder 9"/>
          <p:cNvSpPr>
            <a:spLocks noGrp="1"/>
          </p:cNvSpPr>
          <p:nvPr>
            <p:ph type="sldNum" sz="quarter" idx="10"/>
          </p:nvPr>
        </p:nvSpPr>
        <p:spPr/>
        <p:txBody>
          <a:bodyPr/>
          <a:lstStyle/>
          <a:p>
            <a:pPr>
              <a:defRPr/>
            </a:pPr>
            <a:fld id="{7F203371-9CB2-4A90-9261-771DC74F61A0}" type="slidenum">
              <a:rPr lang="en-US" smtClean="0"/>
              <a:pPr>
                <a:defRPr/>
              </a:pPr>
              <a:t>10</a:t>
            </a:fld>
            <a:endParaRPr lang="en-US" dirty="0"/>
          </a:p>
        </p:txBody>
      </p:sp>
      <p:graphicFrame>
        <p:nvGraphicFramePr>
          <p:cNvPr id="7" name="Accepted by first choice"/>
          <p:cNvGraphicFramePr/>
          <p:nvPr>
            <p:extLst>
              <p:ext uri="{D42A27DB-BD31-4B8C-83A1-F6EECF244321}">
                <p14:modId xmlns:p14="http://schemas.microsoft.com/office/powerpoint/2010/main" val="3629159005"/>
              </p:ext>
            </p:extLst>
          </p:nvPr>
        </p:nvGraphicFramePr>
        <p:xfrm>
          <a:off x="228600" y="1158740"/>
          <a:ext cx="3124200" cy="4724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First choice"/>
          <p:cNvGraphicFramePr/>
          <p:nvPr>
            <p:extLst>
              <p:ext uri="{D42A27DB-BD31-4B8C-83A1-F6EECF244321}">
                <p14:modId xmlns:p14="http://schemas.microsoft.com/office/powerpoint/2010/main" val="259608422"/>
              </p:ext>
            </p:extLst>
          </p:nvPr>
        </p:nvGraphicFramePr>
        <p:xfrm>
          <a:off x="3276600" y="1066800"/>
          <a:ext cx="5867400" cy="54864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3886200" y="762000"/>
            <a:ext cx="5029200" cy="424732"/>
          </a:xfrm>
          <a:prstGeom prst="rect">
            <a:avLst/>
          </a:prstGeom>
          <a:noFill/>
        </p:spPr>
        <p:txBody>
          <a:bodyPr wrap="square" rtlCol="0">
            <a:spAutoFit/>
          </a:bodyPr>
          <a:lstStyle/>
          <a:p>
            <a:pPr algn="ctr"/>
            <a:r>
              <a:rPr lang="en-US" b="1" dirty="0" smtClean="0">
                <a:solidFill>
                  <a:srgbClr val="E74C39"/>
                </a:solidFill>
                <a:latin typeface="Franklin Gothic Book" panose="020B0503020102020204" pitchFamily="34" charset="0"/>
              </a:rPr>
              <a:t>Is this </a:t>
            </a:r>
            <a:r>
              <a:rPr lang="en-US" sz="2160" b="1" dirty="0" smtClean="0">
                <a:solidFill>
                  <a:srgbClr val="E74C39"/>
                </a:solidFill>
                <a:latin typeface="Franklin Gothic Book" panose="020B0503020102020204" pitchFamily="34" charset="0"/>
              </a:rPr>
              <a:t>college</a:t>
            </a:r>
            <a:r>
              <a:rPr lang="en-US" b="1" dirty="0" smtClean="0">
                <a:solidFill>
                  <a:srgbClr val="E74C39"/>
                </a:solidFill>
                <a:latin typeface="Franklin Gothic Book" panose="020B0503020102020204" pitchFamily="34" charset="0"/>
              </a:rPr>
              <a:t> your…</a:t>
            </a:r>
            <a:endParaRPr lang="en-US" b="1" dirty="0">
              <a:solidFill>
                <a:srgbClr val="E74C39"/>
              </a:solidFill>
              <a:latin typeface="Franklin Gothic Book" panose="020B0503020102020204" pitchFamily="34" charset="0"/>
            </a:endParaRPr>
          </a:p>
        </p:txBody>
      </p:sp>
      <p:sp>
        <p:nvSpPr>
          <p:cNvPr id="8"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2"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extLst>
      <p:ext uri="{BB962C8B-B14F-4D97-AF65-F5344CB8AC3E}">
        <p14:creationId xmlns:p14="http://schemas.microsoft.com/office/powerpoint/2010/main" val="1607161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p:cNvGraphicFramePr>
            <a:graphicFrameLocks noGrp="1" noChangeAspect="1"/>
          </p:cNvGraphicFramePr>
          <p:nvPr>
            <p:ph idx="1"/>
            <p:extLst>
              <p:ext uri="{D42A27DB-BD31-4B8C-83A1-F6EECF244321}">
                <p14:modId xmlns:p14="http://schemas.microsoft.com/office/powerpoint/2010/main" val="1284552319"/>
              </p:ext>
            </p:extLst>
          </p:nvPr>
        </p:nvGraphicFramePr>
        <p:xfrm>
          <a:off x="152400" y="16764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609601"/>
          </a:xfrm>
        </p:spPr>
        <p:txBody>
          <a:bodyPr/>
          <a:lstStyle/>
          <a:p>
            <a:r>
              <a:rPr lang="en-US" dirty="0">
                <a:solidFill>
                  <a:srgbClr val="202945"/>
                </a:solidFill>
                <a:latin typeface="Franklin Gothic Book" panose="020B0503020102020204" pitchFamily="34" charset="0"/>
              </a:rPr>
              <a:t>College Choice</a:t>
            </a:r>
            <a:endParaRPr lang="en-US" sz="2160" dirty="0">
              <a:solidFill>
                <a:srgbClr val="202945"/>
              </a:solidFill>
              <a:latin typeface="Franklin Gothic Book" panose="020B0503020102020204" pitchFamily="34" charset="0"/>
            </a:endParaRPr>
          </a:p>
        </p:txBody>
      </p:sp>
      <p:sp>
        <p:nvSpPr>
          <p:cNvPr id="5" name="Rectangle 6"/>
          <p:cNvSpPr>
            <a:spLocks noChangeArrowheads="1"/>
          </p:cNvSpPr>
          <p:nvPr/>
        </p:nvSpPr>
        <p:spPr bwMode="auto">
          <a:xfrm>
            <a:off x="2514600" y="6211669"/>
            <a:ext cx="3657600" cy="646331"/>
          </a:xfrm>
          <a:prstGeom prst="rect">
            <a:avLst/>
          </a:prstGeom>
          <a:noFill/>
          <a:ln w="9525">
            <a:noFill/>
            <a:miter lim="800000"/>
            <a:headEnd/>
            <a:tailEnd/>
          </a:ln>
        </p:spPr>
        <p:txBody>
          <a:bodyPr wrap="square">
            <a:spAutoFit/>
          </a:bodyPr>
          <a:lstStyle/>
          <a:p>
            <a:pPr>
              <a:defRPr/>
            </a:pPr>
            <a:r>
              <a:rPr lang="en-US" sz="1200" b="1" dirty="0">
                <a:solidFill>
                  <a:srgbClr val="202945"/>
                </a:solidFill>
                <a:latin typeface="+mn-lt"/>
              </a:rPr>
              <a:t> Your Institution               Comparison Group</a:t>
            </a:r>
          </a:p>
          <a:p>
            <a:pPr>
              <a:defRPr/>
            </a:pPr>
            <a:r>
              <a:rPr lang="en-US" sz="1200" b="1" dirty="0" smtClean="0">
                <a:latin typeface="+mn-lt"/>
              </a:rPr>
              <a:t>     </a:t>
            </a:r>
            <a:r>
              <a:rPr lang="en-US" sz="1200" dirty="0" smtClean="0">
                <a:solidFill>
                  <a:srgbClr val="202945"/>
                </a:solidFill>
                <a:latin typeface="+mn-lt"/>
              </a:rPr>
              <a:t>Very Important                  Very Important</a:t>
            </a:r>
          </a:p>
          <a:p>
            <a:pPr>
              <a:defRPr/>
            </a:pPr>
            <a:r>
              <a:rPr lang="en-US" sz="1200" dirty="0" smtClean="0">
                <a:latin typeface="+mn-lt"/>
              </a:rPr>
              <a:t>     </a:t>
            </a:r>
            <a:r>
              <a:rPr lang="en-US" sz="1200" dirty="0" smtClean="0">
                <a:solidFill>
                  <a:srgbClr val="202945"/>
                </a:solidFill>
                <a:latin typeface="+mn-lt"/>
              </a:rPr>
              <a:t>Somewhat Important         Somewhat Important</a:t>
            </a:r>
            <a:endParaRPr lang="en-US" sz="1200" dirty="0">
              <a:solidFill>
                <a:srgbClr val="202945"/>
              </a:solidFill>
              <a:latin typeface="+mn-lt"/>
            </a:endParaRPr>
          </a:p>
        </p:txBody>
      </p:sp>
      <p:sp>
        <p:nvSpPr>
          <p:cNvPr id="12" name="Rectangle 11"/>
          <p:cNvSpPr/>
          <p:nvPr/>
        </p:nvSpPr>
        <p:spPr bwMode="auto">
          <a:xfrm>
            <a:off x="2667000" y="6682917"/>
            <a:ext cx="76200" cy="76962"/>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2667000" y="64770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4267200" y="64770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267200" y="6674004"/>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3" name="TextBox 2"/>
          <p:cNvSpPr txBox="1"/>
          <p:nvPr/>
        </p:nvSpPr>
        <p:spPr>
          <a:xfrm>
            <a:off x="0" y="990600"/>
            <a:ext cx="9144000" cy="707886"/>
          </a:xfrm>
          <a:prstGeom prst="rect">
            <a:avLst/>
          </a:prstGeom>
          <a:noFill/>
        </p:spPr>
        <p:txBody>
          <a:bodyPr wrap="square" rtlCol="0">
            <a:spAutoFit/>
          </a:bodyPr>
          <a:lstStyle/>
          <a:p>
            <a:pPr algn="ctr"/>
            <a:r>
              <a:rPr lang="en-US" b="1" kern="0" dirty="0">
                <a:solidFill>
                  <a:srgbClr val="E74C39"/>
                </a:solidFill>
                <a:latin typeface="Franklin Gothic Book" panose="020B0503020102020204" pitchFamily="34" charset="0"/>
                <a:ea typeface="+mj-ea"/>
                <a:cs typeface="+mj-cs"/>
              </a:rPr>
              <a:t>In deciding to </a:t>
            </a:r>
            <a:r>
              <a:rPr lang="en-US" b="1" i="1" u="sng" kern="0" dirty="0">
                <a:solidFill>
                  <a:srgbClr val="E74C39"/>
                </a:solidFill>
                <a:latin typeface="Franklin Gothic Book" panose="020B0503020102020204" pitchFamily="34" charset="0"/>
                <a:ea typeface="+mj-ea"/>
                <a:cs typeface="+mj-cs"/>
              </a:rPr>
              <a:t>go to college</a:t>
            </a:r>
            <a:r>
              <a:rPr lang="en-US" b="1" kern="0" dirty="0">
                <a:solidFill>
                  <a:srgbClr val="E74C39"/>
                </a:solidFill>
                <a:latin typeface="Franklin Gothic Book" panose="020B0503020102020204" pitchFamily="34" charset="0"/>
                <a:ea typeface="+mj-ea"/>
                <a:cs typeface="+mj-cs"/>
              </a:rPr>
              <a:t>, how important to </a:t>
            </a:r>
            <a:br>
              <a:rPr lang="en-US" b="1" kern="0" dirty="0">
                <a:solidFill>
                  <a:srgbClr val="E74C39"/>
                </a:solidFill>
                <a:latin typeface="Franklin Gothic Book" panose="020B0503020102020204" pitchFamily="34" charset="0"/>
                <a:ea typeface="+mj-ea"/>
                <a:cs typeface="+mj-cs"/>
              </a:rPr>
            </a:br>
            <a:r>
              <a:rPr lang="en-US" b="1" kern="0" dirty="0">
                <a:solidFill>
                  <a:srgbClr val="E74C39"/>
                </a:solidFill>
                <a:latin typeface="Franklin Gothic Book" panose="020B0503020102020204" pitchFamily="34" charset="0"/>
                <a:ea typeface="+mj-ea"/>
                <a:cs typeface="+mj-cs"/>
              </a:rPr>
              <a:t>you was each of the following reasons?</a:t>
            </a:r>
            <a:endParaRPr lang="en-US" b="1" dirty="0">
              <a:solidFill>
                <a:srgbClr val="E74C39"/>
              </a:solidFill>
              <a:latin typeface="Franklin Gothic Book" panose="020B0503020102020204" pitchFamily="34" charset="0"/>
            </a:endParaRPr>
          </a:p>
        </p:txBody>
      </p:sp>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p:cNvGraphicFramePr>
            <a:graphicFrameLocks noGrp="1" noChangeAspect="1"/>
          </p:cNvGraphicFramePr>
          <p:nvPr>
            <p:ph idx="1"/>
            <p:extLst>
              <p:ext uri="{D42A27DB-BD31-4B8C-83A1-F6EECF244321}">
                <p14:modId xmlns:p14="http://schemas.microsoft.com/office/powerpoint/2010/main" val="4290780145"/>
              </p:ext>
            </p:extLst>
          </p:nvPr>
        </p:nvGraphicFramePr>
        <p:xfrm>
          <a:off x="152400" y="16764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0" y="990600"/>
            <a:ext cx="9144000" cy="707886"/>
          </a:xfrm>
          <a:prstGeom prst="rect">
            <a:avLst/>
          </a:prstGeom>
          <a:noFill/>
        </p:spPr>
        <p:txBody>
          <a:bodyPr wrap="square" rtlCol="0" anchor="t">
            <a:spAutoFit/>
          </a:bodyPr>
          <a:lstStyle/>
          <a:p>
            <a:pPr algn="ctr"/>
            <a:r>
              <a:rPr lang="en-US" b="1" kern="0" dirty="0">
                <a:solidFill>
                  <a:srgbClr val="E74C39"/>
                </a:solidFill>
                <a:latin typeface="Franklin Gothic Book" panose="020B0503020102020204" pitchFamily="34" charset="0"/>
                <a:ea typeface="+mj-ea"/>
                <a:cs typeface="+mj-cs"/>
              </a:rPr>
              <a:t>In deciding to </a:t>
            </a:r>
            <a:r>
              <a:rPr lang="en-US" b="1" i="1" u="sng" kern="0" dirty="0">
                <a:solidFill>
                  <a:srgbClr val="E74C39"/>
                </a:solidFill>
                <a:latin typeface="Franklin Gothic Book" panose="020B0503020102020204" pitchFamily="34" charset="0"/>
                <a:ea typeface="+mj-ea"/>
                <a:cs typeface="+mj-cs"/>
              </a:rPr>
              <a:t>go to college</a:t>
            </a:r>
            <a:r>
              <a:rPr lang="en-US" b="1" kern="0" dirty="0">
                <a:solidFill>
                  <a:srgbClr val="E74C39"/>
                </a:solidFill>
                <a:latin typeface="Franklin Gothic Book" panose="020B0503020102020204" pitchFamily="34" charset="0"/>
                <a:ea typeface="+mj-ea"/>
                <a:cs typeface="+mj-cs"/>
              </a:rPr>
              <a:t>, how important to </a:t>
            </a:r>
            <a:r>
              <a:rPr lang="en-US" b="1" kern="0" dirty="0">
                <a:latin typeface="Franklin Gothic Book" panose="020B0503020102020204" pitchFamily="34" charset="0"/>
                <a:ea typeface="+mj-ea"/>
                <a:cs typeface="+mj-cs"/>
              </a:rPr>
              <a:t/>
            </a:r>
            <a:br>
              <a:rPr lang="en-US" b="1" kern="0" dirty="0">
                <a:latin typeface="Franklin Gothic Book" panose="020B0503020102020204" pitchFamily="34" charset="0"/>
                <a:ea typeface="+mj-ea"/>
                <a:cs typeface="+mj-cs"/>
              </a:rPr>
            </a:br>
            <a:r>
              <a:rPr lang="en-US" b="1" kern="0" dirty="0">
                <a:solidFill>
                  <a:srgbClr val="E74C39"/>
                </a:solidFill>
                <a:latin typeface="Franklin Gothic Book" panose="020B0503020102020204" pitchFamily="34" charset="0"/>
                <a:ea typeface="+mj-ea"/>
                <a:cs typeface="+mj-cs"/>
              </a:rPr>
              <a:t>you was each of the following reasons?</a:t>
            </a:r>
            <a:endParaRPr lang="en-US" b="1" dirty="0">
              <a:solidFill>
                <a:srgbClr val="E74C39"/>
              </a:solidFill>
              <a:latin typeface="Franklin Gothic Book" panose="020B0503020102020204" pitchFamily="34" charset="0"/>
            </a:endParaRPr>
          </a:p>
        </p:txBody>
      </p:sp>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7" name="Title 1"/>
          <p:cNvSpPr txBox="1">
            <a:spLocks/>
          </p:cNvSpPr>
          <p:nvPr/>
        </p:nvSpPr>
        <p:spPr bwMode="auto">
          <a:xfrm>
            <a:off x="0" y="380999"/>
            <a:ext cx="9140825" cy="609601"/>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r>
              <a:rPr lang="en-US" kern="0" smtClean="0">
                <a:solidFill>
                  <a:srgbClr val="202945"/>
                </a:solidFill>
                <a:latin typeface="Franklin Gothic Book" panose="020B0503020102020204" pitchFamily="34" charset="0"/>
              </a:rPr>
              <a:t>College Choice</a:t>
            </a:r>
            <a:endParaRPr lang="en-US" sz="2160" kern="0" dirty="0">
              <a:solidFill>
                <a:srgbClr val="202945"/>
              </a:solidFill>
              <a:latin typeface="Franklin Gothic Book" panose="020B0503020102020204" pitchFamily="34" charset="0"/>
            </a:endParaRPr>
          </a:p>
        </p:txBody>
      </p:sp>
      <p:sp>
        <p:nvSpPr>
          <p:cNvPr id="18" name="Rectangle 6"/>
          <p:cNvSpPr>
            <a:spLocks noChangeArrowheads="1"/>
          </p:cNvSpPr>
          <p:nvPr/>
        </p:nvSpPr>
        <p:spPr bwMode="auto">
          <a:xfrm>
            <a:off x="2514600" y="6211669"/>
            <a:ext cx="3657600" cy="646331"/>
          </a:xfrm>
          <a:prstGeom prst="rect">
            <a:avLst/>
          </a:prstGeom>
          <a:noFill/>
          <a:ln w="9525">
            <a:noFill/>
            <a:miter lim="800000"/>
            <a:headEnd/>
            <a:tailEnd/>
          </a:ln>
        </p:spPr>
        <p:txBody>
          <a:bodyPr wrap="square">
            <a:spAutoFit/>
          </a:bodyPr>
          <a:lstStyle/>
          <a:p>
            <a:pPr>
              <a:defRPr/>
            </a:pPr>
            <a:r>
              <a:rPr lang="en-US" sz="1200" b="1" dirty="0">
                <a:solidFill>
                  <a:srgbClr val="202945"/>
                </a:solidFill>
                <a:latin typeface="+mn-lt"/>
              </a:rPr>
              <a:t> Your Institution               Comparison Group</a:t>
            </a:r>
          </a:p>
          <a:p>
            <a:pPr>
              <a:defRPr/>
            </a:pPr>
            <a:r>
              <a:rPr lang="en-US" sz="1200" b="1" dirty="0" smtClean="0">
                <a:latin typeface="+mn-lt"/>
              </a:rPr>
              <a:t>     </a:t>
            </a:r>
            <a:r>
              <a:rPr lang="en-US" sz="1200" dirty="0" smtClean="0">
                <a:solidFill>
                  <a:srgbClr val="202945"/>
                </a:solidFill>
                <a:latin typeface="+mn-lt"/>
              </a:rPr>
              <a:t>Very Important                  Very Important</a:t>
            </a:r>
          </a:p>
          <a:p>
            <a:pPr>
              <a:defRPr/>
            </a:pPr>
            <a:r>
              <a:rPr lang="en-US" sz="1200" dirty="0" smtClean="0">
                <a:latin typeface="+mn-lt"/>
              </a:rPr>
              <a:t>     </a:t>
            </a:r>
            <a:r>
              <a:rPr lang="en-US" sz="1200" dirty="0" smtClean="0">
                <a:solidFill>
                  <a:srgbClr val="202945"/>
                </a:solidFill>
                <a:latin typeface="+mn-lt"/>
              </a:rPr>
              <a:t>Somewhat Important         Somewhat Important</a:t>
            </a:r>
            <a:endParaRPr lang="en-US" sz="1200" dirty="0">
              <a:solidFill>
                <a:srgbClr val="202945"/>
              </a:solidFill>
              <a:latin typeface="+mn-lt"/>
            </a:endParaRPr>
          </a:p>
        </p:txBody>
      </p:sp>
      <p:sp>
        <p:nvSpPr>
          <p:cNvPr id="19" name="Rectangle 18"/>
          <p:cNvSpPr/>
          <p:nvPr/>
        </p:nvSpPr>
        <p:spPr bwMode="auto">
          <a:xfrm>
            <a:off x="2667000" y="6682917"/>
            <a:ext cx="76200" cy="76962"/>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0" name="Rectangle 19"/>
          <p:cNvSpPr/>
          <p:nvPr/>
        </p:nvSpPr>
        <p:spPr bwMode="auto">
          <a:xfrm>
            <a:off x="2667000" y="64770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2" name="Rectangle 21"/>
          <p:cNvSpPr/>
          <p:nvPr/>
        </p:nvSpPr>
        <p:spPr bwMode="auto">
          <a:xfrm>
            <a:off x="4267200" y="64770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3" name="Rectangle 22"/>
          <p:cNvSpPr/>
          <p:nvPr/>
        </p:nvSpPr>
        <p:spPr bwMode="auto">
          <a:xfrm>
            <a:off x="4267200" y="6674004"/>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3566051327"/>
              </p:ext>
            </p:extLst>
          </p:nvPr>
        </p:nvGraphicFramePr>
        <p:xfrm>
          <a:off x="152400" y="1295400"/>
          <a:ext cx="8744919"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chemeClr val="tx1">
                    <a:lumMod val="50000"/>
                  </a:schemeClr>
                </a:solidFill>
                <a:latin typeface="Franklin Gothic Book"/>
              </a:rPr>
              <a:t> </a:t>
            </a:r>
            <a:r>
              <a:rPr lang="en-US" dirty="0">
                <a:solidFill>
                  <a:srgbClr val="202945"/>
                </a:solidFill>
                <a:latin typeface="Franklin Gothic Book"/>
              </a:rPr>
              <a:t>College Choice</a:t>
            </a:r>
            <a:r>
              <a:rPr lang="en-US" dirty="0">
                <a:solidFill>
                  <a:schemeClr val="tx1"/>
                </a:solidFill>
              </a:rPr>
              <a:t/>
            </a:r>
            <a:br>
              <a:rPr lang="en-US" dirty="0">
                <a:solidFill>
                  <a:schemeClr val="tx1"/>
                </a:solidFill>
              </a:rPr>
            </a:br>
            <a:r>
              <a:rPr lang="en-US" sz="2000" dirty="0">
                <a:solidFill>
                  <a:srgbClr val="E74C39"/>
                </a:solidFill>
                <a:latin typeface="Franklin Gothic Book"/>
              </a:rPr>
              <a:t>How important was each reason in your decision to attend </a:t>
            </a:r>
            <a:r>
              <a:rPr lang="en-US" sz="2000" i="1" u="sng" dirty="0">
                <a:solidFill>
                  <a:srgbClr val="E74C39"/>
                </a:solidFill>
                <a:latin typeface="Franklin Gothic Book"/>
              </a:rPr>
              <a:t>this college</a:t>
            </a:r>
            <a:r>
              <a:rPr lang="en-US" sz="2000" dirty="0">
                <a:solidFill>
                  <a:srgbClr val="E74C39"/>
                </a:solidFill>
                <a:latin typeface="Franklin Gothic Book"/>
              </a:rPr>
              <a:t>?</a:t>
            </a:r>
          </a:p>
        </p:txBody>
      </p:sp>
      <p:sp>
        <p:nvSpPr>
          <p:cNvPr id="5" name="Rectangle 6"/>
          <p:cNvSpPr>
            <a:spLocks noChangeArrowheads="1"/>
          </p:cNvSpPr>
          <p:nvPr/>
        </p:nvSpPr>
        <p:spPr bwMode="auto">
          <a:xfrm>
            <a:off x="2514600" y="6105293"/>
            <a:ext cx="4343400" cy="646331"/>
          </a:xfrm>
          <a:prstGeom prst="rect">
            <a:avLst/>
          </a:prstGeom>
          <a:noFill/>
          <a:ln w="9525">
            <a:noFill/>
            <a:miter lim="800000"/>
            <a:headEnd/>
            <a:tailEnd/>
          </a:ln>
        </p:spPr>
        <p:txBody>
          <a:bodyPr wrap="square">
            <a:spAutoFit/>
          </a:bodyPr>
          <a:lstStyle/>
          <a:p>
            <a:pPr>
              <a:defRPr/>
            </a:pPr>
            <a:r>
              <a:rPr lang="en-US" sz="1200" b="1" dirty="0">
                <a:solidFill>
                  <a:srgbClr val="202945"/>
                </a:solidFill>
              </a:rPr>
              <a:t> Your Institution               Comparison Group</a:t>
            </a:r>
          </a:p>
          <a:p>
            <a:pPr>
              <a:defRPr/>
            </a:pPr>
            <a:r>
              <a:rPr lang="en-US" sz="1200" b="1" dirty="0"/>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2" name="Rectangle 11"/>
          <p:cNvSpPr/>
          <p:nvPr/>
        </p:nvSpPr>
        <p:spPr bwMode="auto">
          <a:xfrm>
            <a:off x="2667000" y="6410093"/>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2667000" y="6562493"/>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4267200" y="6410093"/>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267200" y="6562493"/>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2561390271"/>
              </p:ext>
            </p:extLst>
          </p:nvPr>
        </p:nvGraphicFramePr>
        <p:xfrm>
          <a:off x="152400" y="14478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6" name="Title 1"/>
          <p:cNvSpPr txBox="1">
            <a:spLocks/>
          </p:cNvSpPr>
          <p:nvPr/>
        </p:nvSpPr>
        <p:spPr bwMode="auto">
          <a:xfrm>
            <a:off x="0" y="380999"/>
            <a:ext cx="9140825" cy="989013"/>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r>
              <a:rPr lang="en-US" kern="0" dirty="0" smtClean="0">
                <a:solidFill>
                  <a:schemeClr val="tx1">
                    <a:lumMod val="50000"/>
                  </a:schemeClr>
                </a:solidFill>
                <a:latin typeface="Franklin Gothic Book"/>
              </a:rPr>
              <a:t> </a:t>
            </a:r>
            <a:r>
              <a:rPr lang="en-US" kern="0" dirty="0" smtClean="0">
                <a:solidFill>
                  <a:srgbClr val="202945"/>
                </a:solidFill>
                <a:latin typeface="Franklin Gothic Book"/>
              </a:rPr>
              <a:t>College Choice</a:t>
            </a:r>
            <a:r>
              <a:rPr lang="en-US" kern="0" dirty="0" smtClean="0">
                <a:solidFill>
                  <a:schemeClr val="tx1"/>
                </a:solidFill>
              </a:rPr>
              <a:t/>
            </a:r>
            <a:br>
              <a:rPr lang="en-US" kern="0" dirty="0" smtClean="0">
                <a:solidFill>
                  <a:schemeClr val="tx1"/>
                </a:solidFill>
              </a:rPr>
            </a:br>
            <a:r>
              <a:rPr lang="en-US" sz="2000" kern="0" dirty="0" smtClean="0">
                <a:solidFill>
                  <a:srgbClr val="E74C39"/>
                </a:solidFill>
                <a:latin typeface="Franklin Gothic Book"/>
              </a:rPr>
              <a:t>How important was each reason in your decision to attend </a:t>
            </a:r>
            <a:r>
              <a:rPr lang="en-US" sz="2000" i="1" u="sng" kern="0" dirty="0" smtClean="0">
                <a:solidFill>
                  <a:srgbClr val="E74C39"/>
                </a:solidFill>
                <a:latin typeface="Franklin Gothic Book"/>
              </a:rPr>
              <a:t>this college</a:t>
            </a:r>
            <a:r>
              <a:rPr lang="en-US" sz="2000" kern="0" dirty="0" smtClean="0">
                <a:solidFill>
                  <a:srgbClr val="E74C39"/>
                </a:solidFill>
                <a:latin typeface="Franklin Gothic Book"/>
              </a:rPr>
              <a:t>?</a:t>
            </a:r>
            <a:endParaRPr lang="en-US" sz="2000" kern="0" dirty="0">
              <a:solidFill>
                <a:srgbClr val="E74C39"/>
              </a:solidFill>
              <a:latin typeface="Franklin Gothic Book"/>
            </a:endParaRPr>
          </a:p>
        </p:txBody>
      </p:sp>
      <p:sp>
        <p:nvSpPr>
          <p:cNvPr id="17" name="Rectangle 6"/>
          <p:cNvSpPr>
            <a:spLocks noChangeArrowheads="1"/>
          </p:cNvSpPr>
          <p:nvPr/>
        </p:nvSpPr>
        <p:spPr bwMode="auto">
          <a:xfrm>
            <a:off x="2514600" y="6105293"/>
            <a:ext cx="4343400" cy="646331"/>
          </a:xfrm>
          <a:prstGeom prst="rect">
            <a:avLst/>
          </a:prstGeom>
          <a:noFill/>
          <a:ln w="9525">
            <a:noFill/>
            <a:miter lim="800000"/>
            <a:headEnd/>
            <a:tailEnd/>
          </a:ln>
        </p:spPr>
        <p:txBody>
          <a:bodyPr wrap="square">
            <a:spAutoFit/>
          </a:bodyPr>
          <a:lstStyle/>
          <a:p>
            <a:pPr>
              <a:defRPr/>
            </a:pPr>
            <a:r>
              <a:rPr lang="en-US" sz="1200" b="1" dirty="0">
                <a:solidFill>
                  <a:srgbClr val="202945"/>
                </a:solidFill>
              </a:rPr>
              <a:t> Your Institution               Comparison Group</a:t>
            </a:r>
          </a:p>
          <a:p>
            <a:pPr>
              <a:defRPr/>
            </a:pPr>
            <a:r>
              <a:rPr lang="en-US" sz="1200" b="1" dirty="0"/>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8" name="Rectangle 17"/>
          <p:cNvSpPr/>
          <p:nvPr/>
        </p:nvSpPr>
        <p:spPr bwMode="auto">
          <a:xfrm>
            <a:off x="2667000" y="6410093"/>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9" name="Rectangle 18"/>
          <p:cNvSpPr/>
          <p:nvPr/>
        </p:nvSpPr>
        <p:spPr bwMode="auto">
          <a:xfrm>
            <a:off x="2667000" y="6562493"/>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0" name="Rectangle 19"/>
          <p:cNvSpPr/>
          <p:nvPr/>
        </p:nvSpPr>
        <p:spPr bwMode="auto">
          <a:xfrm>
            <a:off x="4267200" y="6410093"/>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2" name="Rectangle 21"/>
          <p:cNvSpPr/>
          <p:nvPr/>
        </p:nvSpPr>
        <p:spPr bwMode="auto">
          <a:xfrm>
            <a:off x="4267200" y="6562493"/>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2301165528"/>
              </p:ext>
            </p:extLst>
          </p:nvPr>
        </p:nvGraphicFramePr>
        <p:xfrm>
          <a:off x="152400" y="15240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spAutoFit/>
          </a:bodyPr>
          <a:lstStyle/>
          <a:p>
            <a:pPr>
              <a:defRPr/>
            </a:pPr>
            <a:r>
              <a:rPr lang="en-US" sz="1200" b="1" dirty="0">
                <a:solidFill>
                  <a:schemeClr val="tx1">
                    <a:lumMod val="75000"/>
                  </a:schemeClr>
                </a:solidFill>
              </a:rPr>
              <a:t> </a:t>
            </a:r>
            <a:r>
              <a:rPr lang="en-US" sz="1200" b="1" dirty="0">
                <a:solidFill>
                  <a:srgbClr val="202945"/>
                </a:solidFill>
              </a:rPr>
              <a:t>Your Institution                 Comparison Group</a:t>
            </a:r>
          </a:p>
          <a:p>
            <a:pPr>
              <a:defRPr/>
            </a:pPr>
            <a:r>
              <a:rPr lang="en-US" sz="1200" b="1" dirty="0">
                <a:solidFill>
                  <a:srgbClr val="202945"/>
                </a:solidFill>
              </a:rPr>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3" name="Rectangle 12"/>
          <p:cNvSpPr/>
          <p:nvPr/>
        </p:nvSpPr>
        <p:spPr bwMode="auto">
          <a:xfrm>
            <a:off x="3200400" y="64008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00400" y="65532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876800" y="64008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876800" y="65532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2" name="Title 1"/>
          <p:cNvSpPr txBox="1">
            <a:spLocks/>
          </p:cNvSpPr>
          <p:nvPr/>
        </p:nvSpPr>
        <p:spPr bwMode="auto">
          <a:xfrm>
            <a:off x="0" y="380999"/>
            <a:ext cx="9140825" cy="989013"/>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r>
              <a:rPr lang="en-US" kern="0" dirty="0" smtClean="0">
                <a:solidFill>
                  <a:schemeClr val="tx1">
                    <a:lumMod val="50000"/>
                  </a:schemeClr>
                </a:solidFill>
                <a:latin typeface="Franklin Gothic Book"/>
              </a:rPr>
              <a:t> </a:t>
            </a:r>
            <a:r>
              <a:rPr lang="en-US" kern="0" dirty="0" smtClean="0">
                <a:solidFill>
                  <a:srgbClr val="202945"/>
                </a:solidFill>
                <a:latin typeface="Franklin Gothic Book"/>
              </a:rPr>
              <a:t>College Choice</a:t>
            </a:r>
            <a:r>
              <a:rPr lang="en-US" kern="0" dirty="0" smtClean="0">
                <a:solidFill>
                  <a:schemeClr val="tx1"/>
                </a:solidFill>
              </a:rPr>
              <a:t/>
            </a:r>
            <a:br>
              <a:rPr lang="en-US" kern="0" dirty="0" smtClean="0">
                <a:solidFill>
                  <a:schemeClr val="tx1"/>
                </a:solidFill>
              </a:rPr>
            </a:br>
            <a:r>
              <a:rPr lang="en-US" sz="2000" kern="0" dirty="0" smtClean="0">
                <a:solidFill>
                  <a:srgbClr val="E74C39"/>
                </a:solidFill>
                <a:latin typeface="Franklin Gothic Book"/>
              </a:rPr>
              <a:t>How important was each reason in your decision to attend </a:t>
            </a:r>
            <a:r>
              <a:rPr lang="en-US" sz="2000" i="1" u="sng" kern="0" dirty="0" smtClean="0">
                <a:solidFill>
                  <a:srgbClr val="E74C39"/>
                </a:solidFill>
                <a:latin typeface="Franklin Gothic Book"/>
              </a:rPr>
              <a:t>this college</a:t>
            </a:r>
            <a:r>
              <a:rPr lang="en-US" sz="2000" kern="0" dirty="0" smtClean="0">
                <a:solidFill>
                  <a:srgbClr val="E74C39"/>
                </a:solidFill>
                <a:latin typeface="Franklin Gothic Book"/>
              </a:rPr>
              <a:t>?</a:t>
            </a:r>
            <a:endParaRPr lang="en-US" sz="2000" kern="0" dirty="0">
              <a:solidFill>
                <a:srgbClr val="E74C39"/>
              </a:solidFill>
              <a:latin typeface="Franklin Gothic Book"/>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ubtitle 6"/>
          <p:cNvSpPr>
            <a:spLocks noGrp="1"/>
          </p:cNvSpPr>
          <p:nvPr>
            <p:ph type="subTitle" sz="quarter" idx="1"/>
          </p:nvPr>
        </p:nvSpPr>
        <p:spPr>
          <a:xfrm>
            <a:off x="1371600" y="4419600"/>
            <a:ext cx="6400800" cy="1752600"/>
          </a:xfrm>
        </p:spPr>
        <p:txBody>
          <a:bodyPr/>
          <a:lstStyle/>
          <a:p>
            <a:r>
              <a:rPr lang="en-US" dirty="0">
                <a:solidFill>
                  <a:srgbClr val="E74C39"/>
                </a:solidFill>
                <a:latin typeface="Franklin Gothic Book"/>
              </a:rPr>
              <a:t>Economic factors play an important role in students’ decisions about college.</a:t>
            </a:r>
          </a:p>
          <a:p>
            <a:endParaRPr lang="en-US" sz="1600" dirty="0"/>
          </a:p>
        </p:txBody>
      </p:sp>
      <p:sp>
        <p:nvSpPr>
          <p:cNvPr id="5" name="Rectangle 2"/>
          <p:cNvSpPr txBox="1">
            <a:spLocks noChangeArrowheads="1"/>
          </p:cNvSpPr>
          <p:nvPr/>
        </p:nvSpPr>
        <p:spPr bwMode="auto">
          <a:xfrm>
            <a:off x="0" y="23622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dirty="0" smtClean="0">
                <a:solidFill>
                  <a:srgbClr val="202945"/>
                </a:solidFill>
                <a:latin typeface="Franklin Gothic Medium" panose="020B0603020102020204" pitchFamily="34" charset="0"/>
              </a:rPr>
              <a:t>Financing College </a:t>
            </a:r>
            <a:endParaRPr lang="en-US" sz="4400" b="0" kern="0" dirty="0">
              <a:solidFill>
                <a:schemeClr val="bg1"/>
              </a:solidFill>
              <a:latin typeface="Franklin Gothic Medium" panose="020B0603020102020204" pitchFamily="34" charset="0"/>
            </a:endParaRPr>
          </a:p>
        </p:txBody>
      </p:sp>
      <p:sp>
        <p:nvSpPr>
          <p:cNvPr id="4"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Financial expenses"/>
          <p:cNvGraphicFramePr>
            <a:graphicFrameLocks noChangeAspect="1"/>
          </p:cNvGraphicFramePr>
          <p:nvPr>
            <p:custDataLst>
              <p:tags r:id="rId1"/>
            </p:custDataLst>
            <p:extLst>
              <p:ext uri="{D42A27DB-BD31-4B8C-83A1-F6EECF244321}">
                <p14:modId xmlns:p14="http://schemas.microsoft.com/office/powerpoint/2010/main" val="321369864"/>
              </p:ext>
            </p:extLst>
          </p:nvPr>
        </p:nvGraphicFramePr>
        <p:xfrm>
          <a:off x="152400" y="1600200"/>
          <a:ext cx="8229600" cy="4682359"/>
        </p:xfrm>
        <a:graphic>
          <a:graphicData uri="http://schemas.openxmlformats.org/drawingml/2006/chart">
            <c:chart xmlns:c="http://schemas.openxmlformats.org/drawingml/2006/chart" xmlns:r="http://schemas.openxmlformats.org/officeDocument/2006/relationships" r:id="rId4"/>
          </a:graphicData>
        </a:graphic>
      </p:graphicFrame>
      <p:sp>
        <p:nvSpPr>
          <p:cNvPr id="8"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9"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0" name="Title 1"/>
          <p:cNvSpPr txBox="1">
            <a:spLocks/>
          </p:cNvSpPr>
          <p:nvPr/>
        </p:nvSpPr>
        <p:spPr bwMode="auto">
          <a:xfrm>
            <a:off x="0" y="380999"/>
            <a:ext cx="9140825" cy="989013"/>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r>
              <a:rPr lang="en-US" kern="0" dirty="0" smtClean="0">
                <a:solidFill>
                  <a:srgbClr val="202945"/>
                </a:solidFill>
                <a:latin typeface="Franklin Gothic Book"/>
              </a:rPr>
              <a:t>Financing College</a:t>
            </a:r>
            <a:r>
              <a:rPr lang="en-US" kern="0" dirty="0" smtClean="0">
                <a:solidFill>
                  <a:schemeClr val="tx1"/>
                </a:solidFill>
              </a:rPr>
              <a:t/>
            </a:r>
            <a:br>
              <a:rPr lang="en-US" kern="0" dirty="0" smtClean="0">
                <a:solidFill>
                  <a:schemeClr val="tx1"/>
                </a:solidFill>
              </a:rPr>
            </a:br>
            <a:r>
              <a:rPr lang="en-US" sz="2150" kern="1200" dirty="0" smtClean="0">
                <a:solidFill>
                  <a:srgbClr val="E74C39"/>
                </a:solidFill>
                <a:latin typeface="Franklin Gothic Book"/>
              </a:rPr>
              <a:t>Students’ first year funding sources:</a:t>
            </a:r>
            <a:endParaRPr lang="en-US" sz="2150" kern="0" dirty="0">
              <a:solidFill>
                <a:srgbClr val="E74C39"/>
              </a:solidFill>
              <a:latin typeface="Franklin Gothic Book"/>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smtClean="0">
                <a:solidFill>
                  <a:srgbClr val="202945"/>
                </a:solidFill>
                <a:latin typeface="Franklin Gothic Book"/>
              </a:rPr>
              <a:t>Financing </a:t>
            </a:r>
            <a:r>
              <a:rPr lang="en-US" dirty="0">
                <a:solidFill>
                  <a:srgbClr val="202945"/>
                </a:solidFill>
                <a:latin typeface="Franklin Gothic Book"/>
              </a:rPr>
              <a:t>College</a:t>
            </a:r>
            <a:r>
              <a:rPr lang="en-US" dirty="0">
                <a:solidFill>
                  <a:schemeClr val="tx1"/>
                </a:solidFill>
              </a:rPr>
              <a:t/>
            </a:r>
            <a:br>
              <a:rPr lang="en-US" dirty="0">
                <a:solidFill>
                  <a:schemeClr val="tx1"/>
                </a:solidFill>
              </a:rPr>
            </a:br>
            <a:r>
              <a:rPr lang="en-US" sz="2150" kern="1200" dirty="0">
                <a:solidFill>
                  <a:srgbClr val="E74C39"/>
                </a:solidFill>
                <a:latin typeface="Franklin Gothic Book"/>
              </a:rPr>
              <a:t>Did you receive any of the following forms of financial aid?</a:t>
            </a:r>
            <a:endParaRPr lang="en-US" sz="2150" dirty="0">
              <a:solidFill>
                <a:srgbClr val="E74C39"/>
              </a:solidFill>
              <a:latin typeface="Franklin Gothic Book"/>
            </a:endParaRPr>
          </a:p>
        </p:txBody>
      </p:sp>
      <p:graphicFrame>
        <p:nvGraphicFramePr>
          <p:cNvPr id="5" name="Ability to finance education"/>
          <p:cNvGraphicFramePr>
            <a:graphicFrameLocks noGrp="1"/>
          </p:cNvGraphicFramePr>
          <p:nvPr>
            <p:ph idx="1"/>
            <p:extLst>
              <p:ext uri="{D42A27DB-BD31-4B8C-83A1-F6EECF244321}">
                <p14:modId xmlns:p14="http://schemas.microsoft.com/office/powerpoint/2010/main" val="2206568117"/>
              </p:ext>
            </p:extLst>
          </p:nvPr>
        </p:nvGraphicFramePr>
        <p:xfrm>
          <a:off x="228600" y="1524000"/>
          <a:ext cx="85344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extLst>
      <p:ext uri="{BB962C8B-B14F-4D97-AF65-F5344CB8AC3E}">
        <p14:creationId xmlns:p14="http://schemas.microsoft.com/office/powerpoint/2010/main" val="1104165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smtClean="0">
                <a:solidFill>
                  <a:srgbClr val="202945"/>
                </a:solidFill>
                <a:latin typeface="Franklin Gothic Book"/>
              </a:rPr>
              <a:t>Financing </a:t>
            </a:r>
            <a:r>
              <a:rPr lang="en-US" dirty="0">
                <a:solidFill>
                  <a:srgbClr val="202945"/>
                </a:solidFill>
                <a:latin typeface="Franklin Gothic Book"/>
              </a:rPr>
              <a:t>College</a:t>
            </a:r>
            <a:r>
              <a:rPr lang="en-US" dirty="0">
                <a:solidFill>
                  <a:schemeClr val="tx1"/>
                </a:solidFill>
              </a:rPr>
              <a:t/>
            </a:r>
            <a:br>
              <a:rPr lang="en-US" dirty="0">
                <a:solidFill>
                  <a:schemeClr val="tx1"/>
                </a:solidFill>
              </a:rPr>
            </a:br>
            <a:r>
              <a:rPr lang="en-US" sz="2150" dirty="0">
                <a:solidFill>
                  <a:srgbClr val="E74C39"/>
                </a:solidFill>
                <a:latin typeface="Franklin Gothic Book"/>
              </a:rPr>
              <a:t>Do you have any concern about your </a:t>
            </a:r>
            <a:r>
              <a:rPr lang="en-US" sz="2150" dirty="0" smtClean="0">
                <a:solidFill>
                  <a:srgbClr val="E74C39"/>
                </a:solidFill>
                <a:latin typeface="Franklin Gothic Book"/>
              </a:rPr>
              <a:t>ability </a:t>
            </a:r>
            <a:r>
              <a:rPr lang="en-US" sz="2150" dirty="0">
                <a:solidFill>
                  <a:srgbClr val="E74C39"/>
                </a:solidFill>
                <a:latin typeface="Franklin Gothic Book"/>
              </a:rPr>
              <a:t>to finance your college education?</a:t>
            </a:r>
          </a:p>
        </p:txBody>
      </p:sp>
      <p:graphicFrame>
        <p:nvGraphicFramePr>
          <p:cNvPr id="5" name="Ability to finance education"/>
          <p:cNvGraphicFramePr>
            <a:graphicFrameLocks noGrp="1"/>
          </p:cNvGraphicFramePr>
          <p:nvPr>
            <p:ph idx="1"/>
            <p:extLst>
              <p:ext uri="{D42A27DB-BD31-4B8C-83A1-F6EECF244321}">
                <p14:modId xmlns:p14="http://schemas.microsoft.com/office/powerpoint/2010/main" val="1766938431"/>
              </p:ext>
            </p:extLst>
          </p:nvPr>
        </p:nvGraphicFramePr>
        <p:xfrm>
          <a:off x="304800" y="1676400"/>
          <a:ext cx="82296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defRPr/>
            </a:pPr>
            <a:r>
              <a:rPr lang="en-US" dirty="0">
                <a:solidFill>
                  <a:schemeClr val="tx1">
                    <a:lumMod val="75000"/>
                  </a:schemeClr>
                </a:solidFill>
              </a:rPr>
              <a:t>The First Year is Important…</a:t>
            </a:r>
          </a:p>
        </p:txBody>
      </p:sp>
      <p:sp>
        <p:nvSpPr>
          <p:cNvPr id="34819" name="Content Placeholder 2"/>
          <p:cNvSpPr>
            <a:spLocks noGrp="1"/>
          </p:cNvSpPr>
          <p:nvPr>
            <p:ph idx="1"/>
          </p:nvPr>
        </p:nvSpPr>
        <p:spPr>
          <a:xfrm>
            <a:off x="304800" y="1752600"/>
            <a:ext cx="8534400" cy="4648200"/>
          </a:xfrm>
        </p:spPr>
        <p:txBody>
          <a:bodyPr/>
          <a:lstStyle/>
          <a:p>
            <a:pPr marL="0" indent="0">
              <a:buFontTx/>
              <a:buNone/>
              <a:defRPr/>
            </a:pPr>
            <a:r>
              <a:rPr lang="en-US" dirty="0">
                <a:solidFill>
                  <a:srgbClr val="202945"/>
                </a:solidFill>
                <a:latin typeface="Franklin Gothic Book"/>
              </a:rPr>
              <a:t>The CIRP Freshman Survey (TFS) collects important information on what your incoming students are like before they experience college.  Key sections of the survey examine:</a:t>
            </a:r>
          </a:p>
          <a:p>
            <a:pPr>
              <a:defRPr/>
            </a:pPr>
            <a:endParaRPr lang="en-US" sz="1400" dirty="0">
              <a:solidFill>
                <a:schemeClr val="tx2">
                  <a:lumMod val="50000"/>
                </a:schemeClr>
              </a:solidFill>
            </a:endParaRPr>
          </a:p>
          <a:p>
            <a:pPr lvl="1">
              <a:buClr>
                <a:srgbClr val="E74C39"/>
              </a:buClr>
              <a:defRPr/>
            </a:pPr>
            <a:r>
              <a:rPr lang="en-US" sz="2400" dirty="0">
                <a:solidFill>
                  <a:srgbClr val="E74C39"/>
                </a:solidFill>
                <a:latin typeface="Franklin Gothic Book"/>
              </a:rPr>
              <a:t>College admissions decisions</a:t>
            </a:r>
          </a:p>
          <a:p>
            <a:pPr lvl="1">
              <a:buClr>
                <a:srgbClr val="E74C39"/>
              </a:buClr>
              <a:defRPr/>
            </a:pPr>
            <a:r>
              <a:rPr lang="en-US" sz="2400" dirty="0">
                <a:solidFill>
                  <a:srgbClr val="E74C39"/>
                </a:solidFill>
                <a:latin typeface="Franklin Gothic Book"/>
              </a:rPr>
              <a:t>Financing college</a:t>
            </a:r>
          </a:p>
          <a:p>
            <a:pPr lvl="1">
              <a:buClr>
                <a:srgbClr val="E74C39"/>
              </a:buClr>
              <a:defRPr/>
            </a:pPr>
            <a:r>
              <a:rPr lang="en-US" sz="2400" dirty="0">
                <a:solidFill>
                  <a:srgbClr val="E74C39"/>
                </a:solidFill>
                <a:latin typeface="Franklin Gothic Book"/>
              </a:rPr>
              <a:t>High school experiences and behaviors</a:t>
            </a:r>
          </a:p>
          <a:p>
            <a:pPr lvl="1">
              <a:buClr>
                <a:srgbClr val="E74C39"/>
              </a:buClr>
              <a:defRPr/>
            </a:pPr>
            <a:r>
              <a:rPr lang="en-US" sz="2400" dirty="0">
                <a:solidFill>
                  <a:srgbClr val="E74C39"/>
                </a:solidFill>
                <a:latin typeface="Franklin Gothic Book"/>
              </a:rPr>
              <a:t>Knowledge, skills and abilities</a:t>
            </a:r>
          </a:p>
          <a:p>
            <a:pPr lvl="1">
              <a:buClr>
                <a:srgbClr val="E74C39"/>
              </a:buClr>
              <a:defRPr/>
            </a:pPr>
            <a:r>
              <a:rPr lang="en-US" sz="2400" dirty="0">
                <a:solidFill>
                  <a:srgbClr val="E74C39"/>
                </a:solidFill>
                <a:latin typeface="Franklin Gothic Book"/>
              </a:rPr>
              <a:t>Expectations for college-major and career</a:t>
            </a:r>
          </a:p>
          <a:p>
            <a:pPr lvl="1">
              <a:buClr>
                <a:srgbClr val="E74C39"/>
              </a:buClr>
              <a:defRPr/>
            </a:pPr>
            <a:r>
              <a:rPr lang="en-US" sz="2400" dirty="0">
                <a:solidFill>
                  <a:srgbClr val="E74C39"/>
                </a:solidFill>
                <a:latin typeface="Franklin Gothic Book"/>
              </a:rPr>
              <a:t>Expectations for college life</a:t>
            </a:r>
          </a:p>
          <a:p>
            <a:pPr>
              <a:buFontTx/>
              <a:buNone/>
              <a:defRPr/>
            </a:pPr>
            <a:endParaRPr lang="en-US" dirty="0">
              <a:solidFill>
                <a:schemeClr val="tx1"/>
              </a:solidFill>
            </a:endParaRPr>
          </a:p>
        </p:txBody>
      </p:sp>
      <p:sp>
        <p:nvSpPr>
          <p:cNvPr id="29700" name="Slide Number Placeholder 3"/>
          <p:cNvSpPr>
            <a:spLocks noGrp="1"/>
          </p:cNvSpPr>
          <p:nvPr>
            <p:ph type="sldNum" sz="quarter" idx="10"/>
          </p:nvPr>
        </p:nvSpPr>
        <p:spPr>
          <a:noFill/>
        </p:spPr>
        <p:txBody>
          <a:bodyPr/>
          <a:lstStyle/>
          <a:p>
            <a:fld id="{156DE3EA-87C8-41C4-BA5F-B2C8DF433AA1}" type="slidenum">
              <a:rPr lang="en-US" smtClean="0"/>
              <a:pPr/>
              <a:t>2</a:t>
            </a:fld>
            <a:endParaRPr lang="en-US" dirty="0"/>
          </a:p>
        </p:txBody>
      </p:sp>
      <p:sp>
        <p:nvSpPr>
          <p:cNvPr id="11" name="TextBox 10"/>
          <p:cNvSpPr txBox="1"/>
          <p:nvPr/>
        </p:nvSpPr>
        <p:spPr>
          <a:xfrm>
            <a:off x="0" y="0"/>
            <a:ext cx="9144000" cy="1046440"/>
          </a:xfrm>
          <a:prstGeom prst="rect">
            <a:avLst/>
          </a:prstGeom>
          <a:solidFill>
            <a:srgbClr val="E74C39"/>
          </a:solidFill>
        </p:spPr>
        <p:txBody>
          <a:bodyPr anchor="t">
            <a:spAutoFit/>
          </a:bodyPr>
          <a:lstStyle/>
          <a:p>
            <a:pPr>
              <a:defRPr/>
            </a:pPr>
            <a:endParaRPr lang="en-US" sz="1000" dirty="0">
              <a:solidFill>
                <a:schemeClr val="bg2"/>
              </a:solidFill>
              <a:latin typeface="+mj-lt"/>
            </a:endParaRPr>
          </a:p>
          <a:p>
            <a:pPr>
              <a:defRPr/>
            </a:pPr>
            <a:r>
              <a:rPr lang="en-US" sz="3600" dirty="0">
                <a:solidFill>
                  <a:schemeClr val="bg2"/>
                </a:solidFill>
                <a:latin typeface="Franklin Gothic Book"/>
              </a:rPr>
              <a:t>INCOMING </a:t>
            </a:r>
            <a:r>
              <a:rPr lang="en-US" sz="3600" dirty="0" smtClean="0">
                <a:solidFill>
                  <a:schemeClr val="bg2"/>
                </a:solidFill>
                <a:latin typeface="Franklin Gothic Book"/>
              </a:rPr>
              <a:t>FIRST-YEAR </a:t>
            </a:r>
            <a:r>
              <a:rPr lang="en-US" sz="3600" dirty="0">
                <a:solidFill>
                  <a:schemeClr val="bg2"/>
                </a:solidFill>
                <a:latin typeface="Franklin Gothic Book"/>
              </a:rPr>
              <a:t>STUDENTS</a:t>
            </a:r>
          </a:p>
          <a:p>
            <a:pPr>
              <a:defRPr/>
            </a:pPr>
            <a:endParaRPr lang="en-US" sz="1600" dirty="0">
              <a:solidFill>
                <a:schemeClr val="bg2"/>
              </a:solidFill>
              <a:latin typeface="Franklin Gothic Book"/>
            </a:endParaRPr>
          </a:p>
        </p:txBody>
      </p:sp>
      <p:cxnSp>
        <p:nvCxnSpPr>
          <p:cNvPr id="29703" name="Straight Connector 11"/>
          <p:cNvCxnSpPr>
            <a:cxnSpLocks noChangeShapeType="1"/>
          </p:cNvCxnSpPr>
          <p:nvPr/>
        </p:nvCxnSpPr>
        <p:spPr bwMode="auto">
          <a:xfrm>
            <a:off x="152400" y="838200"/>
            <a:ext cx="8686800" cy="0"/>
          </a:xfrm>
          <a:prstGeom prst="line">
            <a:avLst/>
          </a:prstGeom>
          <a:noFill/>
          <a:ln w="22225" algn="ctr">
            <a:solidFill>
              <a:schemeClr val="bg2"/>
            </a:solidFill>
            <a:round/>
            <a:headEnd/>
            <a:tailEnd/>
          </a:ln>
        </p:spPr>
      </p:cxnSp>
      <p:sp>
        <p:nvSpPr>
          <p:cNvPr id="8"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Subtitle 6"/>
          <p:cNvSpPr>
            <a:spLocks noGrp="1"/>
          </p:cNvSpPr>
          <p:nvPr>
            <p:ph type="subTitle" sz="quarter" idx="1"/>
          </p:nvPr>
        </p:nvSpPr>
        <p:spPr>
          <a:xfrm>
            <a:off x="1295400" y="4648200"/>
            <a:ext cx="6172200" cy="1752600"/>
          </a:xfrm>
        </p:spPr>
        <p:txBody>
          <a:bodyPr/>
          <a:lstStyle/>
          <a:p>
            <a:r>
              <a:rPr lang="en-US" dirty="0">
                <a:solidFill>
                  <a:srgbClr val="E74C39"/>
                </a:solidFill>
                <a:latin typeface="Franklin Gothic Book"/>
              </a:rPr>
              <a:t>Understanding students’ established behaviors in high school helps foster skills, </a:t>
            </a:r>
            <a:r>
              <a:rPr lang="en-US" dirty="0" smtClean="0">
                <a:solidFill>
                  <a:srgbClr val="E74C39"/>
                </a:solidFill>
                <a:latin typeface="Franklin Gothic Book"/>
              </a:rPr>
              <a:t>knowledge, </a:t>
            </a:r>
            <a:r>
              <a:rPr lang="en-US" dirty="0">
                <a:solidFill>
                  <a:srgbClr val="E74C39"/>
                </a:solidFill>
                <a:latin typeface="Franklin Gothic Book"/>
              </a:rPr>
              <a:t>and abilities in the curriculum and co-curriculum.</a:t>
            </a:r>
          </a:p>
        </p:txBody>
      </p:sp>
      <p:sp>
        <p:nvSpPr>
          <p:cNvPr id="4" name="Rectangle 2"/>
          <p:cNvSpPr txBox="1">
            <a:spLocks noChangeArrowheads="1"/>
          </p:cNvSpPr>
          <p:nvPr/>
        </p:nvSpPr>
        <p:spPr bwMode="auto">
          <a:xfrm>
            <a:off x="0" y="2362200"/>
            <a:ext cx="9164444"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dirty="0" smtClean="0">
                <a:solidFill>
                  <a:srgbClr val="202945"/>
                </a:solidFill>
                <a:latin typeface="Franklin Gothic Medium" panose="020B0603020102020204" pitchFamily="34" charset="0"/>
              </a:rPr>
              <a:t>High School Experiences</a:t>
            </a:r>
            <a:endParaRPr lang="en-US" sz="4400" b="0" kern="0" dirty="0">
              <a:solidFill>
                <a:schemeClr val="bg1"/>
              </a:solidFill>
              <a:latin typeface="Franklin Gothic Medium" panose="020B0603020102020204" pitchFamily="34" charset="0"/>
            </a:endParaRPr>
          </a:p>
        </p:txBody>
      </p:sp>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Medium" panose="020B0603020102020204" pitchFamily="34" charset="0"/>
              </a:rPr>
              <a:t>High School </a:t>
            </a:r>
            <a:r>
              <a:rPr lang="en-US" dirty="0" smtClean="0">
                <a:solidFill>
                  <a:srgbClr val="202945"/>
                </a:solidFill>
                <a:latin typeface="Franklin Gothic Medium" panose="020B0603020102020204" pitchFamily="34" charset="0"/>
              </a:rPr>
              <a:t>Experiences</a:t>
            </a:r>
            <a:r>
              <a:rPr lang="en-US" dirty="0" smtClean="0">
                <a:solidFill>
                  <a:schemeClr val="tx1"/>
                </a:solidFill>
                <a:latin typeface="Franklin Gothic Medium" panose="020B0603020102020204" pitchFamily="34" charset="0"/>
              </a:rPr>
              <a:t/>
            </a:r>
            <a:br>
              <a:rPr lang="en-US" dirty="0" smtClean="0">
                <a:solidFill>
                  <a:schemeClr val="tx1"/>
                </a:solidFill>
                <a:latin typeface="Franklin Gothic Medium" panose="020B0603020102020204" pitchFamily="34" charset="0"/>
              </a:rPr>
            </a:br>
            <a:r>
              <a:rPr lang="en-US" sz="2150" dirty="0" smtClean="0">
                <a:solidFill>
                  <a:srgbClr val="E74C39"/>
                </a:solidFill>
                <a:latin typeface="Franklin Gothic Book"/>
              </a:rPr>
              <a:t>Please </a:t>
            </a:r>
            <a:r>
              <a:rPr lang="en-US" sz="2150" dirty="0">
                <a:solidFill>
                  <a:srgbClr val="E74C39"/>
                </a:solidFill>
                <a:latin typeface="Franklin Gothic Book"/>
              </a:rPr>
              <a:t>mark which of the following courses you have </a:t>
            </a:r>
            <a:r>
              <a:rPr lang="en-US" sz="2150" dirty="0" smtClean="0">
                <a:solidFill>
                  <a:srgbClr val="E74C39"/>
                </a:solidFill>
                <a:latin typeface="Franklin Gothic Book"/>
              </a:rPr>
              <a:t>completed.</a:t>
            </a:r>
            <a:endParaRPr lang="en-US" sz="2150" dirty="0">
              <a:solidFill>
                <a:srgbClr val="E74C39"/>
              </a:solidFill>
              <a:latin typeface="Franklin Gothic Book"/>
            </a:endParaRPr>
          </a:p>
        </p:txBody>
      </p:sp>
      <p:graphicFrame>
        <p:nvGraphicFramePr>
          <p:cNvPr id="5" name="Course completion"/>
          <p:cNvGraphicFramePr>
            <a:graphicFrameLocks noGrp="1"/>
          </p:cNvGraphicFramePr>
          <p:nvPr>
            <p:ph idx="1"/>
            <p:extLst>
              <p:ext uri="{D42A27DB-BD31-4B8C-83A1-F6EECF244321}">
                <p14:modId xmlns:p14="http://schemas.microsoft.com/office/powerpoint/2010/main" val="2955341534"/>
              </p:ext>
            </p:extLst>
          </p:nvPr>
        </p:nvGraphicFramePr>
        <p:xfrm>
          <a:off x="608012" y="1447800"/>
          <a:ext cx="79248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ChangeArrowheads="1"/>
          </p:cNvSpPr>
          <p:nvPr/>
        </p:nvSpPr>
        <p:spPr bwMode="auto">
          <a:xfrm>
            <a:off x="1522846" y="6248400"/>
            <a:ext cx="2629887" cy="276999"/>
          </a:xfrm>
          <a:prstGeom prst="rect">
            <a:avLst/>
          </a:prstGeom>
          <a:noFill/>
          <a:ln w="9525">
            <a:noFill/>
            <a:miter lim="800000"/>
            <a:headEnd/>
            <a:tailEnd/>
          </a:ln>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200" dirty="0">
                <a:solidFill>
                  <a:srgbClr val="202945"/>
                </a:solidFill>
              </a:rPr>
              <a:t> </a:t>
            </a:r>
            <a:r>
              <a:rPr lang="en-US" sz="1200" dirty="0" smtClean="0">
                <a:solidFill>
                  <a:srgbClr val="202945"/>
                </a:solidFill>
              </a:rPr>
              <a:t>Your </a:t>
            </a:r>
            <a:r>
              <a:rPr lang="en-US" sz="1200" dirty="0">
                <a:solidFill>
                  <a:srgbClr val="202945"/>
                </a:solidFill>
              </a:rPr>
              <a:t>Institution       Comparison Group</a:t>
            </a: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Habits of Mind"/>
          <p:cNvGraphicFramePr>
            <a:graphicFrameLocks/>
          </p:cNvGraphicFramePr>
          <p:nvPr>
            <p:extLst>
              <p:ext uri="{D42A27DB-BD31-4B8C-83A1-F6EECF244321}">
                <p14:modId xmlns:p14="http://schemas.microsoft.com/office/powerpoint/2010/main" val="301382400"/>
              </p:ext>
            </p:extLst>
          </p:nvPr>
        </p:nvGraphicFramePr>
        <p:xfrm>
          <a:off x="0" y="1600200"/>
          <a:ext cx="6324600" cy="4648200"/>
        </p:xfrm>
        <a:graphic>
          <a:graphicData uri="http://schemas.openxmlformats.org/drawingml/2006/chart">
            <c:chart xmlns:c="http://schemas.openxmlformats.org/drawingml/2006/chart" xmlns:r="http://schemas.openxmlformats.org/officeDocument/2006/relationships" r:id="rId5"/>
          </a:graphicData>
        </a:graphic>
      </p:graphicFrame>
      <p:sp>
        <p:nvSpPr>
          <p:cNvPr id="7173" name="Rectangle 2"/>
          <p:cNvSpPr>
            <a:spLocks noGrp="1" noChangeArrowheads="1"/>
          </p:cNvSpPr>
          <p:nvPr>
            <p:ph type="title" idx="4294967295"/>
          </p:nvPr>
        </p:nvSpPr>
        <p:spPr>
          <a:xfrm>
            <a:off x="914400" y="152400"/>
            <a:ext cx="8077200" cy="1219200"/>
          </a:xfrm>
        </p:spPr>
        <p:txBody>
          <a:bodyPr/>
          <a:lstStyle/>
          <a:p>
            <a:pPr eaLnBrk="1" hangingPunct="1">
              <a:defRPr/>
            </a:pPr>
            <a:r>
              <a:rPr lang="en-US" dirty="0">
                <a:solidFill>
                  <a:srgbClr val="202945"/>
                </a:solidFill>
                <a:latin typeface="Franklin Gothic Book"/>
              </a:rPr>
              <a:t>Habits of Mind</a:t>
            </a:r>
            <a:r>
              <a:rPr lang="en-US" dirty="0">
                <a:solidFill>
                  <a:schemeClr val="tx1"/>
                </a:solidFill>
              </a:rPr>
              <a:t/>
            </a:r>
            <a:br>
              <a:rPr lang="en-US" dirty="0">
                <a:solidFill>
                  <a:schemeClr val="tx1"/>
                </a:solidFill>
              </a:rPr>
            </a:br>
            <a:r>
              <a:rPr lang="en-US" sz="1600" i="1" dirty="0" smtClean="0">
                <a:solidFill>
                  <a:srgbClr val="E74C39"/>
                </a:solidFill>
                <a:latin typeface="Franklin Gothic"/>
              </a:rPr>
              <a:t>Habits </a:t>
            </a:r>
            <a:r>
              <a:rPr lang="en-US" sz="1600" i="1" dirty="0">
                <a:solidFill>
                  <a:srgbClr val="E74C39"/>
                </a:solidFill>
                <a:latin typeface="Franklin Gothic"/>
              </a:rPr>
              <a:t>of Mind </a:t>
            </a:r>
            <a:r>
              <a:rPr lang="en-US" sz="1600" dirty="0">
                <a:solidFill>
                  <a:srgbClr val="E74C39"/>
                </a:solidFill>
                <a:latin typeface="Franklin Gothic"/>
              </a:rPr>
              <a:t>is a unified measure of the behaviors and traits associated with academic success. These learning behaviors are seen as the foundation for lifelong learning.</a:t>
            </a:r>
          </a:p>
        </p:txBody>
      </p:sp>
      <p:sp>
        <p:nvSpPr>
          <p:cNvPr id="7176" name="TextBox 1"/>
          <p:cNvSpPr txBox="1">
            <a:spLocks noChangeArrowheads="1"/>
          </p:cNvSpPr>
          <p:nvPr/>
        </p:nvSpPr>
        <p:spPr bwMode="auto">
          <a:xfrm>
            <a:off x="5791200" y="1828800"/>
            <a:ext cx="2971800" cy="4343400"/>
          </a:xfrm>
          <a:prstGeom prst="rect">
            <a:avLst/>
          </a:prstGeom>
          <a:noFill/>
          <a:ln w="9525">
            <a:noFill/>
            <a:miter lim="800000"/>
            <a:headEnd/>
            <a:tailEnd/>
          </a:ln>
        </p:spPr>
        <p:txBody>
          <a:bodyPr anchor="t"/>
          <a:lstStyle/>
          <a:p>
            <a:pPr algn="ctr">
              <a:defRPr/>
            </a:pPr>
            <a:r>
              <a:rPr lang="en-US" sz="1600" b="1" u="sng" dirty="0">
                <a:solidFill>
                  <a:schemeClr val="bg2"/>
                </a:solidFill>
                <a:latin typeface="Franklin Gothic Book"/>
              </a:rPr>
              <a:t>Construct </a:t>
            </a:r>
            <a:r>
              <a:rPr lang="en-US" sz="1600" b="1" u="sng" dirty="0" smtClean="0">
                <a:solidFill>
                  <a:schemeClr val="bg2"/>
                </a:solidFill>
                <a:latin typeface="Franklin Gothic Book"/>
              </a:rPr>
              <a:t>Items</a:t>
            </a:r>
            <a:endParaRPr lang="en-US" sz="1200" u="sng" dirty="0">
              <a:solidFill>
                <a:srgbClr val="202945"/>
              </a:solidFill>
              <a:latin typeface="Franklin Gothic Book"/>
            </a:endParaRPr>
          </a:p>
          <a:p>
            <a:pPr marL="171450" indent="-171450">
              <a:buFont typeface="Arial"/>
              <a:buChar char="•"/>
              <a:defRPr/>
            </a:pPr>
            <a:endParaRPr lang="en-US" sz="1200" b="1" dirty="0">
              <a:solidFill>
                <a:schemeClr val="bg2"/>
              </a:solidFill>
              <a:latin typeface="Franklin Gothic Book"/>
            </a:endParaRPr>
          </a:p>
          <a:p>
            <a:pPr marL="171450" indent="-171450">
              <a:buFont typeface="Arial"/>
              <a:buChar char="•"/>
              <a:defRPr/>
            </a:pPr>
            <a:r>
              <a:rPr lang="en-US" sz="1200" b="1" dirty="0">
                <a:solidFill>
                  <a:schemeClr val="bg2"/>
                </a:solidFill>
                <a:latin typeface="Franklin Gothic Book"/>
              </a:rPr>
              <a:t>Support your opinions with a logical argument</a:t>
            </a:r>
          </a:p>
          <a:p>
            <a:pPr marL="171450" indent="-171450">
              <a:buFont typeface="Arial"/>
              <a:buChar char="•"/>
              <a:defRPr/>
            </a:pPr>
            <a:r>
              <a:rPr lang="en-US" sz="1200" b="1" dirty="0">
                <a:solidFill>
                  <a:schemeClr val="bg2"/>
                </a:solidFill>
                <a:latin typeface="Franklin Gothic Book"/>
              </a:rPr>
              <a:t>Seek solutions to problems and explain them to others</a:t>
            </a:r>
          </a:p>
          <a:p>
            <a:pPr marL="171450" indent="-171450">
              <a:buFont typeface="Arial"/>
              <a:buChar char="•"/>
              <a:defRPr/>
            </a:pPr>
            <a:r>
              <a:rPr lang="en-US" sz="1200" b="1" dirty="0">
                <a:solidFill>
                  <a:schemeClr val="bg2"/>
                </a:solidFill>
                <a:latin typeface="Franklin Gothic Book"/>
              </a:rPr>
              <a:t>Seek alternative solutions to a problem</a:t>
            </a:r>
          </a:p>
          <a:p>
            <a:pPr marL="171450" indent="-171450">
              <a:buFont typeface="Arial"/>
              <a:buChar char="•"/>
              <a:defRPr/>
            </a:pPr>
            <a:r>
              <a:rPr lang="en-US" sz="1200" b="1" dirty="0">
                <a:solidFill>
                  <a:schemeClr val="bg2"/>
                </a:solidFill>
                <a:latin typeface="Franklin Gothic Book"/>
              </a:rPr>
              <a:t>Evaluate the quality or reliability of information you received</a:t>
            </a:r>
          </a:p>
          <a:p>
            <a:pPr marL="171450" indent="-171450">
              <a:buFont typeface="Arial"/>
              <a:buChar char="•"/>
              <a:defRPr/>
            </a:pPr>
            <a:r>
              <a:rPr lang="en-US" sz="1200" b="1" dirty="0">
                <a:solidFill>
                  <a:schemeClr val="bg2"/>
                </a:solidFill>
                <a:latin typeface="Franklin Gothic Book"/>
              </a:rPr>
              <a:t>Ask questions in class</a:t>
            </a:r>
          </a:p>
          <a:p>
            <a:pPr marL="171450" indent="-171450">
              <a:buFont typeface="Arial"/>
              <a:buChar char="•"/>
              <a:defRPr/>
            </a:pPr>
            <a:r>
              <a:rPr lang="en-US" sz="1200" b="1" dirty="0">
                <a:solidFill>
                  <a:schemeClr val="bg2"/>
                </a:solidFill>
                <a:latin typeface="Franklin Gothic Book"/>
              </a:rPr>
              <a:t>Take a risk because you felt you had more to gain</a:t>
            </a:r>
          </a:p>
          <a:p>
            <a:pPr marL="171450" indent="-171450">
              <a:buFont typeface="Arial"/>
              <a:buChar char="•"/>
              <a:defRPr/>
            </a:pPr>
            <a:r>
              <a:rPr lang="en-US" sz="1200" b="1" dirty="0">
                <a:solidFill>
                  <a:schemeClr val="bg2"/>
                </a:solidFill>
                <a:latin typeface="Franklin Gothic Book"/>
              </a:rPr>
              <a:t>Take on a challenge that scares </a:t>
            </a:r>
            <a:r>
              <a:rPr lang="en-US" sz="1200" b="1" dirty="0" smtClean="0">
                <a:solidFill>
                  <a:schemeClr val="bg2"/>
                </a:solidFill>
                <a:latin typeface="Franklin Gothic Book"/>
              </a:rPr>
              <a:t>you </a:t>
            </a:r>
          </a:p>
          <a:p>
            <a:pPr marL="171450" indent="-171450">
              <a:buFont typeface="Arial"/>
              <a:buChar char="•"/>
              <a:defRPr/>
            </a:pPr>
            <a:r>
              <a:rPr lang="en-US" sz="1200" b="1" dirty="0" smtClean="0">
                <a:solidFill>
                  <a:schemeClr val="bg2"/>
                </a:solidFill>
                <a:latin typeface="Franklin Gothic Book"/>
              </a:rPr>
              <a:t>Explore topics on your own, even though it was not required for a class</a:t>
            </a:r>
          </a:p>
          <a:p>
            <a:pPr marL="171450" indent="-171450">
              <a:buFont typeface="Arial"/>
              <a:buChar char="•"/>
              <a:defRPr/>
            </a:pPr>
            <a:r>
              <a:rPr lang="en-US" sz="1200" b="1" dirty="0">
                <a:solidFill>
                  <a:schemeClr val="bg2"/>
                </a:solidFill>
                <a:latin typeface="Franklin Gothic Book"/>
              </a:rPr>
              <a:t>Analyze multiple sources of information before coming to a </a:t>
            </a:r>
            <a:r>
              <a:rPr lang="en-US" sz="1200" b="1" dirty="0" smtClean="0">
                <a:solidFill>
                  <a:schemeClr val="bg2"/>
                </a:solidFill>
                <a:latin typeface="Franklin Gothic Book"/>
              </a:rPr>
              <a:t>conclusion</a:t>
            </a:r>
            <a:endParaRPr lang="en-US" sz="1200" b="1" dirty="0">
              <a:solidFill>
                <a:schemeClr val="bg2"/>
              </a:solidFill>
              <a:latin typeface="Franklin Gothic Book"/>
            </a:endParaRPr>
          </a:p>
          <a:p>
            <a:pPr marL="171450" indent="-171450">
              <a:buFont typeface="Arial"/>
              <a:buChar char="•"/>
              <a:defRPr/>
            </a:pPr>
            <a:r>
              <a:rPr lang="en-US" sz="1200" b="1" dirty="0">
                <a:solidFill>
                  <a:schemeClr val="bg2"/>
                </a:solidFill>
                <a:latin typeface="Franklin Gothic Book"/>
              </a:rPr>
              <a:t>Look up scientific research articles and resources</a:t>
            </a:r>
          </a:p>
          <a:p>
            <a:pPr marL="171450" indent="-171450">
              <a:buFont typeface="Arial"/>
              <a:buChar char="•"/>
              <a:defRPr/>
            </a:pPr>
            <a:r>
              <a:rPr lang="en-US" sz="1200" b="1" dirty="0">
                <a:solidFill>
                  <a:schemeClr val="bg2"/>
                </a:solidFill>
                <a:latin typeface="Franklin Gothic Book"/>
              </a:rPr>
              <a:t>Accept mistakes as part of the learning process</a:t>
            </a:r>
          </a:p>
          <a:p>
            <a:pPr>
              <a:defRPr/>
            </a:pPr>
            <a:endParaRPr lang="en-US" sz="1200" dirty="0">
              <a:solidFill>
                <a:schemeClr val="bg1"/>
              </a:solidFill>
            </a:endParaRPr>
          </a:p>
          <a:p>
            <a:pPr>
              <a:buFont typeface="Arial" charset="0"/>
              <a:buChar char="•"/>
              <a:defRPr/>
            </a:pPr>
            <a:endParaRPr lang="en-US" sz="1200" dirty="0">
              <a:solidFill>
                <a:schemeClr val="bg1"/>
              </a:solidFill>
            </a:endParaRPr>
          </a:p>
        </p:txBody>
      </p:sp>
      <p:sp>
        <p:nvSpPr>
          <p:cNvPr id="15" name="Rectangle 14"/>
          <p:cNvSpPr/>
          <p:nvPr/>
        </p:nvSpPr>
        <p:spPr bwMode="auto">
          <a:xfrm>
            <a:off x="1524000" y="63246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2743200" y="6324600"/>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4"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extLst>
      <p:ext uri="{BB962C8B-B14F-4D97-AF65-F5344CB8AC3E}">
        <p14:creationId xmlns:p14="http://schemas.microsoft.com/office/powerpoint/2010/main" val="8336212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Pluralistic Orientation"/>
          <p:cNvGraphicFramePr>
            <a:graphicFrameLocks/>
          </p:cNvGraphicFramePr>
          <p:nvPr>
            <p:extLst>
              <p:ext uri="{D42A27DB-BD31-4B8C-83A1-F6EECF244321}">
                <p14:modId xmlns:p14="http://schemas.microsoft.com/office/powerpoint/2010/main" val="2713733379"/>
              </p:ext>
            </p:extLst>
          </p:nvPr>
        </p:nvGraphicFramePr>
        <p:xfrm>
          <a:off x="152400" y="1676400"/>
          <a:ext cx="5715000" cy="48006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5562600" y="2514600"/>
            <a:ext cx="3352800" cy="3556000"/>
          </a:xfrm>
          <a:prstGeom prst="rect">
            <a:avLst/>
          </a:prstGeom>
          <a:noFill/>
          <a:ln w="9525">
            <a:noFill/>
            <a:miter lim="800000"/>
            <a:headEnd/>
            <a:tailEnd/>
          </a:ln>
        </p:spPr>
        <p:txBody>
          <a:bodyPr anchor="t"/>
          <a:lstStyle/>
          <a:p>
            <a:pPr algn="ctr">
              <a:defRPr/>
            </a:pPr>
            <a:r>
              <a:rPr lang="en-US" sz="1400" b="1" u="sng" dirty="0">
                <a:solidFill>
                  <a:srgbClr val="202945"/>
                </a:solidFill>
                <a:latin typeface="Franklin Gothic Book"/>
              </a:rPr>
              <a:t>Construct Items</a:t>
            </a:r>
          </a:p>
          <a:p>
            <a:pPr marL="285750" indent="-285750">
              <a:buFont typeface="Arial" panose="020B0604020202020204" pitchFamily="34" charset="0"/>
              <a:buChar char="•"/>
              <a:defRPr/>
            </a:pPr>
            <a:endParaRPr lang="en-US" sz="1400" b="1" u="sng" dirty="0">
              <a:solidFill>
                <a:srgbClr val="202945"/>
              </a:solidFill>
              <a:latin typeface="Franklin Gothic Book"/>
            </a:endParaRPr>
          </a:p>
          <a:p>
            <a:pPr marL="404813" indent="-285750">
              <a:buFont typeface="Arial" panose="020B0604020202020204" pitchFamily="34" charset="0"/>
              <a:buChar char="•"/>
              <a:defRPr/>
            </a:pPr>
            <a:r>
              <a:rPr lang="en-US" sz="1400" b="1" dirty="0" smtClean="0">
                <a:solidFill>
                  <a:srgbClr val="202945"/>
                </a:solidFill>
                <a:latin typeface="Franklin Gothic Book"/>
              </a:rPr>
              <a:t>Tolerance </a:t>
            </a:r>
            <a:r>
              <a:rPr lang="en-US" sz="1400" b="1" dirty="0">
                <a:solidFill>
                  <a:srgbClr val="202945"/>
                </a:solidFill>
                <a:latin typeface="Franklin Gothic Book"/>
              </a:rPr>
              <a:t>of others with different beliefs</a:t>
            </a:r>
          </a:p>
          <a:p>
            <a:pPr marL="404813" indent="-285750">
              <a:buFont typeface="Arial" panose="020B0604020202020204" pitchFamily="34" charset="0"/>
              <a:buChar char="•"/>
              <a:defRPr/>
            </a:pPr>
            <a:r>
              <a:rPr lang="en-US" sz="1400" b="1" dirty="0" smtClean="0">
                <a:solidFill>
                  <a:srgbClr val="202945"/>
                </a:solidFill>
                <a:latin typeface="Franklin Gothic Book"/>
              </a:rPr>
              <a:t>Ability </a:t>
            </a:r>
            <a:r>
              <a:rPr lang="en-US" sz="1400" b="1" dirty="0">
                <a:solidFill>
                  <a:srgbClr val="202945"/>
                </a:solidFill>
                <a:latin typeface="Franklin Gothic Book"/>
              </a:rPr>
              <a:t>to work cooperatively with </a:t>
            </a:r>
            <a:r>
              <a:rPr lang="en-US" sz="1400" b="1" dirty="0" smtClean="0">
                <a:solidFill>
                  <a:srgbClr val="202945"/>
                </a:solidFill>
                <a:latin typeface="Franklin Gothic Book"/>
              </a:rPr>
              <a:t>diverse</a:t>
            </a:r>
            <a:r>
              <a:rPr lang="en-US" sz="1400" b="1" dirty="0">
                <a:solidFill>
                  <a:srgbClr val="202945"/>
                </a:solidFill>
                <a:latin typeface="Franklin Gothic Book"/>
              </a:rPr>
              <a:t> </a:t>
            </a:r>
            <a:r>
              <a:rPr lang="en-US" sz="1400" b="1" dirty="0" smtClean="0">
                <a:solidFill>
                  <a:srgbClr val="202945"/>
                </a:solidFill>
                <a:latin typeface="Franklin Gothic Book"/>
              </a:rPr>
              <a:t>people</a:t>
            </a:r>
            <a:endParaRPr lang="en-US" sz="1400" b="1" dirty="0">
              <a:solidFill>
                <a:srgbClr val="202945"/>
              </a:solidFill>
              <a:latin typeface="Franklin Gothic Book"/>
            </a:endParaRPr>
          </a:p>
          <a:p>
            <a:pPr marL="404813" indent="-285750">
              <a:buFont typeface="Arial" panose="020B0604020202020204" pitchFamily="34" charset="0"/>
              <a:buChar char="•"/>
              <a:defRPr/>
            </a:pPr>
            <a:r>
              <a:rPr lang="en-US" sz="1400" b="1" dirty="0" smtClean="0">
                <a:solidFill>
                  <a:srgbClr val="202945"/>
                </a:solidFill>
                <a:latin typeface="Franklin Gothic Book"/>
              </a:rPr>
              <a:t>Ability </a:t>
            </a:r>
            <a:r>
              <a:rPr lang="en-US" sz="1400" b="1" dirty="0">
                <a:solidFill>
                  <a:srgbClr val="202945"/>
                </a:solidFill>
                <a:latin typeface="Franklin Gothic Book"/>
              </a:rPr>
              <a:t>to discuss and </a:t>
            </a:r>
            <a:r>
              <a:rPr lang="en-US" sz="1400" b="1" dirty="0" smtClean="0">
                <a:solidFill>
                  <a:srgbClr val="202945"/>
                </a:solidFill>
                <a:latin typeface="Franklin Gothic Book"/>
              </a:rPr>
              <a:t>negotiate controversial </a:t>
            </a:r>
            <a:r>
              <a:rPr lang="en-US" sz="1400" b="1" dirty="0">
                <a:solidFill>
                  <a:srgbClr val="202945"/>
                </a:solidFill>
                <a:latin typeface="Franklin Gothic Book"/>
              </a:rPr>
              <a:t>issues</a:t>
            </a:r>
          </a:p>
          <a:p>
            <a:pPr marL="404813" indent="-285750">
              <a:buFont typeface="Arial" panose="020B0604020202020204" pitchFamily="34" charset="0"/>
              <a:buChar char="•"/>
              <a:defRPr/>
            </a:pPr>
            <a:r>
              <a:rPr lang="en-US" sz="1400" b="1" dirty="0" smtClean="0">
                <a:solidFill>
                  <a:srgbClr val="202945"/>
                </a:solidFill>
                <a:latin typeface="Franklin Gothic Book"/>
              </a:rPr>
              <a:t>Openness </a:t>
            </a:r>
            <a:r>
              <a:rPr lang="en-US" sz="1400" b="1" dirty="0">
                <a:solidFill>
                  <a:srgbClr val="202945"/>
                </a:solidFill>
                <a:latin typeface="Franklin Gothic Book"/>
              </a:rPr>
              <a:t>to having my views challenged</a:t>
            </a:r>
          </a:p>
          <a:p>
            <a:pPr marL="404813" indent="-285750">
              <a:buFont typeface="Arial" panose="020B0604020202020204" pitchFamily="34" charset="0"/>
              <a:buChar char="•"/>
              <a:defRPr/>
            </a:pPr>
            <a:r>
              <a:rPr lang="en-US" sz="1400" b="1" dirty="0" smtClean="0">
                <a:solidFill>
                  <a:srgbClr val="202945"/>
                </a:solidFill>
                <a:latin typeface="Franklin Gothic Book"/>
              </a:rPr>
              <a:t>Ability </a:t>
            </a:r>
            <a:r>
              <a:rPr lang="en-US" sz="1400" b="1" dirty="0">
                <a:solidFill>
                  <a:srgbClr val="202945"/>
                </a:solidFill>
                <a:latin typeface="Franklin Gothic Book"/>
              </a:rPr>
              <a:t>to see the world from </a:t>
            </a:r>
            <a:r>
              <a:rPr lang="en-US" sz="1400" b="1" dirty="0" smtClean="0">
                <a:solidFill>
                  <a:srgbClr val="202945"/>
                </a:solidFill>
                <a:latin typeface="Franklin Gothic Book"/>
              </a:rPr>
              <a:t>someone</a:t>
            </a:r>
            <a:r>
              <a:rPr lang="en-US" sz="1400" b="1" dirty="0">
                <a:solidFill>
                  <a:srgbClr val="202945"/>
                </a:solidFill>
                <a:latin typeface="Franklin Gothic Book"/>
              </a:rPr>
              <a:t> </a:t>
            </a:r>
            <a:r>
              <a:rPr lang="en-US" sz="1400" b="1" dirty="0" smtClean="0">
                <a:solidFill>
                  <a:srgbClr val="202945"/>
                </a:solidFill>
                <a:latin typeface="Franklin Gothic Book"/>
              </a:rPr>
              <a:t>else's perspective</a:t>
            </a:r>
          </a:p>
          <a:p>
            <a:pPr marL="404813" indent="-285750">
              <a:buFont typeface="Arial" panose="020B0604020202020204" pitchFamily="34" charset="0"/>
              <a:buChar char="•"/>
              <a:defRPr/>
            </a:pPr>
            <a:r>
              <a:rPr lang="en-US" sz="1400" b="1" dirty="0">
                <a:solidFill>
                  <a:srgbClr val="202945"/>
                </a:solidFill>
                <a:latin typeface="Franklin Gothic Book"/>
              </a:rPr>
              <a:t>Critical thinking </a:t>
            </a:r>
            <a:r>
              <a:rPr lang="en-US" sz="1400" b="1" dirty="0" smtClean="0">
                <a:solidFill>
                  <a:srgbClr val="202945"/>
                </a:solidFill>
                <a:latin typeface="Franklin Gothic Book"/>
              </a:rPr>
              <a:t>skills</a:t>
            </a:r>
          </a:p>
          <a:p>
            <a:pPr marL="404813" indent="-285750">
              <a:buFont typeface="Arial" panose="020B0604020202020204" pitchFamily="34" charset="0"/>
              <a:buChar char="•"/>
              <a:defRPr/>
            </a:pPr>
            <a:r>
              <a:rPr lang="en-US" sz="1400" b="1" dirty="0">
                <a:solidFill>
                  <a:srgbClr val="202945"/>
                </a:solidFill>
                <a:latin typeface="Franklin Gothic Book"/>
              </a:rPr>
              <a:t>Ability to manage your time effectively</a:t>
            </a:r>
          </a:p>
          <a:p>
            <a:pPr>
              <a:defRPr/>
            </a:pPr>
            <a:endParaRPr lang="en-US" sz="1200" dirty="0">
              <a:solidFill>
                <a:schemeClr val="bg1"/>
              </a:solidFill>
              <a:latin typeface="Franklin Gothic Book"/>
            </a:endParaRPr>
          </a:p>
        </p:txBody>
      </p:sp>
      <p:sp>
        <p:nvSpPr>
          <p:cNvPr id="14" name="Rectangle 2"/>
          <p:cNvSpPr txBox="1">
            <a:spLocks noChangeArrowheads="1"/>
          </p:cNvSpPr>
          <p:nvPr/>
        </p:nvSpPr>
        <p:spPr bwMode="auto">
          <a:xfrm>
            <a:off x="914400" y="152400"/>
            <a:ext cx="8229600" cy="1295400"/>
          </a:xfrm>
          <a:prstGeom prst="rect">
            <a:avLst/>
          </a:prstGeom>
          <a:noFill/>
          <a:ln w="9525">
            <a:noFill/>
            <a:miter lim="800000"/>
            <a:headEnd/>
            <a:tailEnd/>
          </a:ln>
        </p:spPr>
        <p:txBody>
          <a:bodyPr anchor="ctr" anchorCtr="1"/>
          <a:lstStyle/>
          <a:p>
            <a:pPr algn="ctr" eaLnBrk="1" hangingPunct="1">
              <a:defRPr/>
            </a:pPr>
            <a:r>
              <a:rPr lang="en-US" sz="2800" b="1" kern="0" dirty="0">
                <a:solidFill>
                  <a:srgbClr val="202945"/>
                </a:solidFill>
                <a:latin typeface="Franklin Gothic Book"/>
                <a:ea typeface="+mj-ea"/>
                <a:cs typeface="+mj-cs"/>
              </a:rPr>
              <a:t>Pluralistic Orientation</a:t>
            </a:r>
            <a:r>
              <a:rPr lang="en-US" sz="2800" b="1" kern="0" dirty="0">
                <a:latin typeface="+mj-lt"/>
                <a:ea typeface="+mj-ea"/>
                <a:cs typeface="+mj-cs"/>
              </a:rPr>
              <a:t/>
            </a:r>
            <a:br>
              <a:rPr lang="en-US" sz="2800" b="1" kern="0" dirty="0">
                <a:latin typeface="+mj-lt"/>
                <a:ea typeface="+mj-ea"/>
                <a:cs typeface="+mj-cs"/>
              </a:rPr>
            </a:br>
            <a:r>
              <a:rPr lang="en-US" sz="1600" b="1" kern="0" dirty="0">
                <a:latin typeface="+mj-lt"/>
                <a:ea typeface="+mj-ea"/>
                <a:cs typeface="+mj-cs"/>
              </a:rPr>
              <a:t/>
            </a:r>
            <a:br>
              <a:rPr lang="en-US" sz="1600" b="1" kern="0" dirty="0">
                <a:latin typeface="+mj-lt"/>
                <a:ea typeface="+mj-ea"/>
                <a:cs typeface="+mj-cs"/>
              </a:rPr>
            </a:br>
            <a:r>
              <a:rPr lang="en-US" sz="1600" b="1" i="1" kern="0" dirty="0">
                <a:solidFill>
                  <a:srgbClr val="E74C39"/>
                </a:solidFill>
                <a:latin typeface="Franklin Gothic Book"/>
                <a:ea typeface="+mj-ea"/>
                <a:cs typeface="+mj-cs"/>
              </a:rPr>
              <a:t>Pluralistic Orientation </a:t>
            </a:r>
            <a:r>
              <a:rPr lang="en-US" sz="1600" b="1" kern="0" dirty="0">
                <a:solidFill>
                  <a:srgbClr val="E74C39"/>
                </a:solidFill>
                <a:latin typeface="Franklin Gothic Book"/>
                <a:ea typeface="+mj-ea"/>
                <a:cs typeface="+mj-cs"/>
              </a:rPr>
              <a:t>measures skills and dispositions appropriate for </a:t>
            </a:r>
            <a:r>
              <a:rPr lang="en-US" sz="1600" b="1" kern="0" dirty="0">
                <a:latin typeface="+mj-lt"/>
                <a:ea typeface="+mj-ea"/>
                <a:cs typeface="+mj-cs"/>
              </a:rPr>
              <a:t/>
            </a:r>
            <a:br>
              <a:rPr lang="en-US" sz="1600" b="1" kern="0" dirty="0">
                <a:latin typeface="+mj-lt"/>
                <a:ea typeface="+mj-ea"/>
                <a:cs typeface="+mj-cs"/>
              </a:rPr>
            </a:br>
            <a:r>
              <a:rPr lang="en-US" sz="1600" b="1" kern="0" dirty="0">
                <a:solidFill>
                  <a:srgbClr val="E74C39"/>
                </a:solidFill>
                <a:latin typeface="Franklin Gothic Book"/>
                <a:ea typeface="+mj-ea"/>
                <a:cs typeface="+mj-cs"/>
              </a:rPr>
              <a:t>living and working in a diverse society.</a:t>
            </a:r>
          </a:p>
        </p:txBody>
      </p:sp>
      <p:sp>
        <p:nvSpPr>
          <p:cNvPr id="7"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8"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extLst>
      <p:ext uri="{BB962C8B-B14F-4D97-AF65-F5344CB8AC3E}">
        <p14:creationId xmlns:p14="http://schemas.microsoft.com/office/powerpoint/2010/main" val="14107320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Academic Self-Concept"/>
          <p:cNvGraphicFramePr>
            <a:graphicFrameLocks/>
          </p:cNvGraphicFramePr>
          <p:nvPr>
            <p:extLst>
              <p:ext uri="{D42A27DB-BD31-4B8C-83A1-F6EECF244321}">
                <p14:modId xmlns:p14="http://schemas.microsoft.com/office/powerpoint/2010/main" val="37696070"/>
              </p:ext>
            </p:extLst>
          </p:nvPr>
        </p:nvGraphicFramePr>
        <p:xfrm>
          <a:off x="533400" y="1600200"/>
          <a:ext cx="5638800" cy="48768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6172200" y="3048000"/>
            <a:ext cx="2882900" cy="2057400"/>
          </a:xfrm>
          <a:prstGeom prst="rect">
            <a:avLst/>
          </a:prstGeom>
          <a:noFill/>
          <a:ln w="9525">
            <a:noFill/>
            <a:miter lim="800000"/>
            <a:headEnd/>
            <a:tailEnd/>
          </a:ln>
        </p:spPr>
        <p:txBody>
          <a:bodyPr anchor="t"/>
          <a:lstStyle/>
          <a:p>
            <a:pPr algn="ctr">
              <a:defRPr/>
            </a:pPr>
            <a:r>
              <a:rPr lang="en-US" sz="1400" b="1" u="sng" dirty="0">
                <a:solidFill>
                  <a:srgbClr val="202945"/>
                </a:solidFill>
                <a:latin typeface="Franklin Gothic Book"/>
              </a:rPr>
              <a:t>Construct Items</a:t>
            </a:r>
          </a:p>
          <a:p>
            <a:pPr>
              <a:defRPr/>
            </a:pPr>
            <a:endParaRPr lang="en-US" sz="1400" b="1" u="sng" dirty="0">
              <a:solidFill>
                <a:srgbClr val="202945"/>
              </a:solidFill>
              <a:latin typeface="Franklin Gothic Book"/>
            </a:endParaRPr>
          </a:p>
          <a:p>
            <a:pPr marL="285750" indent="-285750">
              <a:buFont typeface="Arial" panose="020B0604020202020204" pitchFamily="34" charset="0"/>
              <a:buChar char="•"/>
              <a:defRPr/>
            </a:pPr>
            <a:r>
              <a:rPr lang="en-US" sz="1400" b="1" dirty="0" smtClean="0">
                <a:solidFill>
                  <a:srgbClr val="202945"/>
                </a:solidFill>
                <a:latin typeface="Franklin Gothic Book"/>
              </a:rPr>
              <a:t>Self-rated </a:t>
            </a:r>
            <a:r>
              <a:rPr lang="en-US" sz="1400" b="1" dirty="0">
                <a:solidFill>
                  <a:srgbClr val="202945"/>
                </a:solidFill>
                <a:latin typeface="Franklin Gothic Book"/>
              </a:rPr>
              <a:t>academic ability</a:t>
            </a:r>
          </a:p>
          <a:p>
            <a:pPr marL="285750" indent="-285750">
              <a:buFont typeface="Arial" panose="020B0604020202020204" pitchFamily="34" charset="0"/>
              <a:buChar char="•"/>
              <a:defRPr/>
            </a:pPr>
            <a:r>
              <a:rPr lang="en-US" sz="1400" b="1" dirty="0" smtClean="0">
                <a:solidFill>
                  <a:srgbClr val="202945"/>
                </a:solidFill>
                <a:latin typeface="Franklin Gothic Book"/>
              </a:rPr>
              <a:t>Self-rated </a:t>
            </a:r>
            <a:r>
              <a:rPr lang="en-US" sz="1400" b="1" dirty="0">
                <a:solidFill>
                  <a:srgbClr val="202945"/>
                </a:solidFill>
                <a:latin typeface="Franklin Gothic Book"/>
              </a:rPr>
              <a:t>mathematical </a:t>
            </a:r>
            <a:r>
              <a:rPr lang="en-US" sz="1400" b="1" dirty="0" smtClean="0">
                <a:solidFill>
                  <a:srgbClr val="202945"/>
                </a:solidFill>
                <a:latin typeface="Franklin Gothic Book"/>
              </a:rPr>
              <a:t>ability</a:t>
            </a:r>
          </a:p>
          <a:p>
            <a:pPr marL="285750" indent="-285750">
              <a:buFont typeface="Arial" panose="020B0604020202020204" pitchFamily="34" charset="0"/>
              <a:buChar char="•"/>
              <a:defRPr/>
            </a:pPr>
            <a:r>
              <a:rPr lang="en-US" sz="1400" b="1" dirty="0" smtClean="0">
                <a:solidFill>
                  <a:srgbClr val="202945"/>
                </a:solidFill>
                <a:latin typeface="Franklin Gothic Book"/>
              </a:rPr>
              <a:t>Self-rated self-confidence (intellectual)</a:t>
            </a:r>
            <a:endParaRPr lang="en-US" sz="1400" b="1" dirty="0">
              <a:solidFill>
                <a:srgbClr val="202945"/>
              </a:solidFill>
              <a:latin typeface="Franklin Gothic Book"/>
            </a:endParaRPr>
          </a:p>
          <a:p>
            <a:pPr marL="285750" indent="-285750">
              <a:buFont typeface="Arial" panose="020B0604020202020204" pitchFamily="34" charset="0"/>
              <a:buChar char="•"/>
              <a:defRPr/>
            </a:pPr>
            <a:r>
              <a:rPr lang="en-US" sz="1400" b="1" dirty="0" smtClean="0">
                <a:solidFill>
                  <a:srgbClr val="202945"/>
                </a:solidFill>
                <a:latin typeface="Franklin Gothic Book"/>
              </a:rPr>
              <a:t>Self-rated </a:t>
            </a:r>
            <a:r>
              <a:rPr lang="en-US" sz="1400" b="1" dirty="0">
                <a:solidFill>
                  <a:srgbClr val="202945"/>
                </a:solidFill>
                <a:latin typeface="Franklin Gothic Book"/>
              </a:rPr>
              <a:t>drive to </a:t>
            </a:r>
            <a:r>
              <a:rPr lang="en-US" sz="1400" b="1" dirty="0" smtClean="0">
                <a:solidFill>
                  <a:srgbClr val="202945"/>
                </a:solidFill>
                <a:latin typeface="Franklin Gothic Book"/>
              </a:rPr>
              <a:t>achieve</a:t>
            </a:r>
          </a:p>
          <a:p>
            <a:pPr marL="171450" indent="-171450" algn="just">
              <a:buFont typeface="Arial" panose="020B0604020202020204" pitchFamily="34" charset="0"/>
              <a:buChar char="•"/>
              <a:defRPr/>
            </a:pPr>
            <a:endParaRPr lang="en-US" sz="1200" dirty="0">
              <a:solidFill>
                <a:srgbClr val="202945"/>
              </a:solidFill>
              <a:latin typeface="Franklin Gothic Book"/>
            </a:endParaRPr>
          </a:p>
        </p:txBody>
      </p:sp>
      <p:sp>
        <p:nvSpPr>
          <p:cNvPr id="10" name="Rectangle 2"/>
          <p:cNvSpPr txBox="1">
            <a:spLocks noChangeArrowheads="1"/>
          </p:cNvSpPr>
          <p:nvPr/>
        </p:nvSpPr>
        <p:spPr bwMode="auto">
          <a:xfrm>
            <a:off x="914400" y="152400"/>
            <a:ext cx="8001000" cy="1447800"/>
          </a:xfrm>
          <a:prstGeom prst="rect">
            <a:avLst/>
          </a:prstGeom>
          <a:noFill/>
          <a:ln w="9525">
            <a:noFill/>
            <a:miter lim="800000"/>
            <a:headEnd/>
            <a:tailEnd/>
          </a:ln>
        </p:spPr>
        <p:txBody>
          <a:bodyPr anchor="ctr" anchorCtr="1"/>
          <a:lstStyle/>
          <a:p>
            <a:pPr algn="ctr" eaLnBrk="1" hangingPunct="1">
              <a:defRPr/>
            </a:pPr>
            <a:r>
              <a:rPr lang="en-US" sz="2800" b="1" kern="0" dirty="0">
                <a:solidFill>
                  <a:schemeClr val="bg2"/>
                </a:solidFill>
                <a:latin typeface="Franklin Gothic Book"/>
                <a:ea typeface="+mj-ea"/>
                <a:cs typeface="+mj-cs"/>
              </a:rPr>
              <a:t>Academic Self-Concept</a:t>
            </a:r>
            <a:r>
              <a:rPr lang="en-US" sz="2800" b="1" kern="0" dirty="0">
                <a:latin typeface="+mj-lt"/>
                <a:ea typeface="+mj-ea"/>
                <a:cs typeface="+mj-cs"/>
              </a:rPr>
              <a:t/>
            </a:r>
            <a:br>
              <a:rPr lang="en-US" sz="2800" b="1" kern="0" dirty="0">
                <a:latin typeface="+mj-lt"/>
                <a:ea typeface="+mj-ea"/>
                <a:cs typeface="+mj-cs"/>
              </a:rPr>
            </a:br>
            <a:r>
              <a:rPr lang="en-US" sz="1600" b="1" i="1" kern="0" dirty="0">
                <a:latin typeface="Franklin Gothic Book"/>
                <a:ea typeface="+mj-ea"/>
                <a:cs typeface="+mj-cs"/>
              </a:rPr>
              <a:t> </a:t>
            </a:r>
            <a:r>
              <a:rPr lang="en-US" sz="1600" b="1" i="1" kern="0" dirty="0">
                <a:latin typeface="+mj-lt"/>
                <a:ea typeface="+mj-ea"/>
                <a:cs typeface="+mj-cs"/>
              </a:rPr>
              <a:t/>
            </a:r>
            <a:br>
              <a:rPr lang="en-US" sz="1600" b="1" i="1" kern="0" dirty="0">
                <a:latin typeface="+mj-lt"/>
                <a:ea typeface="+mj-ea"/>
                <a:cs typeface="+mj-cs"/>
              </a:rPr>
            </a:br>
            <a:r>
              <a:rPr lang="en-US" sz="1600" b="1" kern="0" dirty="0">
                <a:solidFill>
                  <a:srgbClr val="E74C39"/>
                </a:solidFill>
                <a:latin typeface="Franklin Gothic Book"/>
                <a:ea typeface="+mj-ea"/>
                <a:cs typeface="+mj-cs"/>
              </a:rPr>
              <a:t>Self-awareness and confidence in academic environments help students learn by encouraging their intellectual inquiry. </a:t>
            </a:r>
            <a:r>
              <a:rPr lang="en-US" sz="1600" b="1" i="1" kern="0" dirty="0">
                <a:solidFill>
                  <a:srgbClr val="E74C39"/>
                </a:solidFill>
                <a:latin typeface="Franklin Gothic Book"/>
                <a:ea typeface="+mj-ea"/>
                <a:cs typeface="+mj-cs"/>
              </a:rPr>
              <a:t>Academic Self-Concept </a:t>
            </a:r>
            <a:r>
              <a:rPr lang="en-US" sz="1600" b="1" kern="0" dirty="0">
                <a:solidFill>
                  <a:srgbClr val="E74C39"/>
                </a:solidFill>
                <a:latin typeface="Franklin Gothic Book"/>
                <a:ea typeface="+mj-ea"/>
                <a:cs typeface="+mj-cs"/>
              </a:rPr>
              <a:t>is a unified measure </a:t>
            </a:r>
          </a:p>
          <a:p>
            <a:pPr algn="ctr" eaLnBrk="1" hangingPunct="1">
              <a:defRPr/>
            </a:pPr>
            <a:r>
              <a:rPr lang="en-US" sz="1600" b="1" kern="0" dirty="0">
                <a:solidFill>
                  <a:srgbClr val="E74C39"/>
                </a:solidFill>
                <a:latin typeface="Franklin Gothic Book"/>
                <a:ea typeface="+mj-ea"/>
                <a:cs typeface="+mj-cs"/>
              </a:rPr>
              <a:t>of students’ beliefs about their abilities and confidence in academic environments.</a:t>
            </a:r>
          </a:p>
        </p:txBody>
      </p:sp>
      <p:sp>
        <p:nvSpPr>
          <p:cNvPr id="7"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8"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extLst>
      <p:ext uri="{BB962C8B-B14F-4D97-AF65-F5344CB8AC3E}">
        <p14:creationId xmlns:p14="http://schemas.microsoft.com/office/powerpoint/2010/main" val="28611757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idx="4294967295"/>
          </p:nvPr>
        </p:nvSpPr>
        <p:spPr>
          <a:xfrm>
            <a:off x="914400" y="150813"/>
            <a:ext cx="8001000" cy="1449387"/>
          </a:xfrm>
        </p:spPr>
        <p:txBody>
          <a:bodyPr/>
          <a:lstStyle/>
          <a:p>
            <a:pPr eaLnBrk="1" hangingPunct="1">
              <a:defRPr/>
            </a:pPr>
            <a:r>
              <a:rPr lang="en-US" sz="1600" dirty="0">
                <a:solidFill>
                  <a:schemeClr val="tx1">
                    <a:lumMod val="50000"/>
                  </a:schemeClr>
                </a:solidFill>
              </a:rPr>
              <a:t> </a:t>
            </a:r>
            <a:r>
              <a:rPr lang="en-US" dirty="0">
                <a:solidFill>
                  <a:srgbClr val="202945"/>
                </a:solidFill>
                <a:latin typeface="Franklin Gothic Book"/>
              </a:rPr>
              <a:t>Civic Engagement</a:t>
            </a:r>
            <a:r>
              <a:rPr lang="en-US" sz="1600" dirty="0">
                <a:solidFill>
                  <a:schemeClr val="tx1"/>
                </a:solidFill>
              </a:rPr>
              <a:t/>
            </a:r>
            <a:br>
              <a:rPr lang="en-US" sz="1600" dirty="0">
                <a:solidFill>
                  <a:schemeClr val="tx1"/>
                </a:solidFill>
              </a:rPr>
            </a:br>
            <a:r>
              <a:rPr lang="en-US" sz="1600" dirty="0">
                <a:solidFill>
                  <a:schemeClr val="tx1"/>
                </a:solidFill>
              </a:rPr>
              <a:t/>
            </a:r>
            <a:br>
              <a:rPr lang="en-US" sz="1600" dirty="0">
                <a:solidFill>
                  <a:schemeClr val="tx1"/>
                </a:solidFill>
              </a:rPr>
            </a:br>
            <a:r>
              <a:rPr lang="en-US" sz="1600" dirty="0">
                <a:solidFill>
                  <a:srgbClr val="E74C39"/>
                </a:solidFill>
                <a:latin typeface="Franklin Gothic Book"/>
              </a:rPr>
              <a:t>Engaged citizens are a critical element in the functioning of our democratic society. </a:t>
            </a:r>
            <a:r>
              <a:rPr lang="en-US" sz="1600" dirty="0">
                <a:solidFill>
                  <a:schemeClr val="tx1"/>
                </a:solidFill>
              </a:rPr>
              <a:t/>
            </a:r>
            <a:br>
              <a:rPr lang="en-US" sz="1600" dirty="0">
                <a:solidFill>
                  <a:schemeClr val="tx1"/>
                </a:solidFill>
              </a:rPr>
            </a:br>
            <a:r>
              <a:rPr lang="en-US" sz="1600" i="1" dirty="0">
                <a:solidFill>
                  <a:srgbClr val="E74C39"/>
                </a:solidFill>
                <a:latin typeface="Franklin Gothic Book"/>
              </a:rPr>
              <a:t>Civic Engagement </a:t>
            </a:r>
            <a:r>
              <a:rPr lang="en-US" sz="1600" dirty="0">
                <a:solidFill>
                  <a:srgbClr val="E74C39"/>
                </a:solidFill>
                <a:latin typeface="Franklin Gothic Book"/>
              </a:rPr>
              <a:t>measures the extent to which students are motivated and </a:t>
            </a:r>
            <a:r>
              <a:rPr lang="en-US" sz="1600" dirty="0">
                <a:solidFill>
                  <a:schemeClr val="tx1"/>
                </a:solidFill>
              </a:rPr>
              <a:t/>
            </a:r>
            <a:br>
              <a:rPr lang="en-US" sz="1600" dirty="0">
                <a:solidFill>
                  <a:schemeClr val="tx1"/>
                </a:solidFill>
              </a:rPr>
            </a:br>
            <a:r>
              <a:rPr lang="en-US" sz="1600" dirty="0">
                <a:solidFill>
                  <a:srgbClr val="E74C39"/>
                </a:solidFill>
                <a:latin typeface="Franklin Gothic Book"/>
              </a:rPr>
              <a:t>involved in civic, electoral and political activities.</a:t>
            </a:r>
          </a:p>
        </p:txBody>
      </p:sp>
      <p:graphicFrame>
        <p:nvGraphicFramePr>
          <p:cNvPr id="8" name="Civic Engagement"/>
          <p:cNvGraphicFramePr>
            <a:graphicFrameLocks noChangeAspect="1"/>
          </p:cNvGraphicFramePr>
          <p:nvPr>
            <p:custDataLst>
              <p:tags r:id="rId1"/>
            </p:custDataLst>
            <p:extLst>
              <p:ext uri="{D42A27DB-BD31-4B8C-83A1-F6EECF244321}">
                <p14:modId xmlns:p14="http://schemas.microsoft.com/office/powerpoint/2010/main" val="2413385629"/>
              </p:ext>
            </p:extLst>
          </p:nvPr>
        </p:nvGraphicFramePr>
        <p:xfrm>
          <a:off x="152400" y="1498600"/>
          <a:ext cx="8839200"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p:cNvSpPr>
            <a:spLocks noChangeArrowheads="1"/>
          </p:cNvSpPr>
          <p:nvPr/>
        </p:nvSpPr>
        <p:spPr bwMode="auto">
          <a:xfrm>
            <a:off x="1677581" y="6019800"/>
            <a:ext cx="2717026" cy="276999"/>
          </a:xfrm>
          <a:prstGeom prst="rect">
            <a:avLst/>
          </a:prstGeom>
          <a:noFill/>
          <a:ln w="9525">
            <a:noFill/>
            <a:miter lim="800000"/>
            <a:headEnd/>
            <a:tailEnd/>
          </a:ln>
        </p:spPr>
        <p:txBody>
          <a:bodyPr wrap="none" anchor="t">
            <a:spAutoFit/>
          </a:bodyPr>
          <a:lstStyle/>
          <a:p>
            <a:pPr algn="ctr">
              <a:defRPr/>
            </a:pPr>
            <a:r>
              <a:rPr lang="en-US" sz="1200" dirty="0">
                <a:solidFill>
                  <a:srgbClr val="202945"/>
                </a:solidFill>
                <a:latin typeface="+mn-lt"/>
              </a:rPr>
              <a:t>  Your Institution       Comparison Group</a:t>
            </a:r>
          </a:p>
        </p:txBody>
      </p:sp>
      <p:sp>
        <p:nvSpPr>
          <p:cNvPr id="13" name="Rectangle 12"/>
          <p:cNvSpPr/>
          <p:nvPr/>
        </p:nvSpPr>
        <p:spPr bwMode="auto">
          <a:xfrm>
            <a:off x="1752600" y="60960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202945"/>
              </a:solidFill>
              <a:effectLst/>
              <a:latin typeface="Garamond" pitchFamily="18" charset="0"/>
            </a:endParaRPr>
          </a:p>
        </p:txBody>
      </p:sp>
      <p:sp>
        <p:nvSpPr>
          <p:cNvPr id="14" name="Rectangle 13"/>
          <p:cNvSpPr/>
          <p:nvPr/>
        </p:nvSpPr>
        <p:spPr bwMode="auto">
          <a:xfrm>
            <a:off x="2971800" y="60960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2"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extLst>
      <p:ext uri="{BB962C8B-B14F-4D97-AF65-F5344CB8AC3E}">
        <p14:creationId xmlns:p14="http://schemas.microsoft.com/office/powerpoint/2010/main" val="7304297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914400" y="152400"/>
            <a:ext cx="7924800" cy="1524000"/>
          </a:xfrm>
        </p:spPr>
        <p:txBody>
          <a:bodyPr/>
          <a:lstStyle/>
          <a:p>
            <a:pPr eaLnBrk="1" hangingPunct="1">
              <a:defRPr/>
            </a:pPr>
            <a:r>
              <a:rPr lang="en-US" dirty="0">
                <a:solidFill>
                  <a:schemeClr val="bg1"/>
                </a:solidFill>
                <a:latin typeface="Franklin Gothic Book"/>
              </a:rPr>
              <a:t>Health and Wellness</a:t>
            </a:r>
            <a:r>
              <a:rPr lang="en-US" dirty="0">
                <a:solidFill>
                  <a:schemeClr val="tx1"/>
                </a:solidFill>
              </a:rPr>
              <a:t/>
            </a:r>
            <a:br>
              <a:rPr lang="en-US" dirty="0">
                <a:solidFill>
                  <a:schemeClr val="tx1"/>
                </a:solidFill>
              </a:rPr>
            </a:br>
            <a:r>
              <a:rPr lang="en-US" sz="1600" dirty="0">
                <a:solidFill>
                  <a:schemeClr val="tx1"/>
                </a:solidFill>
              </a:rPr>
              <a:t/>
            </a:r>
            <a:br>
              <a:rPr lang="en-US" sz="1600" dirty="0">
                <a:solidFill>
                  <a:schemeClr val="tx1"/>
                </a:solidFill>
              </a:rPr>
            </a:br>
            <a:r>
              <a:rPr lang="en-US" sz="1600" dirty="0">
                <a:solidFill>
                  <a:srgbClr val="E74C39"/>
                </a:solidFill>
                <a:latin typeface="Franklin Gothic Book"/>
              </a:rPr>
              <a:t>Students’ physical and emotional well-being can affect many important aspects of the student experience including academic performance and persistence. These items gauge student behaviors, </a:t>
            </a:r>
            <a:r>
              <a:rPr lang="en-US" sz="1600" dirty="0" smtClean="0">
                <a:solidFill>
                  <a:srgbClr val="E74C39"/>
                </a:solidFill>
                <a:latin typeface="Franklin Gothic Book"/>
              </a:rPr>
              <a:t>attitudes, </a:t>
            </a:r>
            <a:r>
              <a:rPr lang="en-US" sz="1600" dirty="0">
                <a:solidFill>
                  <a:srgbClr val="E74C39"/>
                </a:solidFill>
                <a:latin typeface="Franklin Gothic Book"/>
              </a:rPr>
              <a:t>and experiences related to health and wellness.</a:t>
            </a:r>
          </a:p>
        </p:txBody>
      </p:sp>
      <p:graphicFrame>
        <p:nvGraphicFramePr>
          <p:cNvPr id="18" name="Health Wellness"/>
          <p:cNvGraphicFramePr>
            <a:graphicFrameLocks noChangeAspect="1"/>
          </p:cNvGraphicFramePr>
          <p:nvPr>
            <p:custDataLst>
              <p:tags r:id="rId1"/>
            </p:custDataLst>
            <p:extLst>
              <p:ext uri="{D42A27DB-BD31-4B8C-83A1-F6EECF244321}">
                <p14:modId xmlns:p14="http://schemas.microsoft.com/office/powerpoint/2010/main" val="2727987183"/>
              </p:ext>
            </p:extLst>
          </p:nvPr>
        </p:nvGraphicFramePr>
        <p:xfrm>
          <a:off x="101600" y="1600200"/>
          <a:ext cx="873760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22534" name="TextBox 10"/>
          <p:cNvSpPr txBox="1">
            <a:spLocks noChangeArrowheads="1"/>
          </p:cNvSpPr>
          <p:nvPr/>
        </p:nvSpPr>
        <p:spPr bwMode="auto">
          <a:xfrm>
            <a:off x="1066800" y="5562600"/>
            <a:ext cx="3429000" cy="307777"/>
          </a:xfrm>
          <a:prstGeom prst="rect">
            <a:avLst/>
          </a:prstGeom>
          <a:noFill/>
          <a:ln w="9525">
            <a:noFill/>
            <a:miter lim="800000"/>
            <a:headEnd/>
            <a:tailEnd/>
          </a:ln>
        </p:spPr>
        <p:txBody>
          <a:bodyPr wrap="square" anchor="t">
            <a:spAutoFit/>
          </a:bodyPr>
          <a:lstStyle/>
          <a:p>
            <a:pPr algn="ctr">
              <a:defRPr/>
            </a:pPr>
            <a:r>
              <a:rPr lang="en-US" sz="1400" dirty="0">
                <a:solidFill>
                  <a:srgbClr val="202945"/>
                </a:solidFill>
                <a:latin typeface="+mn-lt"/>
              </a:rPr>
              <a:t>Felt overwhelmed by all </a:t>
            </a:r>
            <a:r>
              <a:rPr lang="en-US" sz="1400" dirty="0" smtClean="0">
                <a:solidFill>
                  <a:srgbClr val="202945"/>
                </a:solidFill>
                <a:latin typeface="+mn-lt"/>
              </a:rPr>
              <a:t>I </a:t>
            </a:r>
            <a:r>
              <a:rPr lang="en-US" sz="1400" dirty="0">
                <a:solidFill>
                  <a:srgbClr val="202945"/>
                </a:solidFill>
                <a:latin typeface="+mn-lt"/>
              </a:rPr>
              <a:t>had to do</a:t>
            </a:r>
          </a:p>
        </p:txBody>
      </p:sp>
      <p:sp>
        <p:nvSpPr>
          <p:cNvPr id="22537" name="TextBox 13"/>
          <p:cNvSpPr txBox="1">
            <a:spLocks noChangeArrowheads="1"/>
          </p:cNvSpPr>
          <p:nvPr/>
        </p:nvSpPr>
        <p:spPr bwMode="auto">
          <a:xfrm>
            <a:off x="5943600" y="5562600"/>
            <a:ext cx="1981200" cy="307975"/>
          </a:xfrm>
          <a:prstGeom prst="rect">
            <a:avLst/>
          </a:prstGeom>
          <a:noFill/>
          <a:ln w="9525">
            <a:noFill/>
            <a:miter lim="800000"/>
            <a:headEnd/>
            <a:tailEnd/>
          </a:ln>
        </p:spPr>
        <p:txBody>
          <a:bodyPr wrap="square" anchor="t">
            <a:spAutoFit/>
          </a:bodyPr>
          <a:lstStyle/>
          <a:p>
            <a:pPr algn="ctr">
              <a:defRPr/>
            </a:pPr>
            <a:r>
              <a:rPr lang="en-US" sz="1400" dirty="0">
                <a:solidFill>
                  <a:srgbClr val="202945"/>
                </a:solidFill>
                <a:latin typeface="+mn-lt"/>
              </a:rPr>
              <a:t>Felt depressed</a:t>
            </a:r>
          </a:p>
        </p:txBody>
      </p:sp>
      <p:sp>
        <p:nvSpPr>
          <p:cNvPr id="14" name="Rectangle 6"/>
          <p:cNvSpPr>
            <a:spLocks noChangeArrowheads="1"/>
          </p:cNvSpPr>
          <p:nvPr/>
        </p:nvSpPr>
        <p:spPr bwMode="auto">
          <a:xfrm>
            <a:off x="3276600" y="5943600"/>
            <a:ext cx="28956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Frequently                    Frequently</a:t>
            </a:r>
          </a:p>
          <a:p>
            <a:pPr>
              <a:defRPr/>
            </a:pPr>
            <a:r>
              <a:rPr lang="en-US" sz="1200" dirty="0">
                <a:solidFill>
                  <a:srgbClr val="202945"/>
                </a:solidFill>
                <a:latin typeface="+mn-lt"/>
              </a:rPr>
              <a:t>     Occasionally                 Occasionally</a:t>
            </a:r>
          </a:p>
        </p:txBody>
      </p:sp>
      <p:sp>
        <p:nvSpPr>
          <p:cNvPr id="17" name="Rectangle 16"/>
          <p:cNvSpPr/>
          <p:nvPr/>
        </p:nvSpPr>
        <p:spPr bwMode="auto">
          <a:xfrm>
            <a:off x="3429000" y="64008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1" name="Rectangle 20"/>
          <p:cNvSpPr/>
          <p:nvPr/>
        </p:nvSpPr>
        <p:spPr bwMode="auto">
          <a:xfrm>
            <a:off x="3429000" y="6248400"/>
            <a:ext cx="76200" cy="76200"/>
          </a:xfrm>
          <a:prstGeom prst="rect">
            <a:avLst/>
          </a:prstGeom>
          <a:solidFill>
            <a:schemeClr val="accent1"/>
          </a:solid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2" name="Rectangle 21"/>
          <p:cNvSpPr/>
          <p:nvPr/>
        </p:nvSpPr>
        <p:spPr bwMode="auto">
          <a:xfrm>
            <a:off x="4800600" y="64008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3" name="Rectangle 22"/>
          <p:cNvSpPr/>
          <p:nvPr/>
        </p:nvSpPr>
        <p:spPr bwMode="auto">
          <a:xfrm>
            <a:off x="4800600" y="62484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2"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3"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extLst>
      <p:ext uri="{BB962C8B-B14F-4D97-AF65-F5344CB8AC3E}">
        <p14:creationId xmlns:p14="http://schemas.microsoft.com/office/powerpoint/2010/main" val="17670837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724400"/>
            <a:ext cx="6400800" cy="1752600"/>
          </a:xfrm>
        </p:spPr>
        <p:txBody>
          <a:bodyPr/>
          <a:lstStyle/>
          <a:p>
            <a:pPr>
              <a:spcBef>
                <a:spcPct val="0"/>
              </a:spcBef>
            </a:pPr>
            <a:r>
              <a:rPr lang="en-US" dirty="0">
                <a:solidFill>
                  <a:srgbClr val="E74C39"/>
                </a:solidFill>
                <a:latin typeface="Franklin Gothic Book"/>
              </a:rPr>
              <a:t>These items illustrate students’ academic </a:t>
            </a:r>
            <a:r>
              <a:rPr lang="en-US" dirty="0" smtClean="0">
                <a:solidFill>
                  <a:srgbClr val="E74C39"/>
                </a:solidFill>
                <a:latin typeface="Franklin Gothic Book"/>
              </a:rPr>
              <a:t>preparation.</a:t>
            </a:r>
            <a:endParaRPr lang="en-US" dirty="0">
              <a:solidFill>
                <a:srgbClr val="E74C39"/>
              </a:solidFill>
              <a:latin typeface="Franklin Gothic Book"/>
            </a:endParaRPr>
          </a:p>
        </p:txBody>
      </p:sp>
      <p:sp>
        <p:nvSpPr>
          <p:cNvPr id="5" name="Rectangle 2"/>
          <p:cNvSpPr txBox="1">
            <a:spLocks noChangeArrowheads="1"/>
          </p:cNvSpPr>
          <p:nvPr/>
        </p:nvSpPr>
        <p:spPr bwMode="auto">
          <a:xfrm>
            <a:off x="0" y="25908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dirty="0">
                <a:solidFill>
                  <a:srgbClr val="202945"/>
                </a:solidFill>
                <a:latin typeface="Franklin Gothic Book"/>
              </a:rPr>
              <a:t>College Preparation</a:t>
            </a:r>
            <a:endParaRPr lang="en-US" kern="0" dirty="0">
              <a:solidFill>
                <a:schemeClr val="bg1"/>
              </a:solidFill>
            </a:endParaRPr>
          </a:p>
        </p:txBody>
      </p:sp>
      <p:sp>
        <p:nvSpPr>
          <p:cNvPr id="4"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1066801"/>
          </a:xfrm>
        </p:spPr>
        <p:txBody>
          <a:bodyPr/>
          <a:lstStyle/>
          <a:p>
            <a:r>
              <a:rPr lang="en-US" dirty="0">
                <a:solidFill>
                  <a:schemeClr val="tx1"/>
                </a:solidFill>
              </a:rPr>
              <a:t/>
            </a:r>
            <a:br>
              <a:rPr lang="en-US" dirty="0">
                <a:solidFill>
                  <a:schemeClr val="tx1"/>
                </a:solidFill>
              </a:rPr>
            </a:br>
            <a:r>
              <a:rPr lang="en-US" dirty="0">
                <a:solidFill>
                  <a:srgbClr val="202945"/>
                </a:solidFill>
                <a:latin typeface="Franklin Gothic Book"/>
              </a:rPr>
              <a:t>Summer Bridge Program</a:t>
            </a:r>
            <a:r>
              <a:rPr lang="en-US" dirty="0">
                <a:solidFill>
                  <a:schemeClr val="tx1"/>
                </a:solidFill>
              </a:rPr>
              <a:t/>
            </a:r>
            <a:br>
              <a:rPr lang="en-US" dirty="0">
                <a:solidFill>
                  <a:schemeClr val="tx1"/>
                </a:solidFill>
              </a:rPr>
            </a:br>
            <a:r>
              <a:rPr lang="en-US" sz="2150" dirty="0">
                <a:solidFill>
                  <a:srgbClr val="E74C39"/>
                </a:solidFill>
                <a:latin typeface="Franklin Gothic Book"/>
              </a:rPr>
              <a:t>How many weeks this summer did you participate in a bridge program at this institution?</a:t>
            </a:r>
          </a:p>
        </p:txBody>
      </p:sp>
      <p:graphicFrame>
        <p:nvGraphicFramePr>
          <p:cNvPr id="5" name="Placement"/>
          <p:cNvGraphicFramePr>
            <a:graphicFrameLocks noGrp="1"/>
          </p:cNvGraphicFramePr>
          <p:nvPr>
            <p:ph idx="1"/>
            <p:extLst>
              <p:ext uri="{D42A27DB-BD31-4B8C-83A1-F6EECF244321}">
                <p14:modId xmlns:p14="http://schemas.microsoft.com/office/powerpoint/2010/main" val="70020175"/>
              </p:ext>
            </p:extLst>
          </p:nvPr>
        </p:nvGraphicFramePr>
        <p:xfrm>
          <a:off x="0" y="1905000"/>
          <a:ext cx="8991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extLst>
      <p:ext uri="{BB962C8B-B14F-4D97-AF65-F5344CB8AC3E}">
        <p14:creationId xmlns:p14="http://schemas.microsoft.com/office/powerpoint/2010/main" val="12251338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1066801"/>
          </a:xfrm>
        </p:spPr>
        <p:txBody>
          <a:bodyPr/>
          <a:lstStyle/>
          <a:p>
            <a:r>
              <a:rPr lang="en-US" dirty="0" smtClean="0">
                <a:solidFill>
                  <a:schemeClr val="tx1"/>
                </a:solidFill>
              </a:rPr>
              <a:t/>
            </a:r>
            <a:br>
              <a:rPr lang="en-US" dirty="0" smtClean="0">
                <a:solidFill>
                  <a:schemeClr val="tx1"/>
                </a:solidFill>
              </a:rPr>
            </a:br>
            <a:r>
              <a:rPr lang="en-US" dirty="0" smtClean="0">
                <a:solidFill>
                  <a:srgbClr val="202945"/>
                </a:solidFill>
                <a:latin typeface="Franklin Gothic Book"/>
              </a:rPr>
              <a:t>AP Coursework</a:t>
            </a:r>
            <a:r>
              <a:rPr lang="en-US" dirty="0" smtClean="0">
                <a:solidFill>
                  <a:schemeClr val="tx1"/>
                </a:solidFill>
              </a:rPr>
              <a:t/>
            </a:r>
            <a:br>
              <a:rPr lang="en-US" dirty="0" smtClean="0">
                <a:solidFill>
                  <a:schemeClr val="tx1"/>
                </a:solidFill>
              </a:rPr>
            </a:br>
            <a:r>
              <a:rPr lang="en-US" sz="2150" dirty="0" smtClean="0">
                <a:solidFill>
                  <a:srgbClr val="E74C39"/>
                </a:solidFill>
                <a:latin typeface="Franklin Gothic Book"/>
              </a:rPr>
              <a:t>Please mark which of the following courses you have completed.</a:t>
            </a:r>
            <a:endParaRPr lang="en-US" sz="2150" dirty="0">
              <a:solidFill>
                <a:srgbClr val="E74C39"/>
              </a:solidFill>
              <a:latin typeface="Franklin Gothic Book"/>
            </a:endParaRPr>
          </a:p>
        </p:txBody>
      </p:sp>
      <p:graphicFrame>
        <p:nvGraphicFramePr>
          <p:cNvPr id="5" name="AP"/>
          <p:cNvGraphicFramePr>
            <a:graphicFrameLocks noGrp="1"/>
          </p:cNvGraphicFramePr>
          <p:nvPr>
            <p:ph idx="1"/>
            <p:extLst>
              <p:ext uri="{D42A27DB-BD31-4B8C-83A1-F6EECF244321}">
                <p14:modId xmlns:p14="http://schemas.microsoft.com/office/powerpoint/2010/main" val="1848224133"/>
              </p:ext>
            </p:extLst>
          </p:nvPr>
        </p:nvGraphicFramePr>
        <p:xfrm>
          <a:off x="0" y="1905000"/>
          <a:ext cx="8991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extLst>
      <p:ext uri="{BB962C8B-B14F-4D97-AF65-F5344CB8AC3E}">
        <p14:creationId xmlns:p14="http://schemas.microsoft.com/office/powerpoint/2010/main" val="284749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5"/>
          <p:cNvSpPr>
            <a:spLocks noGrp="1" noChangeArrowheads="1"/>
          </p:cNvSpPr>
          <p:nvPr>
            <p:ph type="title"/>
          </p:nvPr>
        </p:nvSpPr>
        <p:spPr/>
        <p:txBody>
          <a:bodyPr/>
          <a:lstStyle/>
          <a:p>
            <a:pPr eaLnBrk="1" hangingPunct="1">
              <a:defRPr/>
            </a:pPr>
            <a:r>
              <a:rPr lang="en-US" dirty="0" smtClean="0">
                <a:solidFill>
                  <a:srgbClr val="202945"/>
                </a:solidFill>
                <a:latin typeface="Franklin Gothic Book" panose="020B0503020102020204" pitchFamily="34" charset="0"/>
              </a:rPr>
              <a:t>Table of Contents</a:t>
            </a:r>
            <a:endParaRPr lang="en-US" dirty="0">
              <a:solidFill>
                <a:srgbClr val="202945"/>
              </a:solidFill>
              <a:latin typeface="Franklin Gothic Book" panose="020B0503020102020204" pitchFamily="34" charset="0"/>
            </a:endParaRPr>
          </a:p>
        </p:txBody>
      </p:sp>
      <p:sp>
        <p:nvSpPr>
          <p:cNvPr id="8" name="Content Placeholder 7"/>
          <p:cNvSpPr>
            <a:spLocks noGrp="1"/>
          </p:cNvSpPr>
          <p:nvPr>
            <p:ph idx="1"/>
          </p:nvPr>
        </p:nvSpPr>
        <p:spPr>
          <a:xfrm>
            <a:off x="457200" y="1219200"/>
            <a:ext cx="8229600" cy="4876800"/>
          </a:xfrm>
        </p:spPr>
        <p:txBody>
          <a:bodyPr numCol="2">
            <a:noAutofit/>
          </a:bodyPr>
          <a:lstStyle/>
          <a:p>
            <a:pPr marL="0" indent="0" eaLnBrk="1" hangingPunct="1">
              <a:spcBef>
                <a:spcPts val="400"/>
              </a:spcBef>
              <a:buClr>
                <a:srgbClr val="7680AC"/>
              </a:buClr>
              <a:buNone/>
              <a:tabLst>
                <a:tab pos="228600" algn="l"/>
              </a:tabLst>
              <a:defRPr/>
            </a:pPr>
            <a:r>
              <a:rPr lang="en-US" sz="1400" u="sng" dirty="0" smtClean="0">
                <a:solidFill>
                  <a:srgbClr val="202945"/>
                </a:solidFill>
                <a:latin typeface="Franklin Gothic Book" panose="020B0503020102020204" pitchFamily="34" charset="0"/>
              </a:rPr>
              <a:t>Demographics</a:t>
            </a:r>
          </a:p>
          <a:p>
            <a:pPr marL="233363" indent="0" eaLnBrk="1" hangingPunct="1">
              <a:spcBef>
                <a:spcPts val="400"/>
              </a:spcBef>
              <a:buClr>
                <a:srgbClr val="7680AC"/>
              </a:buClr>
              <a:buNone/>
              <a:tabLst>
                <a:tab pos="228600" algn="l"/>
              </a:tabLst>
              <a:defRPr/>
            </a:pPr>
            <a:r>
              <a:rPr lang="en-US" sz="1400" u="sng" dirty="0" smtClean="0">
                <a:solidFill>
                  <a:schemeClr val="bg2"/>
                </a:solidFill>
                <a:latin typeface="Franklin Gothic Book" panose="020B0503020102020204" pitchFamily="34" charset="0"/>
                <a:hlinkClick r:id="rId3" action="ppaction://hlinksldjump"/>
              </a:rPr>
              <a:t>Gender Identity </a:t>
            </a:r>
            <a:endParaRPr lang="en-US" sz="1400" u="sng" dirty="0">
              <a:solidFill>
                <a:schemeClr val="bg2"/>
              </a:solidFill>
              <a:latin typeface="Franklin Gothic Book" panose="020B0503020102020204" pitchFamily="34" charset="0"/>
            </a:endParaRPr>
          </a:p>
          <a:p>
            <a:pPr marL="233363" indent="0" eaLnBrk="1" hangingPunct="1">
              <a:spcBef>
                <a:spcPts val="400"/>
              </a:spcBef>
              <a:buClr>
                <a:srgbClr val="7680AC"/>
              </a:buClr>
              <a:buNone/>
              <a:tabLst>
                <a:tab pos="228600" algn="l"/>
              </a:tabLst>
              <a:defRPr/>
            </a:pPr>
            <a:r>
              <a:rPr lang="en-US" sz="1400" u="sng" dirty="0" smtClean="0">
                <a:solidFill>
                  <a:schemeClr val="bg2"/>
                </a:solidFill>
                <a:latin typeface="Franklin Gothic Book" panose="020B0503020102020204" pitchFamily="34" charset="0"/>
                <a:hlinkClick r:id="rId4" action="ppaction://hlinksldjump"/>
              </a:rPr>
              <a:t>Race/Ethnicity</a:t>
            </a:r>
            <a:endParaRPr lang="en-US" sz="1400" u="sng" dirty="0">
              <a:solidFill>
                <a:schemeClr val="bg2"/>
              </a:solidFill>
              <a:latin typeface="Franklin Gothic Book" panose="020B0503020102020204" pitchFamily="34" charset="0"/>
            </a:endParaRPr>
          </a:p>
          <a:p>
            <a:pPr marL="233363" indent="0"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5" action="ppaction://hlinksldjump"/>
              </a:rPr>
              <a:t>Distance from Home</a:t>
            </a:r>
            <a:endParaRPr lang="en-US" sz="1400" dirty="0" smtClean="0">
              <a:solidFill>
                <a:srgbClr val="E74C39"/>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endParaRPr lang="en-US" sz="800" dirty="0" smtClean="0">
              <a:solidFill>
                <a:schemeClr val="tx2">
                  <a:lumMod val="50000"/>
                </a:schemeClr>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r>
              <a:rPr lang="en-US" sz="1400" u="sng" dirty="0" smtClean="0">
                <a:solidFill>
                  <a:srgbClr val="202945"/>
                </a:solidFill>
                <a:latin typeface="Franklin Gothic Book" panose="020B0503020102020204" pitchFamily="34" charset="0"/>
                <a:hlinkClick r:id="rId6" action="ppaction://hlinksldjump"/>
              </a:rPr>
              <a:t>College Admissions Decisions</a:t>
            </a:r>
            <a:endParaRPr lang="en-US" sz="1400" u="sng" dirty="0">
              <a:solidFill>
                <a:srgbClr val="202945"/>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7" action="ppaction://hlinksldjump"/>
              </a:rPr>
              <a:t>College Applications</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8" action="ppaction://hlinksldjump"/>
              </a:rPr>
              <a:t>Accepted/Attending First Choice</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9" action="ppaction://hlinksldjump"/>
              </a:rPr>
              <a:t>Reasons for Attending College</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10" action="ppaction://hlinksldjump"/>
              </a:rPr>
              <a:t>Reasons for Attending </a:t>
            </a:r>
            <a:r>
              <a:rPr lang="en-US" sz="1400" i="1" u="sng" dirty="0" smtClean="0">
                <a:solidFill>
                  <a:srgbClr val="E74C39"/>
                </a:solidFill>
                <a:latin typeface="Franklin Gothic Book" panose="020B0503020102020204" pitchFamily="34" charset="0"/>
                <a:hlinkClick r:id="rId10" action="ppaction://hlinksldjump"/>
              </a:rPr>
              <a:t>This</a:t>
            </a:r>
            <a:r>
              <a:rPr lang="en-US" sz="1400" dirty="0" smtClean="0">
                <a:solidFill>
                  <a:srgbClr val="E74C39"/>
                </a:solidFill>
                <a:latin typeface="Franklin Gothic Book" panose="020B0503020102020204" pitchFamily="34" charset="0"/>
                <a:hlinkClick r:id="rId10" action="ppaction://hlinksldjump"/>
              </a:rPr>
              <a:t> College</a:t>
            </a:r>
            <a:endParaRPr lang="en-US" sz="1400" dirty="0" smtClean="0">
              <a:solidFill>
                <a:srgbClr val="E74C39"/>
              </a:solidFill>
              <a:latin typeface="Franklin Gothic Book" panose="020B0503020102020204" pitchFamily="34" charset="0"/>
            </a:endParaRPr>
          </a:p>
          <a:p>
            <a:pPr marL="0" lvl="1" indent="0" eaLnBrk="1" hangingPunct="1">
              <a:spcBef>
                <a:spcPts val="400"/>
              </a:spcBef>
              <a:buClr>
                <a:srgbClr val="7680AC"/>
              </a:buClr>
              <a:buNone/>
              <a:tabLst>
                <a:tab pos="228600" algn="l"/>
              </a:tabLst>
              <a:defRPr/>
            </a:pPr>
            <a:endParaRPr lang="en-US" sz="800" dirty="0" smtClean="0">
              <a:solidFill>
                <a:schemeClr val="tx2">
                  <a:lumMod val="50000"/>
                </a:schemeClr>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r>
              <a:rPr lang="en-US" sz="1400" u="sng" dirty="0" smtClean="0">
                <a:solidFill>
                  <a:srgbClr val="202945"/>
                </a:solidFill>
                <a:latin typeface="Franklin Gothic Book" panose="020B0503020102020204" pitchFamily="34" charset="0"/>
                <a:hlinkClick r:id="rId11" action="ppaction://hlinksldjump"/>
              </a:rPr>
              <a:t>Financing College</a:t>
            </a:r>
            <a:endParaRPr lang="en-US" sz="1400" u="sng" dirty="0" smtClean="0">
              <a:solidFill>
                <a:srgbClr val="202945"/>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12" action="ppaction://hlinksldjump"/>
              </a:rPr>
              <a:t>Funding Sources</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13" action="ppaction://hlinksldjump"/>
              </a:rPr>
              <a:t>Financial Aid</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14" action="ppaction://hlinksldjump"/>
              </a:rPr>
              <a:t>Ability to Finance Education</a:t>
            </a:r>
            <a:r>
              <a:rPr lang="en-US" sz="1400" dirty="0" smtClean="0">
                <a:solidFill>
                  <a:srgbClr val="E74C39"/>
                </a:solidFill>
                <a:latin typeface="Franklin Gothic Book" panose="020B0503020102020204" pitchFamily="34" charset="0"/>
              </a:rPr>
              <a:t> </a:t>
            </a:r>
            <a:endParaRPr lang="en-US" sz="1400" u="sng" dirty="0" smtClean="0">
              <a:solidFill>
                <a:schemeClr val="tx2">
                  <a:lumMod val="50000"/>
                </a:schemeClr>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endParaRPr lang="en-US" sz="1400" u="sng" dirty="0" smtClean="0">
              <a:solidFill>
                <a:schemeClr val="tx2">
                  <a:lumMod val="50000"/>
                </a:schemeClr>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r>
              <a:rPr lang="en-US" sz="1400" u="sng" dirty="0" smtClean="0">
                <a:solidFill>
                  <a:srgbClr val="202945"/>
                </a:solidFill>
                <a:latin typeface="Franklin Gothic Book" panose="020B0503020102020204" pitchFamily="34" charset="0"/>
                <a:hlinkClick r:id="rId15" action="ppaction://hlinksldjump"/>
              </a:rPr>
              <a:t>High School Experiences</a:t>
            </a:r>
            <a:endParaRPr lang="en-US" sz="1400" u="sng" dirty="0" smtClean="0">
              <a:solidFill>
                <a:srgbClr val="202945"/>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16" action="ppaction://hlinksldjump"/>
              </a:rPr>
              <a:t>Academic Preparation</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17" action="ppaction://hlinksldjump"/>
              </a:rPr>
              <a:t>Habits of Mind </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18" action="ppaction://hlinksldjump"/>
              </a:rPr>
              <a:t>Pluralistic Orientation </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endParaRPr lang="en-US" sz="1400" dirty="0" smtClean="0">
              <a:solidFill>
                <a:srgbClr val="E74C39"/>
              </a:solidFill>
              <a:latin typeface="Franklin Gothic Book" panose="020B0503020102020204" pitchFamily="34" charset="0"/>
              <a:hlinkClick r:id="rId19" action="ppaction://hlinksldjump"/>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19" action="ppaction://hlinksldjump"/>
              </a:rPr>
              <a:t>Academic Self-Concept</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20" action="ppaction://hlinksldjump"/>
              </a:rPr>
              <a:t>Civic Engagement</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21" action="ppaction://hlinksldjump"/>
              </a:rPr>
              <a:t>Health and Wellness</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endParaRPr lang="en-US" sz="800" dirty="0" smtClean="0">
              <a:solidFill>
                <a:srgbClr val="767FAC"/>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r>
              <a:rPr lang="en-US" sz="1400" u="sng" dirty="0" smtClean="0">
                <a:solidFill>
                  <a:srgbClr val="202945"/>
                </a:solidFill>
                <a:latin typeface="Franklin Gothic Book" panose="020B0503020102020204" pitchFamily="34" charset="0"/>
                <a:hlinkClick r:id="rId22" action="ppaction://hlinksldjump"/>
              </a:rPr>
              <a:t>College Preparation</a:t>
            </a:r>
            <a:endParaRPr lang="en-US" sz="1400" u="sng" dirty="0" smtClean="0">
              <a:solidFill>
                <a:srgbClr val="202945"/>
              </a:solidFill>
              <a:latin typeface="Franklin Gothic Book" panose="020B0503020102020204" pitchFamily="34" charset="0"/>
            </a:endParaRPr>
          </a:p>
          <a:p>
            <a:pPr marL="0" indent="233363" eaLnBrk="1" hangingPunct="1">
              <a:spcBef>
                <a:spcPct val="300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23" action="ppaction://hlinksldjump"/>
              </a:rPr>
              <a:t>Summer Bridge Program</a:t>
            </a:r>
            <a:endParaRPr lang="en-US" sz="1400" dirty="0" smtClean="0">
              <a:solidFill>
                <a:srgbClr val="E74C39"/>
              </a:solidFill>
              <a:latin typeface="Franklin Gothic Book" panose="020B0503020102020204" pitchFamily="34" charset="0"/>
            </a:endParaRPr>
          </a:p>
          <a:p>
            <a:pPr marL="0" indent="233363" eaLnBrk="1" hangingPunct="1">
              <a:spcBef>
                <a:spcPct val="30000"/>
              </a:spcBef>
              <a:buClr>
                <a:srgbClr val="7680AC"/>
              </a:buClr>
              <a:buNone/>
              <a:tabLst>
                <a:tab pos="228600" algn="l"/>
              </a:tabLst>
              <a:defRPr/>
            </a:pPr>
            <a:r>
              <a:rPr lang="en-US" sz="1400" u="sng" dirty="0" smtClean="0">
                <a:solidFill>
                  <a:schemeClr val="bg1"/>
                </a:solidFill>
                <a:latin typeface="Franklin Gothic Book" panose="020B0503020102020204" pitchFamily="34" charset="0"/>
                <a:hlinkClick r:id="rId24" action="ppaction://hlinksldjump"/>
              </a:rPr>
              <a:t>AP Coursework</a:t>
            </a:r>
            <a:endParaRPr lang="en-US" sz="1400" u="sng" dirty="0" smtClean="0">
              <a:solidFill>
                <a:schemeClr val="bg1"/>
              </a:solidFill>
              <a:latin typeface="Franklin Gothic Book" panose="020B0503020102020204" pitchFamily="34" charset="0"/>
            </a:endParaRPr>
          </a:p>
          <a:p>
            <a:pPr marL="0" indent="233363" eaLnBrk="1" hangingPunct="1">
              <a:spcBef>
                <a:spcPct val="30000"/>
              </a:spcBef>
              <a:buClr>
                <a:srgbClr val="7680AC"/>
              </a:buClr>
              <a:buNone/>
              <a:tabLst>
                <a:tab pos="228600" algn="l"/>
              </a:tabLst>
              <a:defRPr/>
            </a:pPr>
            <a:r>
              <a:rPr lang="en-US" sz="1400" dirty="0">
                <a:solidFill>
                  <a:srgbClr val="E74C39"/>
                </a:solidFill>
                <a:latin typeface="Franklin Gothic Book" panose="020B0503020102020204" pitchFamily="34" charset="0"/>
                <a:hlinkClick r:id="rId25" action="ppaction://hlinksldjump"/>
              </a:rPr>
              <a:t>Science/Research </a:t>
            </a:r>
            <a:r>
              <a:rPr lang="en-US" sz="1400" dirty="0" smtClean="0">
                <a:solidFill>
                  <a:srgbClr val="E74C39"/>
                </a:solidFill>
                <a:latin typeface="Franklin Gothic Book" panose="020B0503020102020204" pitchFamily="34" charset="0"/>
                <a:hlinkClick r:id="rId25" action="ppaction://hlinksldjump"/>
              </a:rPr>
              <a:t>Self-Efficacy</a:t>
            </a:r>
            <a:endParaRPr lang="en-US" sz="1400" u="sng" dirty="0" smtClean="0">
              <a:solidFill>
                <a:schemeClr val="bg1"/>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endParaRPr lang="en-US" sz="800" u="sng" dirty="0" smtClean="0">
              <a:solidFill>
                <a:schemeClr val="bg1"/>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r>
              <a:rPr lang="en-US" sz="1400" u="sng" dirty="0" smtClean="0">
                <a:solidFill>
                  <a:srgbClr val="202945"/>
                </a:solidFill>
                <a:latin typeface="Franklin Gothic Book" panose="020B0503020102020204" pitchFamily="34" charset="0"/>
                <a:hlinkClick r:id="rId26" action="ppaction://hlinksldjump"/>
              </a:rPr>
              <a:t>Expectations for College: Major and Career</a:t>
            </a:r>
            <a:endParaRPr lang="en-US" sz="1400" u="sng" dirty="0" smtClean="0">
              <a:solidFill>
                <a:srgbClr val="202945"/>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27" action="ppaction://hlinksldjump"/>
              </a:rPr>
              <a:t>Intended Major</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28" action="ppaction://hlinksldjump"/>
              </a:rPr>
              <a:t>Pre-Med or Pre-Law</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29" action="ppaction://hlinksldjump"/>
              </a:rPr>
              <a:t>Intended Career</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30" action="ppaction://hlinksldjump"/>
              </a:rPr>
              <a:t>Time-to-Degree</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31" action="ppaction://hlinksldjump"/>
              </a:rPr>
              <a:t>Degree Aspirations</a:t>
            </a:r>
            <a:endParaRPr lang="en-US" sz="1400" dirty="0" smtClean="0">
              <a:solidFill>
                <a:srgbClr val="E74C39"/>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endParaRPr lang="en-US" sz="800" u="sng" dirty="0" smtClean="0">
              <a:solidFill>
                <a:schemeClr val="tx2">
                  <a:lumMod val="50000"/>
                </a:schemeClr>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r>
              <a:rPr lang="en-US" sz="1400" u="sng" dirty="0" smtClean="0">
                <a:solidFill>
                  <a:srgbClr val="202945"/>
                </a:solidFill>
                <a:latin typeface="Franklin Gothic Book" panose="020B0503020102020204" pitchFamily="34" charset="0"/>
                <a:hlinkClick r:id="rId32" action="ppaction://hlinksldjump"/>
              </a:rPr>
              <a:t>Expectations for College Life</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33" action="ppaction://hlinksldjump"/>
              </a:rPr>
              <a:t>Engagement</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34" action="ppaction://hlinksldjump"/>
              </a:rPr>
              <a:t>Academic Behaviors</a:t>
            </a:r>
            <a:endParaRPr lang="en-US" sz="1400" dirty="0" smtClean="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smtClean="0">
                <a:solidFill>
                  <a:srgbClr val="E74C39"/>
                </a:solidFill>
                <a:latin typeface="Franklin Gothic Book" panose="020B0503020102020204" pitchFamily="34" charset="0"/>
                <a:hlinkClick r:id="rId35" action="ppaction://hlinksldjump"/>
              </a:rPr>
              <a:t>Student Mobility</a:t>
            </a:r>
            <a:endParaRPr lang="en-US" sz="1400" dirty="0">
              <a:solidFill>
                <a:srgbClr val="E74C39"/>
              </a:solidFill>
              <a:latin typeface="Franklin Gothic Book" panose="020B0503020102020204" pitchFamily="34" charset="0"/>
            </a:endParaRPr>
          </a:p>
        </p:txBody>
      </p:sp>
      <p:sp>
        <p:nvSpPr>
          <p:cNvPr id="30722" name="Slide Number Placeholder 5"/>
          <p:cNvSpPr>
            <a:spLocks noGrp="1"/>
          </p:cNvSpPr>
          <p:nvPr>
            <p:ph type="sldNum" sz="quarter" idx="10"/>
          </p:nvPr>
        </p:nvSpPr>
        <p:spPr>
          <a:noFill/>
        </p:spPr>
        <p:txBody>
          <a:bodyPr/>
          <a:lstStyle/>
          <a:p>
            <a:fld id="{8CB3E2E7-B9AF-4679-973C-2443AC803ABB}" type="slidenum">
              <a:rPr lang="en-US" smtClean="0"/>
              <a:pPr/>
              <a:t>3</a:t>
            </a:fld>
            <a:endParaRPr lang="en-US" dirty="0"/>
          </a:p>
        </p:txBody>
      </p:sp>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0825" cy="1066801"/>
          </a:xfrm>
        </p:spPr>
        <p:txBody>
          <a:bodyPr/>
          <a:lstStyle/>
          <a:p>
            <a:r>
              <a:rPr lang="en-US" dirty="0">
                <a:solidFill>
                  <a:schemeClr val="tx1"/>
                </a:solidFill>
              </a:rPr>
              <a:t/>
            </a:r>
            <a:br>
              <a:rPr lang="en-US" dirty="0">
                <a:solidFill>
                  <a:schemeClr val="tx1"/>
                </a:solidFill>
              </a:rPr>
            </a:br>
            <a:r>
              <a:rPr lang="en-US" dirty="0">
                <a:solidFill>
                  <a:srgbClr val="202945"/>
                </a:solidFill>
                <a:latin typeface="Franklin Gothic Book"/>
              </a:rPr>
              <a:t>Science/Research Self-Efficacy</a:t>
            </a:r>
            <a:r>
              <a:rPr lang="en-US" dirty="0">
                <a:solidFill>
                  <a:schemeClr val="tx1"/>
                </a:solidFill>
              </a:rPr>
              <a:t/>
            </a:r>
            <a:br>
              <a:rPr lang="en-US" dirty="0">
                <a:solidFill>
                  <a:schemeClr val="tx1"/>
                </a:solidFill>
              </a:rPr>
            </a:br>
            <a:r>
              <a:rPr lang="en-US" sz="2150" dirty="0">
                <a:solidFill>
                  <a:srgbClr val="E74C39"/>
                </a:solidFill>
                <a:latin typeface="Franklin Gothic Book"/>
              </a:rPr>
              <a:t>How confident are you that you can do the following?</a:t>
            </a:r>
          </a:p>
        </p:txBody>
      </p:sp>
      <p:graphicFrame>
        <p:nvGraphicFramePr>
          <p:cNvPr id="6" name="Science"/>
          <p:cNvGraphicFramePr>
            <a:graphicFrameLocks noGrp="1" noChangeAspect="1"/>
          </p:cNvGraphicFramePr>
          <p:nvPr>
            <p:ph idx="1"/>
            <p:extLst>
              <p:ext uri="{D42A27DB-BD31-4B8C-83A1-F6EECF244321}">
                <p14:modId xmlns:p14="http://schemas.microsoft.com/office/powerpoint/2010/main" val="990625068"/>
              </p:ext>
            </p:ext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a:spLocks noChangeArrowheads="1"/>
          </p:cNvSpPr>
          <p:nvPr/>
        </p:nvSpPr>
        <p:spPr bwMode="auto">
          <a:xfrm>
            <a:off x="3276600" y="5943600"/>
            <a:ext cx="37338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Your Institution                     Comparison Group</a:t>
            </a:r>
          </a:p>
          <a:p>
            <a:pPr>
              <a:defRPr/>
            </a:pPr>
            <a:r>
              <a:rPr lang="en-US" sz="1200" b="1" dirty="0">
                <a:solidFill>
                  <a:srgbClr val="202945"/>
                </a:solidFill>
              </a:rPr>
              <a:t>    </a:t>
            </a:r>
            <a:r>
              <a:rPr lang="en-US" sz="1200" dirty="0">
                <a:solidFill>
                  <a:srgbClr val="202945"/>
                </a:solidFill>
              </a:rPr>
              <a:t> Very Confident                      Very Confident</a:t>
            </a:r>
          </a:p>
          <a:p>
            <a:pPr>
              <a:defRPr/>
            </a:pPr>
            <a:r>
              <a:rPr lang="en-US" sz="1200" dirty="0">
                <a:solidFill>
                  <a:srgbClr val="202945"/>
                </a:solidFill>
              </a:rPr>
              <a:t>     Absolutely Confident             Absolutely </a:t>
            </a:r>
            <a:r>
              <a:rPr lang="en-US" sz="1200" dirty="0" smtClean="0">
                <a:solidFill>
                  <a:srgbClr val="202945"/>
                </a:solidFill>
              </a:rPr>
              <a:t>Confident</a:t>
            </a:r>
            <a:endParaRPr lang="en-US" sz="1200" dirty="0">
              <a:solidFill>
                <a:srgbClr val="202945"/>
              </a:solidFill>
            </a:endParaRPr>
          </a:p>
        </p:txBody>
      </p:sp>
      <p:sp>
        <p:nvSpPr>
          <p:cNvPr id="8" name="Rectangle 7"/>
          <p:cNvSpPr/>
          <p:nvPr/>
        </p:nvSpPr>
        <p:spPr bwMode="auto">
          <a:xfrm>
            <a:off x="3429000" y="64008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9" name="Rectangle 8"/>
          <p:cNvSpPr/>
          <p:nvPr/>
        </p:nvSpPr>
        <p:spPr bwMode="auto">
          <a:xfrm>
            <a:off x="3429000" y="6230781"/>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Rectangle 9"/>
          <p:cNvSpPr/>
          <p:nvPr/>
        </p:nvSpPr>
        <p:spPr bwMode="auto">
          <a:xfrm>
            <a:off x="5181600" y="64008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1" name="Rectangle 10"/>
          <p:cNvSpPr/>
          <p:nvPr/>
        </p:nvSpPr>
        <p:spPr bwMode="auto">
          <a:xfrm>
            <a:off x="5181600" y="6230781"/>
            <a:ext cx="76200" cy="74652"/>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2"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3"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extLst>
      <p:ext uri="{BB962C8B-B14F-4D97-AF65-F5344CB8AC3E}">
        <p14:creationId xmlns:p14="http://schemas.microsoft.com/office/powerpoint/2010/main" val="20382859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495800"/>
            <a:ext cx="6400800" cy="1752600"/>
          </a:xfrm>
        </p:spPr>
        <p:txBody>
          <a:bodyPr/>
          <a:lstStyle/>
          <a:p>
            <a:pPr>
              <a:spcBef>
                <a:spcPct val="0"/>
              </a:spcBef>
            </a:pPr>
            <a:r>
              <a:rPr lang="en-US" dirty="0">
                <a:solidFill>
                  <a:srgbClr val="E74C39"/>
                </a:solidFill>
                <a:latin typeface="Franklin Gothic Book"/>
              </a:rPr>
              <a:t>Understanding students’ intended majors and career aspirations helps them plot an intentional and meaningful course of study.</a:t>
            </a:r>
            <a:endParaRPr lang="en-US" dirty="0">
              <a:solidFill>
                <a:schemeClr val="tx1"/>
              </a:solidFill>
              <a:latin typeface="Franklin Gothic Book"/>
            </a:endParaRPr>
          </a:p>
        </p:txBody>
      </p:sp>
      <p:sp>
        <p:nvSpPr>
          <p:cNvPr id="5" name="Rectangle 2"/>
          <p:cNvSpPr txBox="1">
            <a:spLocks noChangeArrowheads="1"/>
          </p:cNvSpPr>
          <p:nvPr/>
        </p:nvSpPr>
        <p:spPr bwMode="auto">
          <a:xfrm>
            <a:off x="0" y="2438400"/>
            <a:ext cx="9144000" cy="1752600"/>
          </a:xfrm>
          <a:prstGeom prst="rect">
            <a:avLst/>
          </a:prstGeom>
          <a:solidFill>
            <a:srgbClr val="E74C39"/>
          </a:solidFill>
          <a:ln w="9525">
            <a:solidFill>
              <a:schemeClr val="tx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dirty="0">
                <a:solidFill>
                  <a:srgbClr val="202945"/>
                </a:solidFill>
                <a:latin typeface="Franklin Gothic Medium" panose="020B0603020102020204" pitchFamily="34" charset="0"/>
              </a:rPr>
              <a:t>Expectations for </a:t>
            </a:r>
            <a:r>
              <a:rPr lang="en-US" dirty="0" smtClean="0">
                <a:solidFill>
                  <a:srgbClr val="202945"/>
                </a:solidFill>
                <a:latin typeface="Franklin Gothic Medium" panose="020B0603020102020204" pitchFamily="34" charset="0"/>
              </a:rPr>
              <a:t>College:</a:t>
            </a:r>
            <a:r>
              <a:rPr lang="en-US" dirty="0">
                <a:solidFill>
                  <a:schemeClr val="tx1"/>
                </a:solidFill>
                <a:latin typeface="Franklin Gothic Medium" panose="020B0603020102020204" pitchFamily="34" charset="0"/>
              </a:rPr>
              <a:t> </a:t>
            </a:r>
            <a:r>
              <a:rPr lang="en-US" dirty="0" smtClean="0">
                <a:solidFill>
                  <a:srgbClr val="202945"/>
                </a:solidFill>
                <a:latin typeface="Franklin Gothic Medium" panose="020B0603020102020204" pitchFamily="34" charset="0"/>
              </a:rPr>
              <a:t>Major </a:t>
            </a:r>
            <a:r>
              <a:rPr lang="en-US" dirty="0">
                <a:solidFill>
                  <a:srgbClr val="202945"/>
                </a:solidFill>
                <a:latin typeface="Franklin Gothic Medium" panose="020B0603020102020204" pitchFamily="34" charset="0"/>
              </a:rPr>
              <a:t>and Career</a:t>
            </a:r>
            <a:endParaRPr lang="en-US" kern="0" dirty="0">
              <a:solidFill>
                <a:schemeClr val="bg1"/>
              </a:solidFill>
              <a:latin typeface="Franklin Gothic Medium" panose="020B0603020102020204" pitchFamily="34" charset="0"/>
            </a:endParaRPr>
          </a:p>
        </p:txBody>
      </p:sp>
      <p:sp>
        <p:nvSpPr>
          <p:cNvPr id="4"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2"/>
          <p:cNvSpPr>
            <a:spLocks noGrp="1" noChangeArrowheads="1"/>
          </p:cNvSpPr>
          <p:nvPr>
            <p:ph type="title" idx="4294967295"/>
          </p:nvPr>
        </p:nvSpPr>
        <p:spPr/>
        <p:txBody>
          <a:bodyPr/>
          <a:lstStyle/>
          <a:p>
            <a:pPr eaLnBrk="1" hangingPunct="1">
              <a:defRPr/>
            </a:pPr>
            <a:r>
              <a:rPr lang="en-US" sz="1600" dirty="0">
                <a:solidFill>
                  <a:schemeClr val="tx1"/>
                </a:solidFill>
              </a:rPr>
              <a:t/>
            </a:r>
            <a:br>
              <a:rPr lang="en-US" sz="1600" dirty="0">
                <a:solidFill>
                  <a:schemeClr val="tx1"/>
                </a:solidFill>
              </a:rPr>
            </a:br>
            <a:r>
              <a:rPr lang="en-US" dirty="0">
                <a:solidFill>
                  <a:srgbClr val="202945"/>
                </a:solidFill>
                <a:latin typeface="Franklin Gothic Book"/>
              </a:rPr>
              <a:t>Expectations: Major</a:t>
            </a:r>
            <a:r>
              <a:rPr lang="en-US" dirty="0">
                <a:solidFill>
                  <a:schemeClr val="tx1"/>
                </a:solidFill>
              </a:rPr>
              <a:t/>
            </a:r>
            <a:br>
              <a:rPr lang="en-US" dirty="0">
                <a:solidFill>
                  <a:schemeClr val="tx1"/>
                </a:solidFill>
              </a:rPr>
            </a:br>
            <a:r>
              <a:rPr lang="en-US" sz="2150" dirty="0">
                <a:solidFill>
                  <a:srgbClr val="E74C39"/>
                </a:solidFill>
                <a:latin typeface="Franklin Gothic Book"/>
              </a:rPr>
              <a:t>Please indicate your intended major.</a:t>
            </a:r>
          </a:p>
        </p:txBody>
      </p:sp>
      <p:graphicFrame>
        <p:nvGraphicFramePr>
          <p:cNvPr id="409674" name="Intended major"/>
          <p:cNvGraphicFramePr>
            <a:graphicFrameLocks noGrp="1"/>
          </p:cNvGraphicFramePr>
          <p:nvPr>
            <p:custDataLst>
              <p:tags r:id="rId1"/>
            </p:custDataLst>
            <p:extLst>
              <p:ext uri="{D42A27DB-BD31-4B8C-83A1-F6EECF244321}">
                <p14:modId xmlns:p14="http://schemas.microsoft.com/office/powerpoint/2010/main" val="983791222"/>
              </p:ext>
            </p:extLst>
          </p:nvPr>
        </p:nvGraphicFramePr>
        <p:xfrm>
          <a:off x="228597" y="1676400"/>
          <a:ext cx="8686802" cy="4105838"/>
        </p:xfrm>
        <a:graphic>
          <a:graphicData uri="http://schemas.openxmlformats.org/drawingml/2006/table">
            <a:tbl>
              <a:tblPr/>
              <a:tblGrid>
                <a:gridCol w="2080255">
                  <a:extLst>
                    <a:ext uri="{9D8B030D-6E8A-4147-A177-3AD203B41FA5}">
                      <a16:colId xmlns:a16="http://schemas.microsoft.com/office/drawing/2014/main" val="20000"/>
                    </a:ext>
                  </a:extLst>
                </a:gridCol>
                <a:gridCol w="831986">
                  <a:extLst>
                    <a:ext uri="{9D8B030D-6E8A-4147-A177-3AD203B41FA5}">
                      <a16:colId xmlns:a16="http://schemas.microsoft.com/office/drawing/2014/main" val="20001"/>
                    </a:ext>
                  </a:extLst>
                </a:gridCol>
                <a:gridCol w="748863">
                  <a:extLst>
                    <a:ext uri="{9D8B030D-6E8A-4147-A177-3AD203B41FA5}">
                      <a16:colId xmlns:a16="http://schemas.microsoft.com/office/drawing/2014/main" val="20002"/>
                    </a:ext>
                  </a:extLst>
                </a:gridCol>
                <a:gridCol w="582448">
                  <a:extLst>
                    <a:ext uri="{9D8B030D-6E8A-4147-A177-3AD203B41FA5}">
                      <a16:colId xmlns:a16="http://schemas.microsoft.com/office/drawing/2014/main" val="20003"/>
                    </a:ext>
                  </a:extLst>
                </a:gridCol>
                <a:gridCol w="2912241">
                  <a:extLst>
                    <a:ext uri="{9D8B030D-6E8A-4147-A177-3AD203B41FA5}">
                      <a16:colId xmlns:a16="http://schemas.microsoft.com/office/drawing/2014/main" val="20004"/>
                    </a:ext>
                  </a:extLst>
                </a:gridCol>
                <a:gridCol w="748863">
                  <a:extLst>
                    <a:ext uri="{9D8B030D-6E8A-4147-A177-3AD203B41FA5}">
                      <a16:colId xmlns:a16="http://schemas.microsoft.com/office/drawing/2014/main" val="20005"/>
                    </a:ext>
                  </a:extLst>
                </a:gridCol>
                <a:gridCol w="782146">
                  <a:extLst>
                    <a:ext uri="{9D8B030D-6E8A-4147-A177-3AD203B41FA5}">
                      <a16:colId xmlns:a16="http://schemas.microsoft.com/office/drawing/2014/main" val="20006"/>
                    </a:ext>
                  </a:extLst>
                </a:gridCol>
              </a:tblGrid>
              <a:tr h="596189">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202945"/>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 </a:t>
                      </a: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a:ln>
                          <a:noFill/>
                        </a:ln>
                        <a:solidFill>
                          <a:srgbClr val="FF9900"/>
                        </a:solidFill>
                        <a:effectLst/>
                        <a:latin typeface="Franklin Gothic Book"/>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89961">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Agriculture</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0.5%</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Fine Arts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4.7%</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4.5%</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202945"/>
                          </a:solidFill>
                          <a:effectLst/>
                          <a:latin typeface="Franklin Gothic Book"/>
                        </a:rPr>
                        <a:t>Biological </a:t>
                      </a:r>
                      <a:r>
                        <a:rPr kumimoji="0" lang="en-US" sz="1400" b="1" i="0" u="none" strike="noStrike" cap="none" normalizeH="0" baseline="0" dirty="0">
                          <a:ln>
                            <a:noFill/>
                          </a:ln>
                          <a:solidFill>
                            <a:srgbClr val="202945"/>
                          </a:solidFill>
                          <a:effectLst/>
                          <a:latin typeface="Franklin Gothic Book"/>
                        </a:rPr>
                        <a:t>Sciences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11.1%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14.9%</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Mathematics or Computer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6.0%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4.8%</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14.1%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24.6%</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Physical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0.0%</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Education</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4.8%</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2.9%</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Social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5.3%</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7.6%</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Engineering</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13.5%</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10.1%</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Justice and Security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2.3%</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1.9%</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English </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0.6%</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0.8%</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Library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0.0%</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Health Professions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22.7%</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11.3%</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Other Non-technical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1.6%</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3.1%</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History or Political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2.3%</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3.5%</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Undecided</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8.1%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6.6%</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Arts &amp; Humanities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3.0%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3.0%</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202945"/>
                </a:solidFill>
                <a:latin typeface="Franklin Gothic Book"/>
              </a:rPr>
              <a:t>Expectations: Major</a:t>
            </a:r>
            <a:r>
              <a:rPr lang="en-US" dirty="0">
                <a:solidFill>
                  <a:schemeClr val="tx1"/>
                </a:solidFill>
              </a:rPr>
              <a:t/>
            </a:r>
            <a:br>
              <a:rPr lang="en-US" dirty="0">
                <a:solidFill>
                  <a:schemeClr val="tx1"/>
                </a:solidFill>
              </a:rPr>
            </a:br>
            <a:r>
              <a:rPr lang="en-US" sz="2150" dirty="0">
                <a:solidFill>
                  <a:srgbClr val="E74C39"/>
                </a:solidFill>
                <a:latin typeface="Franklin Gothic Book"/>
              </a:rPr>
              <a:t>Do you consider yourself Pre-Med or Pre-Law?</a:t>
            </a:r>
          </a:p>
        </p:txBody>
      </p:sp>
      <p:graphicFrame>
        <p:nvGraphicFramePr>
          <p:cNvPr id="7" name="Pre med Pre law"/>
          <p:cNvGraphicFramePr>
            <a:graphicFrameLocks noGrp="1"/>
          </p:cNvGraphicFramePr>
          <p:nvPr>
            <p:ph idx="1"/>
            <p:extLst>
              <p:ext uri="{D42A27DB-BD31-4B8C-83A1-F6EECF244321}">
                <p14:modId xmlns:p14="http://schemas.microsoft.com/office/powerpoint/2010/main" val="3668412872"/>
              </p:ext>
            </p:extLst>
          </p:nvPr>
        </p:nvGraphicFramePr>
        <p:xfrm>
          <a:off x="457200" y="1370013"/>
          <a:ext cx="8229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2"/>
          <p:cNvSpPr>
            <a:spLocks noGrp="1" noChangeArrowheads="1"/>
          </p:cNvSpPr>
          <p:nvPr>
            <p:ph type="title" idx="4294967295"/>
          </p:nvPr>
        </p:nvSpPr>
        <p:spPr/>
        <p:txBody>
          <a:bodyPr/>
          <a:lstStyle/>
          <a:p>
            <a:pPr eaLnBrk="1" hangingPunct="1">
              <a:defRPr/>
            </a:pPr>
            <a:r>
              <a:rPr lang="en-US" sz="1600" dirty="0">
                <a:solidFill>
                  <a:schemeClr val="tx1"/>
                </a:solidFill>
              </a:rPr>
              <a:t/>
            </a:r>
            <a:br>
              <a:rPr lang="en-US" sz="1600" dirty="0">
                <a:solidFill>
                  <a:schemeClr val="tx1"/>
                </a:solidFill>
              </a:rPr>
            </a:br>
            <a:r>
              <a:rPr lang="en-US" dirty="0">
                <a:solidFill>
                  <a:srgbClr val="202945"/>
                </a:solidFill>
                <a:latin typeface="Franklin Gothic Book"/>
              </a:rPr>
              <a:t>Expectations: Career</a:t>
            </a:r>
            <a:r>
              <a:rPr lang="en-US" dirty="0">
                <a:solidFill>
                  <a:schemeClr val="tx1"/>
                </a:solidFill>
              </a:rPr>
              <a:t/>
            </a:r>
            <a:br>
              <a:rPr lang="en-US" dirty="0">
                <a:solidFill>
                  <a:schemeClr val="tx1"/>
                </a:solidFill>
              </a:rPr>
            </a:br>
            <a:r>
              <a:rPr lang="en-US" sz="2150" dirty="0">
                <a:solidFill>
                  <a:srgbClr val="E74C39"/>
                </a:solidFill>
                <a:latin typeface="Franklin Gothic Book"/>
              </a:rPr>
              <a:t>Please indicate your intended career.</a:t>
            </a:r>
          </a:p>
        </p:txBody>
      </p:sp>
      <p:graphicFrame>
        <p:nvGraphicFramePr>
          <p:cNvPr id="409674" name="Intended career"/>
          <p:cNvGraphicFramePr>
            <a:graphicFrameLocks noGrp="1"/>
          </p:cNvGraphicFramePr>
          <p:nvPr>
            <p:custDataLst>
              <p:tags r:id="rId1"/>
            </p:custDataLst>
            <p:extLst>
              <p:ext uri="{D42A27DB-BD31-4B8C-83A1-F6EECF244321}">
                <p14:modId xmlns:p14="http://schemas.microsoft.com/office/powerpoint/2010/main" val="3760317143"/>
              </p:ext>
            </p:extLst>
          </p:nvPr>
        </p:nvGraphicFramePr>
        <p:xfrm>
          <a:off x="152400" y="1371600"/>
          <a:ext cx="8915399" cy="5013949"/>
        </p:xfrm>
        <a:graphic>
          <a:graphicData uri="http://schemas.openxmlformats.org/drawingml/2006/table">
            <a:tbl>
              <a:tblPr/>
              <a:tblGrid>
                <a:gridCol w="2292531">
                  <a:extLst>
                    <a:ext uri="{9D8B030D-6E8A-4147-A177-3AD203B41FA5}">
                      <a16:colId xmlns:a16="http://schemas.microsoft.com/office/drawing/2014/main" val="20000"/>
                    </a:ext>
                  </a:extLst>
                </a:gridCol>
                <a:gridCol w="696348">
                  <a:extLst>
                    <a:ext uri="{9D8B030D-6E8A-4147-A177-3AD203B41FA5}">
                      <a16:colId xmlns:a16="http://schemas.microsoft.com/office/drawing/2014/main" val="20001"/>
                    </a:ext>
                  </a:extLst>
                </a:gridCol>
                <a:gridCol w="768569">
                  <a:extLst>
                    <a:ext uri="{9D8B030D-6E8A-4147-A177-3AD203B41FA5}">
                      <a16:colId xmlns:a16="http://schemas.microsoft.com/office/drawing/2014/main" val="20002"/>
                    </a:ext>
                  </a:extLst>
                </a:gridCol>
                <a:gridCol w="597776">
                  <a:extLst>
                    <a:ext uri="{9D8B030D-6E8A-4147-A177-3AD203B41FA5}">
                      <a16:colId xmlns:a16="http://schemas.microsoft.com/office/drawing/2014/main" val="20003"/>
                    </a:ext>
                  </a:extLst>
                </a:gridCol>
                <a:gridCol w="2988878">
                  <a:extLst>
                    <a:ext uri="{9D8B030D-6E8A-4147-A177-3AD203B41FA5}">
                      <a16:colId xmlns:a16="http://schemas.microsoft.com/office/drawing/2014/main" val="20004"/>
                    </a:ext>
                  </a:extLst>
                </a:gridCol>
                <a:gridCol w="768569">
                  <a:extLst>
                    <a:ext uri="{9D8B030D-6E8A-4147-A177-3AD203B41FA5}">
                      <a16:colId xmlns:a16="http://schemas.microsoft.com/office/drawing/2014/main" val="20005"/>
                    </a:ext>
                  </a:extLst>
                </a:gridCol>
                <a:gridCol w="802728">
                  <a:extLst>
                    <a:ext uri="{9D8B030D-6E8A-4147-A177-3AD203B41FA5}">
                      <a16:colId xmlns:a16="http://schemas.microsoft.com/office/drawing/2014/main" val="20006"/>
                    </a:ext>
                  </a:extLst>
                </a:gridCol>
              </a:tblGrid>
              <a:tr h="596189">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202945"/>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 </a:t>
                      </a: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a:ln>
                          <a:noFill/>
                        </a:ln>
                        <a:solidFill>
                          <a:srgbClr val="FF9900"/>
                        </a:solidFill>
                        <a:effectLst/>
                        <a:latin typeface="Franklin Gothic Book"/>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89961">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Agriculture/Natural Resources</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0.5%</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1.1%</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Health Professional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9.0%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8.1%</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Artist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6.0%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6.3%</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Homemaker/Stay-at-Home Parent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0.0%</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13.5%</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22.9%</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Information Technology Professional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4.9%</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3.5%</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 (Admin Assistant)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0.4%</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0.3%</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Lawyer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2.9%</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4.0%</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Clergy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0.0%</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Military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0.5%</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College Faculty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0.3%</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0.2%</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Nurse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8.2%</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4.1%</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Communications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1.4%</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1.5%</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Research Scientist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2.5%</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3.1%</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Doctor (MD or DDS)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13.7%</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12.1%</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Service Industry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0.2%</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0.1%</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Education </a:t>
                      </a:r>
                      <a:r>
                        <a:rPr kumimoji="0" lang="en-US" sz="1000" b="1" i="0" u="none" strike="noStrike" cap="none" normalizeH="0" baseline="0" dirty="0">
                          <a:ln>
                            <a:noFill/>
                          </a:ln>
                          <a:solidFill>
                            <a:srgbClr val="202945"/>
                          </a:solidFill>
                          <a:effectLst/>
                          <a:latin typeface="Franklin Gothic Book"/>
                        </a:rPr>
                        <a:t>(elementary/secondary)</a:t>
                      </a:r>
                      <a:endParaRPr kumimoji="0" lang="en-US" sz="10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4.8%</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3.4%</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Skilled worker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0.1%</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9"/>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Engineer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11.9%</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8.4%</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Social/Non-Profit Services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0.3%</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0"/>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Government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2.7%</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2.9%</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Other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8.3%</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8.8%</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 y="304800"/>
            <a:ext cx="9140825" cy="1143000"/>
          </a:xfrm>
        </p:spPr>
        <p:txBody>
          <a:bodyPr/>
          <a:lstStyle/>
          <a:p>
            <a:r>
              <a:rPr lang="en-US" dirty="0">
                <a:solidFill>
                  <a:srgbClr val="202945"/>
                </a:solidFill>
                <a:latin typeface="Franklin Gothic Book"/>
              </a:rPr>
              <a:t>Expectations: </a:t>
            </a:r>
            <a:r>
              <a:rPr lang="en-US" dirty="0" smtClean="0">
                <a:solidFill>
                  <a:srgbClr val="202945"/>
                </a:solidFill>
                <a:latin typeface="Franklin Gothic Book"/>
              </a:rPr>
              <a:t>Time-to-Degree</a:t>
            </a:r>
            <a:r>
              <a:rPr lang="en-US" dirty="0">
                <a:solidFill>
                  <a:schemeClr val="tx1"/>
                </a:solidFill>
              </a:rPr>
              <a:t/>
            </a:r>
            <a:br>
              <a:rPr lang="en-US" dirty="0">
                <a:solidFill>
                  <a:schemeClr val="tx1"/>
                </a:solidFill>
              </a:rPr>
            </a:br>
            <a:r>
              <a:rPr lang="en-US" sz="2150" dirty="0">
                <a:solidFill>
                  <a:srgbClr val="E74C39"/>
                </a:solidFill>
                <a:latin typeface="Franklin Gothic Book"/>
              </a:rPr>
              <a:t>How many years do you expect it will take you to graduate from this college?</a:t>
            </a:r>
          </a:p>
        </p:txBody>
      </p:sp>
      <p:graphicFrame>
        <p:nvGraphicFramePr>
          <p:cNvPr id="5" name="Time to degree"/>
          <p:cNvGraphicFramePr>
            <a:graphicFrameLocks noGrp="1"/>
          </p:cNvGraphicFramePr>
          <p:nvPr>
            <p:ph idx="1"/>
            <p:extLst>
              <p:ext uri="{D42A27DB-BD31-4B8C-83A1-F6EECF244321}">
                <p14:modId xmlns:p14="http://schemas.microsoft.com/office/powerpoint/2010/main" val="3285695201"/>
              </p:ext>
            </p:extLst>
          </p:nvPr>
        </p:nvGraphicFramePr>
        <p:xfrm>
          <a:off x="152400" y="1295400"/>
          <a:ext cx="87630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202945"/>
                </a:solidFill>
                <a:latin typeface="Franklin Gothic Book"/>
              </a:rPr>
              <a:t>Expectations: Degree Aspirations</a:t>
            </a:r>
            <a:r>
              <a:rPr lang="en-US" dirty="0">
                <a:solidFill>
                  <a:schemeClr val="tx1"/>
                </a:solidFill>
              </a:rPr>
              <a:t/>
            </a:r>
            <a:br>
              <a:rPr lang="en-US" dirty="0">
                <a:solidFill>
                  <a:schemeClr val="tx1"/>
                </a:solidFill>
              </a:rPr>
            </a:br>
            <a:r>
              <a:rPr lang="en-US" sz="2150" dirty="0">
                <a:solidFill>
                  <a:srgbClr val="E74C39"/>
                </a:solidFill>
                <a:latin typeface="Franklin Gothic Book"/>
              </a:rPr>
              <a:t>What is the highest academic degree that you intend to attain?</a:t>
            </a:r>
          </a:p>
        </p:txBody>
      </p:sp>
      <p:graphicFrame>
        <p:nvGraphicFramePr>
          <p:cNvPr id="5" name="Degree aspirations"/>
          <p:cNvGraphicFramePr>
            <a:graphicFrameLocks noGrp="1"/>
          </p:cNvGraphicFramePr>
          <p:nvPr>
            <p:ph sz="half" idx="1"/>
            <p:extLst>
              <p:ext uri="{D42A27DB-BD31-4B8C-83A1-F6EECF244321}">
                <p14:modId xmlns:p14="http://schemas.microsoft.com/office/powerpoint/2010/main" val="2500028111"/>
              </p:ext>
            </p:extLst>
          </p:nvPr>
        </p:nvGraphicFramePr>
        <p:xfrm>
          <a:off x="0" y="1219200"/>
          <a:ext cx="9144000" cy="54102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419600"/>
            <a:ext cx="6400800" cy="1752600"/>
          </a:xfrm>
        </p:spPr>
        <p:txBody>
          <a:bodyPr/>
          <a:lstStyle/>
          <a:p>
            <a:pPr>
              <a:spcBef>
                <a:spcPct val="0"/>
              </a:spcBef>
            </a:pPr>
            <a:r>
              <a:rPr lang="en-US" dirty="0">
                <a:solidFill>
                  <a:srgbClr val="E74C39"/>
                </a:solidFill>
                <a:latin typeface="Franklin Gothic Book"/>
              </a:rPr>
              <a:t>Understanding students’ expectations helps provide opportunities for students to grow intellectually, </a:t>
            </a:r>
            <a:r>
              <a:rPr lang="en-US" dirty="0" smtClean="0">
                <a:solidFill>
                  <a:srgbClr val="E74C39"/>
                </a:solidFill>
                <a:latin typeface="Franklin Gothic Book"/>
              </a:rPr>
              <a:t>interpersonally, </a:t>
            </a:r>
            <a:r>
              <a:rPr lang="en-US" dirty="0">
                <a:solidFill>
                  <a:srgbClr val="E74C39"/>
                </a:solidFill>
                <a:latin typeface="Franklin Gothic Book"/>
              </a:rPr>
              <a:t>and affectively. </a:t>
            </a:r>
            <a:endParaRPr lang="en-US" dirty="0">
              <a:solidFill>
                <a:srgbClr val="E74C39"/>
              </a:solidFill>
            </a:endParaRPr>
          </a:p>
        </p:txBody>
      </p:sp>
      <p:sp>
        <p:nvSpPr>
          <p:cNvPr id="5" name="Rectangle 2"/>
          <p:cNvSpPr txBox="1">
            <a:spLocks noChangeArrowheads="1"/>
          </p:cNvSpPr>
          <p:nvPr/>
        </p:nvSpPr>
        <p:spPr bwMode="auto">
          <a:xfrm>
            <a:off x="0" y="2438400"/>
            <a:ext cx="9144000" cy="1752600"/>
          </a:xfrm>
          <a:prstGeom prst="rect">
            <a:avLst/>
          </a:prstGeom>
          <a:solidFill>
            <a:srgbClr val="E74C39"/>
          </a:solidFill>
          <a:ln w="9525">
            <a:solidFill>
              <a:schemeClr val="tx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dirty="0">
                <a:solidFill>
                  <a:srgbClr val="202945"/>
                </a:solidFill>
                <a:latin typeface="Franklin Gothic Book"/>
              </a:rPr>
              <a:t>Expectations for College Life</a:t>
            </a:r>
            <a:endParaRPr lang="en-US" sz="4400" kern="0" dirty="0">
              <a:solidFill>
                <a:schemeClr val="bg1"/>
              </a:solidFill>
            </a:endParaRPr>
          </a:p>
        </p:txBody>
      </p:sp>
      <p:sp>
        <p:nvSpPr>
          <p:cNvPr id="4"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2822177279"/>
              </p:ext>
            </p:extLst>
          </p:nvPr>
        </p:nvGraphicFramePr>
        <p:xfrm>
          <a:off x="152400" y="13716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r>
              <a:rPr lang="en-US" dirty="0">
                <a:solidFill>
                  <a:schemeClr val="tx1"/>
                </a:solidFill>
              </a:rPr>
              <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chemeClr val="tx1">
                    <a:lumMod val="75000"/>
                  </a:schemeClr>
                </a:solidFill>
              </a:rPr>
              <a:t> </a:t>
            </a: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76600" y="65532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76600" y="64008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648200" y="65532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648200" y="6400800"/>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1355950498"/>
              </p:ext>
            </p:extLst>
          </p:nvPr>
        </p:nvGraphicFramePr>
        <p:xfrm>
          <a:off x="152400" y="1295400"/>
          <a:ext cx="8744919"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r>
              <a:rPr lang="en-US" dirty="0">
                <a:solidFill>
                  <a:schemeClr val="tx1"/>
                </a:solidFill>
              </a:rPr>
              <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5" name="Rectangle 6"/>
          <p:cNvSpPr>
            <a:spLocks noChangeArrowheads="1"/>
          </p:cNvSpPr>
          <p:nvPr/>
        </p:nvSpPr>
        <p:spPr bwMode="auto">
          <a:xfrm>
            <a:off x="29718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00400" y="64008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00400" y="65532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724400" y="6553200"/>
            <a:ext cx="76200" cy="76200"/>
          </a:xfrm>
          <a:prstGeom prst="rect">
            <a:avLst/>
          </a:prstGeom>
          <a:solidFill>
            <a:schemeClr val="bg2">
              <a:lumMod val="60000"/>
              <a:lumOff val="40000"/>
            </a:scheme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724400" y="64008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rgbClr val="202945"/>
                </a:solidFill>
                <a:latin typeface="Franklin Gothic Book"/>
              </a:rPr>
              <a:t>A Note about CIRP Constructs</a:t>
            </a:r>
          </a:p>
        </p:txBody>
      </p:sp>
      <p:sp>
        <p:nvSpPr>
          <p:cNvPr id="24579" name="Content Placeholder 6"/>
          <p:cNvSpPr>
            <a:spLocks noGrp="1"/>
          </p:cNvSpPr>
          <p:nvPr>
            <p:ph idx="1"/>
          </p:nvPr>
        </p:nvSpPr>
        <p:spPr/>
        <p:txBody>
          <a:bodyPr/>
          <a:lstStyle/>
          <a:p>
            <a:pPr>
              <a:buFontTx/>
              <a:buNone/>
              <a:defRPr/>
            </a:pPr>
            <a:r>
              <a:rPr lang="en-US" sz="2200" dirty="0">
                <a:solidFill>
                  <a:schemeClr val="tx2">
                    <a:lumMod val="50000"/>
                  </a:schemeClr>
                </a:solidFill>
              </a:rPr>
              <a:t>	</a:t>
            </a:r>
            <a:r>
              <a:rPr lang="en-US" sz="2800" dirty="0" smtClean="0">
                <a:solidFill>
                  <a:srgbClr val="202945"/>
                </a:solidFill>
                <a:latin typeface="Franklin Gothic Book"/>
              </a:rPr>
              <a:t>We </a:t>
            </a:r>
            <a:r>
              <a:rPr lang="en-US" sz="2800" dirty="0">
                <a:solidFill>
                  <a:srgbClr val="202945"/>
                </a:solidFill>
                <a:latin typeface="Franklin Gothic Book"/>
              </a:rPr>
              <a:t>use the CIRP Constructs throughout this PowerPoint to help summarize important information about your students from the TFS.  </a:t>
            </a:r>
          </a:p>
          <a:p>
            <a:pPr>
              <a:buFontTx/>
              <a:buNone/>
              <a:defRPr/>
            </a:pPr>
            <a:r>
              <a:rPr lang="en-US" sz="1400" dirty="0">
                <a:solidFill>
                  <a:schemeClr val="tx2">
                    <a:lumMod val="50000"/>
                  </a:schemeClr>
                </a:solidFill>
                <a:latin typeface="Franklin Gothic Book"/>
              </a:rPr>
              <a:t>	</a:t>
            </a:r>
          </a:p>
          <a:p>
            <a:pPr>
              <a:buFontTx/>
              <a:buNone/>
              <a:defRPr/>
            </a:pPr>
            <a:endParaRPr lang="en-US" sz="1400" dirty="0">
              <a:solidFill>
                <a:schemeClr val="tx2">
                  <a:lumMod val="50000"/>
                </a:schemeClr>
              </a:solidFill>
              <a:latin typeface="Franklin Gothic Book"/>
            </a:endParaRPr>
          </a:p>
          <a:p>
            <a:pPr>
              <a:buFontTx/>
              <a:buNone/>
              <a:defRPr/>
            </a:pPr>
            <a:r>
              <a:rPr lang="en-US" sz="2200" dirty="0">
                <a:solidFill>
                  <a:schemeClr val="tx2">
                    <a:lumMod val="50000"/>
                  </a:schemeClr>
                </a:solidFill>
                <a:latin typeface="Franklin Gothic Book"/>
              </a:rPr>
              <a:t>	</a:t>
            </a:r>
            <a:r>
              <a:rPr lang="en-US" sz="2800" dirty="0">
                <a:solidFill>
                  <a:srgbClr val="202945"/>
                </a:solidFill>
                <a:latin typeface="Franklin Gothic Book"/>
              </a:rPr>
              <a:t>Constructs statistically aggregate the results from CIRP questions that tap into key aspects of the college experience. They focus on student traits and institutional practices contributing to students’ academic and social development.</a:t>
            </a:r>
          </a:p>
          <a:p>
            <a:pPr>
              <a:buFontTx/>
              <a:buNone/>
              <a:defRPr/>
            </a:pPr>
            <a:r>
              <a:rPr lang="en-US" dirty="0">
                <a:solidFill>
                  <a:schemeClr val="tx2">
                    <a:lumMod val="50000"/>
                  </a:schemeClr>
                </a:solidFill>
                <a:latin typeface="Franklin Gothic Book"/>
              </a:rPr>
              <a:t>	</a:t>
            </a:r>
            <a:endParaRPr lang="en-US" sz="1000" dirty="0">
              <a:latin typeface="Franklin Gothic Book"/>
            </a:endParaRPr>
          </a:p>
        </p:txBody>
      </p:sp>
      <p:sp>
        <p:nvSpPr>
          <p:cNvPr id="31748" name="Slide Number Placeholder 4"/>
          <p:cNvSpPr>
            <a:spLocks noGrp="1"/>
          </p:cNvSpPr>
          <p:nvPr>
            <p:ph type="sldNum" sz="quarter" idx="10"/>
          </p:nvPr>
        </p:nvSpPr>
        <p:spPr>
          <a:noFill/>
        </p:spPr>
        <p:txBody>
          <a:bodyPr/>
          <a:lstStyle/>
          <a:p>
            <a:fld id="{42A3AC41-22F1-449E-A5B0-5E79274BFCC6}" type="slidenum">
              <a:rPr lang="en-US" smtClean="0"/>
              <a:pPr/>
              <a:t>4</a:t>
            </a:fld>
            <a:endParaRPr lang="en-US" dirty="0"/>
          </a:p>
        </p:txBody>
      </p:sp>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840524972"/>
              </p:ext>
            </p:extLst>
          </p:nvPr>
        </p:nvGraphicFramePr>
        <p:xfrm>
          <a:off x="152400" y="14478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r>
              <a:rPr lang="en-US" dirty="0">
                <a:solidFill>
                  <a:schemeClr val="tx1"/>
                </a:solidFill>
              </a:rPr>
              <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  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76600" y="6400800"/>
            <a:ext cx="76200" cy="76200"/>
          </a:xfrm>
          <a:prstGeom prst="rect">
            <a:avLst/>
          </a:prstGeom>
          <a:solidFill>
            <a:srgbClr val="FF2600"/>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accent1"/>
              </a:solidFill>
              <a:effectLst/>
              <a:latin typeface="Garamond" pitchFamily="18" charset="0"/>
            </a:endParaRPr>
          </a:p>
        </p:txBody>
      </p:sp>
      <p:sp>
        <p:nvSpPr>
          <p:cNvPr id="14" name="Rectangle 13"/>
          <p:cNvSpPr/>
          <p:nvPr/>
        </p:nvSpPr>
        <p:spPr bwMode="auto">
          <a:xfrm>
            <a:off x="3276600" y="65532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876800" y="65532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876800" y="6400800"/>
            <a:ext cx="76200" cy="76200"/>
          </a:xfrm>
          <a:prstGeom prst="rect">
            <a:avLst/>
          </a:prstGeom>
          <a:solidFill>
            <a:schemeClr val="bg2"/>
          </a:solidFill>
          <a:ln w="635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xfrm>
            <a:off x="8686800" y="6397625"/>
            <a:ext cx="457200" cy="457200"/>
          </a:xfrm>
          <a:noFill/>
        </p:spPr>
        <p:txBody>
          <a:bodyPr/>
          <a:lstStyle/>
          <a:p>
            <a:fld id="{4AC98897-1DEB-4D6D-8B9F-AF03E370BD10}" type="slidenum">
              <a:rPr lang="en-US" smtClean="0"/>
              <a:pPr/>
              <a:t>41</a:t>
            </a:fld>
            <a:endParaRPr lang="en-US" dirty="0"/>
          </a:p>
        </p:txBody>
      </p:sp>
      <p:sp>
        <p:nvSpPr>
          <p:cNvPr id="36868" name="Rectangle 2"/>
          <p:cNvSpPr>
            <a:spLocks noChangeArrowheads="1"/>
          </p:cNvSpPr>
          <p:nvPr/>
        </p:nvSpPr>
        <p:spPr bwMode="auto">
          <a:xfrm>
            <a:off x="1908175" y="1676400"/>
            <a:ext cx="5407025" cy="4648200"/>
          </a:xfrm>
          <a:prstGeom prst="rect">
            <a:avLst/>
          </a:prstGeom>
          <a:noFill/>
          <a:ln w="9525">
            <a:noFill/>
            <a:miter lim="800000"/>
            <a:headEnd/>
            <a:tailEnd/>
          </a:ln>
        </p:spPr>
        <p:txBody>
          <a:bodyPr anchor="t"/>
          <a:lstStyle/>
          <a:p>
            <a:pPr algn="ctr" eaLnBrk="1" hangingPunct="1">
              <a:defRPr/>
            </a:pPr>
            <a:r>
              <a:rPr lang="en-US" sz="2800" b="1" dirty="0">
                <a:solidFill>
                  <a:srgbClr val="202945"/>
                </a:solidFill>
                <a:latin typeface="Franklin Gothic Book"/>
              </a:rPr>
              <a:t>For more information about </a:t>
            </a:r>
          </a:p>
          <a:p>
            <a:pPr algn="ctr" eaLnBrk="1" hangingPunct="1">
              <a:defRPr/>
            </a:pPr>
            <a:r>
              <a:rPr lang="en-US" sz="2800" b="1" dirty="0">
                <a:solidFill>
                  <a:srgbClr val="202945"/>
                </a:solidFill>
                <a:latin typeface="Franklin Gothic Book"/>
              </a:rPr>
              <a:t>HERI/CIRP Surveys</a:t>
            </a:r>
            <a:r>
              <a:rPr lang="en-US" sz="2800" b="1" dirty="0"/>
              <a:t/>
            </a:r>
            <a:br>
              <a:rPr lang="en-US" sz="2800" b="1" dirty="0"/>
            </a:br>
            <a:r>
              <a:rPr lang="en-US" b="1" dirty="0"/>
              <a:t/>
            </a:r>
            <a:br>
              <a:rPr lang="en-US" b="1" dirty="0"/>
            </a:br>
            <a:r>
              <a:rPr lang="en-US" b="1" dirty="0">
                <a:solidFill>
                  <a:srgbClr val="E74C39"/>
                </a:solidFill>
                <a:latin typeface="Franklin Gothic Book"/>
              </a:rPr>
              <a:t>The Freshman Survey</a:t>
            </a:r>
            <a:r>
              <a:rPr lang="en-US" b="1" dirty="0"/>
              <a:t/>
            </a:r>
            <a:br>
              <a:rPr lang="en-US" b="1" dirty="0"/>
            </a:br>
            <a:r>
              <a:rPr lang="en-US" b="1" dirty="0">
                <a:solidFill>
                  <a:srgbClr val="E74C39"/>
                </a:solidFill>
                <a:latin typeface="Franklin Gothic Book"/>
              </a:rPr>
              <a:t>Your First College Year Survey</a:t>
            </a:r>
          </a:p>
          <a:p>
            <a:pPr algn="ctr" eaLnBrk="1" hangingPunct="1">
              <a:defRPr/>
            </a:pPr>
            <a:r>
              <a:rPr lang="en-US" b="1" dirty="0">
                <a:solidFill>
                  <a:srgbClr val="E74C39"/>
                </a:solidFill>
                <a:latin typeface="Franklin Gothic Book"/>
              </a:rPr>
              <a:t>Diverse Learning Environments Survey</a:t>
            </a:r>
            <a:r>
              <a:rPr lang="en-US" b="1" dirty="0"/>
              <a:t/>
            </a:r>
            <a:br>
              <a:rPr lang="en-US" b="1" dirty="0"/>
            </a:br>
            <a:r>
              <a:rPr lang="en-US" b="1" dirty="0">
                <a:solidFill>
                  <a:srgbClr val="E74C39"/>
                </a:solidFill>
                <a:latin typeface="Franklin Gothic Book"/>
              </a:rPr>
              <a:t>College Senior </a:t>
            </a:r>
            <a:r>
              <a:rPr lang="en-US" b="1" dirty="0" smtClean="0">
                <a:solidFill>
                  <a:srgbClr val="E74C39"/>
                </a:solidFill>
                <a:latin typeface="Franklin Gothic Book"/>
              </a:rPr>
              <a:t>Survey</a:t>
            </a:r>
          </a:p>
          <a:p>
            <a:pPr algn="ctr" eaLnBrk="1" hangingPunct="1">
              <a:defRPr/>
            </a:pPr>
            <a:r>
              <a:rPr lang="en-US" b="1" dirty="0" smtClean="0">
                <a:solidFill>
                  <a:srgbClr val="E74C39"/>
                </a:solidFill>
                <a:latin typeface="Franklin Gothic Book"/>
              </a:rPr>
              <a:t>Staff Climate Survey</a:t>
            </a:r>
            <a:endParaRPr lang="en-US" b="1" dirty="0">
              <a:solidFill>
                <a:srgbClr val="E74C39"/>
              </a:solidFill>
              <a:latin typeface="Franklin Gothic Book"/>
            </a:endParaRPr>
          </a:p>
          <a:p>
            <a:pPr algn="ctr" eaLnBrk="1" hangingPunct="1">
              <a:defRPr/>
            </a:pPr>
            <a:r>
              <a:rPr lang="en-US" b="1" dirty="0">
                <a:solidFill>
                  <a:srgbClr val="E74C39"/>
                </a:solidFill>
                <a:latin typeface="Franklin Gothic Book"/>
              </a:rPr>
              <a:t>The Faculty Survey</a:t>
            </a:r>
            <a:r>
              <a:rPr lang="en-US" b="1" dirty="0"/>
              <a:t/>
            </a:r>
            <a:br>
              <a:rPr lang="en-US" b="1" dirty="0"/>
            </a:br>
            <a:endParaRPr lang="en-US" b="1" dirty="0">
              <a:latin typeface="Franklin Gothic Book"/>
            </a:endParaRPr>
          </a:p>
          <a:p>
            <a:pPr algn="ctr" eaLnBrk="1" hangingPunct="1">
              <a:defRPr/>
            </a:pPr>
            <a:r>
              <a:rPr lang="en-US" sz="2800" b="1" dirty="0">
                <a:solidFill>
                  <a:srgbClr val="202945"/>
                </a:solidFill>
                <a:latin typeface="Franklin Gothic Book"/>
              </a:rPr>
              <a:t>Please contact:</a:t>
            </a:r>
          </a:p>
          <a:p>
            <a:pPr algn="ctr" eaLnBrk="1" hangingPunct="1">
              <a:defRPr/>
            </a:pPr>
            <a:r>
              <a:rPr lang="en-US" sz="2800" b="1" dirty="0">
                <a:solidFill>
                  <a:srgbClr val="202945"/>
                </a:solidFill>
                <a:latin typeface="Franklin Gothic Book"/>
              </a:rPr>
              <a:t>heri@ucla.edu</a:t>
            </a:r>
            <a:r>
              <a:rPr lang="en-US" sz="2800" b="1" dirty="0"/>
              <a:t/>
            </a:r>
            <a:br>
              <a:rPr lang="en-US" sz="2800" b="1" dirty="0"/>
            </a:br>
            <a:r>
              <a:rPr lang="en-US" sz="2800" b="1" dirty="0">
                <a:solidFill>
                  <a:srgbClr val="202945"/>
                </a:solidFill>
                <a:latin typeface="Franklin Gothic Book"/>
              </a:rPr>
              <a:t>(310) 825-1925</a:t>
            </a:r>
            <a:r>
              <a:rPr lang="en-US" sz="2800" b="1" dirty="0"/>
              <a:t/>
            </a:r>
            <a:br>
              <a:rPr lang="en-US" sz="2800" b="1" dirty="0"/>
            </a:br>
            <a:r>
              <a:rPr lang="en-US" sz="2800" b="1" dirty="0">
                <a:solidFill>
                  <a:srgbClr val="202945"/>
                </a:solidFill>
                <a:latin typeface="Franklin Gothic Book"/>
              </a:rPr>
              <a:t>www.heri.ucla.edu</a:t>
            </a:r>
          </a:p>
        </p:txBody>
      </p:sp>
      <p:sp>
        <p:nvSpPr>
          <p:cNvPr id="6" name="TextBox 5"/>
          <p:cNvSpPr txBox="1"/>
          <p:nvPr/>
        </p:nvSpPr>
        <p:spPr>
          <a:xfrm>
            <a:off x="1066800" y="0"/>
            <a:ext cx="8077200" cy="954107"/>
          </a:xfrm>
          <a:prstGeom prst="rect">
            <a:avLst/>
          </a:prstGeom>
          <a:solidFill>
            <a:srgbClr val="E74C39"/>
          </a:solidFill>
        </p:spPr>
        <p:txBody>
          <a:bodyPr wrap="square" anchor="t">
            <a:spAutoFit/>
          </a:bodyPr>
          <a:lstStyle/>
          <a:p>
            <a:pPr algn="ctr">
              <a:defRPr/>
            </a:pPr>
            <a:r>
              <a:rPr lang="en-US" sz="2800" dirty="0">
                <a:solidFill>
                  <a:schemeClr val="bg2"/>
                </a:solidFill>
                <a:latin typeface="Franklin Gothic Book"/>
              </a:rPr>
              <a:t>The more you get to know your students, the better you can understand their needs.</a:t>
            </a:r>
            <a:r>
              <a:rPr lang="en-US" sz="2800" dirty="0">
                <a:solidFill>
                  <a:schemeClr val="bg2"/>
                </a:solidFill>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74638"/>
            <a:ext cx="9144000" cy="1143000"/>
          </a:xfrm>
          <a:noFill/>
        </p:spPr>
        <p:txBody>
          <a:bodyPr/>
          <a:lstStyle/>
          <a:p>
            <a:pPr eaLnBrk="1" hangingPunct="1"/>
            <a:r>
              <a:rPr lang="en-US" dirty="0" smtClean="0">
                <a:solidFill>
                  <a:srgbClr val="202945"/>
                </a:solidFill>
                <a:latin typeface="Franklin Gothic Medium" panose="020B0603020102020204" pitchFamily="34" charset="0"/>
              </a:rPr>
              <a:t>Demographics</a:t>
            </a:r>
            <a:endParaRPr lang="en-US" sz="1600" dirty="0">
              <a:solidFill>
                <a:schemeClr val="tx1"/>
              </a:solidFill>
              <a:latin typeface="Franklin Gothic Medium" panose="020B0603020102020204" pitchFamily="34" charset="0"/>
            </a:endParaRPr>
          </a:p>
        </p:txBody>
      </p:sp>
      <p:sp>
        <p:nvSpPr>
          <p:cNvPr id="6" name="Text Placeholder 5"/>
          <p:cNvSpPr>
            <a:spLocks noGrp="1"/>
          </p:cNvSpPr>
          <p:nvPr>
            <p:ph type="body" idx="1"/>
          </p:nvPr>
        </p:nvSpPr>
        <p:spPr/>
        <p:txBody>
          <a:bodyPr/>
          <a:lstStyle/>
          <a:p>
            <a:pPr algn="ctr"/>
            <a:r>
              <a:rPr lang="en-US" b="0" dirty="0" smtClean="0">
                <a:solidFill>
                  <a:srgbClr val="202945"/>
                </a:solidFill>
                <a:latin typeface="Franklin Gothic Medium" panose="020B0603020102020204" pitchFamily="34" charset="0"/>
              </a:rPr>
              <a:t>Your Institution</a:t>
            </a:r>
            <a:endParaRPr lang="en-US" b="0" dirty="0">
              <a:solidFill>
                <a:srgbClr val="202945"/>
              </a:solidFill>
              <a:latin typeface="Franklin Gothic Medium" panose="020B0603020102020204" pitchFamily="34" charset="0"/>
            </a:endParaRPr>
          </a:p>
        </p:txBody>
      </p:sp>
      <p:graphicFrame>
        <p:nvGraphicFramePr>
          <p:cNvPr id="30" name="Content Placeholder 29"/>
          <p:cNvGraphicFramePr>
            <a:graphicFrameLocks noGrp="1"/>
          </p:cNvGraphicFramePr>
          <p:nvPr>
            <p:ph sz="half" idx="2"/>
            <p:extLst>
              <p:ext uri="{D42A27DB-BD31-4B8C-83A1-F6EECF244321}">
                <p14:modId xmlns:p14="http://schemas.microsoft.com/office/powerpoint/2010/main" val="2120567648"/>
              </p:ext>
            </p:extLst>
          </p:nvPr>
        </p:nvGraphicFramePr>
        <p:xfrm>
          <a:off x="457200" y="2174875"/>
          <a:ext cx="4040188" cy="4229884"/>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 Placeholder 10"/>
          <p:cNvSpPr>
            <a:spLocks noGrp="1"/>
          </p:cNvSpPr>
          <p:nvPr>
            <p:ph type="body" sz="quarter" idx="3"/>
          </p:nvPr>
        </p:nvSpPr>
        <p:spPr/>
        <p:txBody>
          <a:bodyPr/>
          <a:lstStyle/>
          <a:p>
            <a:pPr algn="ctr"/>
            <a:r>
              <a:rPr lang="en-US" b="0" dirty="0" smtClean="0">
                <a:solidFill>
                  <a:srgbClr val="202945"/>
                </a:solidFill>
                <a:latin typeface="Franklin Gothic Medium" panose="020B0603020102020204" pitchFamily="34" charset="0"/>
              </a:rPr>
              <a:t>Comparison Group</a:t>
            </a:r>
            <a:endParaRPr lang="en-US" b="0" dirty="0">
              <a:solidFill>
                <a:srgbClr val="202945"/>
              </a:solidFill>
              <a:latin typeface="Franklin Gothic Medium" panose="020B0603020102020204" pitchFamily="34" charset="0"/>
            </a:endParaRPr>
          </a:p>
        </p:txBody>
      </p:sp>
      <p:graphicFrame>
        <p:nvGraphicFramePr>
          <p:cNvPr id="31" name="Content Placeholder 30"/>
          <p:cNvGraphicFramePr>
            <a:graphicFrameLocks noGrp="1"/>
          </p:cNvGraphicFramePr>
          <p:nvPr>
            <p:ph sz="quarter" idx="4"/>
            <p:extLst>
              <p:ext uri="{D42A27DB-BD31-4B8C-83A1-F6EECF244321}">
                <p14:modId xmlns:p14="http://schemas.microsoft.com/office/powerpoint/2010/main" val="2133587878"/>
              </p:ext>
            </p:extLst>
          </p:nvPr>
        </p:nvGraphicFramePr>
        <p:xfrm>
          <a:off x="4645025" y="2174875"/>
          <a:ext cx="4041775" cy="4247228"/>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0" y="1065528"/>
            <a:ext cx="9144000" cy="477054"/>
          </a:xfrm>
          <a:prstGeom prst="rect">
            <a:avLst/>
          </a:prstGeom>
          <a:noFill/>
        </p:spPr>
        <p:txBody>
          <a:bodyPr wrap="square" rtlCol="0">
            <a:spAutoFit/>
          </a:bodyPr>
          <a:lstStyle/>
          <a:p>
            <a:pPr algn="ctr"/>
            <a:r>
              <a:rPr lang="en-US" sz="2500" b="1" dirty="0" smtClean="0">
                <a:solidFill>
                  <a:srgbClr val="E74C39"/>
                </a:solidFill>
                <a:latin typeface="Franklin Gothic"/>
              </a:rPr>
              <a:t>Gender Identity</a:t>
            </a:r>
            <a:endParaRPr lang="en-US" sz="2500" b="1" dirty="0">
              <a:solidFill>
                <a:srgbClr val="E74C39"/>
              </a:solidFill>
              <a:latin typeface="Franklin Gothic"/>
            </a:endParaRPr>
          </a:p>
        </p:txBody>
      </p:sp>
      <p:sp>
        <p:nvSpPr>
          <p:cNvPr id="8"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9"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34" name="Text Placeholder 5"/>
          <p:cNvSpPr txBox="1">
            <a:spLocks/>
          </p:cNvSpPr>
          <p:nvPr/>
        </p:nvSpPr>
        <p:spPr bwMode="auto">
          <a:xfrm>
            <a:off x="457200" y="1531154"/>
            <a:ext cx="4040188" cy="6397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Clr>
                <a:schemeClr val="tx2"/>
              </a:buClr>
              <a:buNone/>
              <a:defRPr sz="2400" b="1">
                <a:solidFill>
                  <a:srgbClr val="7680AC"/>
                </a:solidFill>
                <a:latin typeface="+mn-lt"/>
                <a:ea typeface="+mn-ea"/>
                <a:cs typeface="+mn-cs"/>
              </a:defRPr>
            </a:lvl1pPr>
            <a:lvl2pPr marL="457200" indent="0" algn="l" rtl="0" eaLnBrk="0" fontAlgn="base" hangingPunct="0">
              <a:spcBef>
                <a:spcPct val="20000"/>
              </a:spcBef>
              <a:spcAft>
                <a:spcPct val="0"/>
              </a:spcAft>
              <a:buClr>
                <a:schemeClr val="tx2"/>
              </a:buClr>
              <a:buNone/>
              <a:defRPr sz="2000" b="1">
                <a:solidFill>
                  <a:schemeClr val="tx1"/>
                </a:solidFill>
                <a:latin typeface="+mn-lt"/>
              </a:defRPr>
            </a:lvl2pPr>
            <a:lvl3pPr marL="914400" indent="0" algn="l" rtl="0" eaLnBrk="0" fontAlgn="base" hangingPunct="0">
              <a:spcBef>
                <a:spcPct val="20000"/>
              </a:spcBef>
              <a:spcAft>
                <a:spcPct val="0"/>
              </a:spcAft>
              <a:buClr>
                <a:schemeClr val="tx2"/>
              </a:buClr>
              <a:buNone/>
              <a:defRPr sz="1800" b="1">
                <a:solidFill>
                  <a:schemeClr val="tx1"/>
                </a:solidFill>
                <a:effectLst>
                  <a:outerShdw blurRad="38100" dist="38100" dir="2700000" algn="tl">
                    <a:srgbClr val="000000"/>
                  </a:outerShdw>
                </a:effectLst>
                <a:latin typeface="+mn-lt"/>
              </a:defRPr>
            </a:lvl3pPr>
            <a:lvl4pPr marL="1371600" indent="0" algn="l" rtl="0" eaLnBrk="0" fontAlgn="base" hangingPunct="0">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4pPr>
            <a:lvl5pPr marL="1828800" indent="0" algn="l" rtl="0" eaLnBrk="0" fontAlgn="base" hangingPunct="0">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5pPr>
            <a:lvl6pPr marL="22860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6pPr>
            <a:lvl7pPr marL="27432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7pPr>
            <a:lvl8pPr marL="32004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8pPr>
            <a:lvl9pPr marL="36576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9pPr>
          </a:lstStyle>
          <a:p>
            <a:pPr algn="ctr"/>
            <a:r>
              <a:rPr lang="en-US" b="0" kern="0" smtClean="0">
                <a:solidFill>
                  <a:srgbClr val="202945"/>
                </a:solidFill>
                <a:latin typeface="Franklin Gothic Medium" panose="020B0603020102020204" pitchFamily="34" charset="0"/>
              </a:rPr>
              <a:t>Your Institution</a:t>
            </a:r>
            <a:endParaRPr lang="en-US" b="0" kern="0" dirty="0">
              <a:solidFill>
                <a:srgbClr val="202945"/>
              </a:solidFill>
              <a:latin typeface="Franklin Gothic Medium" panose="020B0603020102020204" pitchFamily="34" charset="0"/>
            </a:endParaRPr>
          </a:p>
        </p:txBody>
      </p:sp>
      <p:sp>
        <p:nvSpPr>
          <p:cNvPr id="35" name="Text Placeholder 10"/>
          <p:cNvSpPr txBox="1">
            <a:spLocks/>
          </p:cNvSpPr>
          <p:nvPr/>
        </p:nvSpPr>
        <p:spPr bwMode="auto">
          <a:xfrm>
            <a:off x="4645025" y="1531154"/>
            <a:ext cx="4041775" cy="6397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Clr>
                <a:schemeClr val="tx2"/>
              </a:buClr>
              <a:buNone/>
              <a:defRPr sz="2400" b="1">
                <a:solidFill>
                  <a:srgbClr val="7680AC"/>
                </a:solidFill>
                <a:latin typeface="+mn-lt"/>
                <a:ea typeface="+mn-ea"/>
                <a:cs typeface="+mn-cs"/>
              </a:defRPr>
            </a:lvl1pPr>
            <a:lvl2pPr marL="457200" indent="0" algn="l" rtl="0" eaLnBrk="0" fontAlgn="base" hangingPunct="0">
              <a:spcBef>
                <a:spcPct val="20000"/>
              </a:spcBef>
              <a:spcAft>
                <a:spcPct val="0"/>
              </a:spcAft>
              <a:buClr>
                <a:schemeClr val="tx2"/>
              </a:buClr>
              <a:buNone/>
              <a:defRPr sz="2000" b="1">
                <a:solidFill>
                  <a:schemeClr val="tx1"/>
                </a:solidFill>
                <a:latin typeface="+mn-lt"/>
              </a:defRPr>
            </a:lvl2pPr>
            <a:lvl3pPr marL="914400" indent="0" algn="l" rtl="0" eaLnBrk="0" fontAlgn="base" hangingPunct="0">
              <a:spcBef>
                <a:spcPct val="20000"/>
              </a:spcBef>
              <a:spcAft>
                <a:spcPct val="0"/>
              </a:spcAft>
              <a:buClr>
                <a:schemeClr val="tx2"/>
              </a:buClr>
              <a:buNone/>
              <a:defRPr sz="1800" b="1">
                <a:solidFill>
                  <a:schemeClr val="tx1"/>
                </a:solidFill>
                <a:effectLst>
                  <a:outerShdw blurRad="38100" dist="38100" dir="2700000" algn="tl">
                    <a:srgbClr val="000000"/>
                  </a:outerShdw>
                </a:effectLst>
                <a:latin typeface="+mn-lt"/>
              </a:defRPr>
            </a:lvl3pPr>
            <a:lvl4pPr marL="1371600" indent="0" algn="l" rtl="0" eaLnBrk="0" fontAlgn="base" hangingPunct="0">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4pPr>
            <a:lvl5pPr marL="1828800" indent="0" algn="l" rtl="0" eaLnBrk="0" fontAlgn="base" hangingPunct="0">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5pPr>
            <a:lvl6pPr marL="22860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6pPr>
            <a:lvl7pPr marL="27432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7pPr>
            <a:lvl8pPr marL="32004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8pPr>
            <a:lvl9pPr marL="36576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9pPr>
          </a:lstStyle>
          <a:p>
            <a:pPr algn="ctr"/>
            <a:r>
              <a:rPr lang="en-US" b="0" kern="0" smtClean="0">
                <a:solidFill>
                  <a:srgbClr val="202945"/>
                </a:solidFill>
                <a:latin typeface="Franklin Gothic Medium" panose="020B0603020102020204" pitchFamily="34" charset="0"/>
              </a:rPr>
              <a:t>Comparison Group</a:t>
            </a:r>
            <a:endParaRPr lang="en-US" b="0" kern="0" dirty="0">
              <a:solidFill>
                <a:srgbClr val="202945"/>
              </a:solidFill>
              <a:latin typeface="Franklin Gothic Medium" panose="020B0603020102020204" pitchFamily="34" charset="0"/>
            </a:endParaRPr>
          </a:p>
        </p:txBody>
      </p:sp>
      <p:sp>
        <p:nvSpPr>
          <p:cNvPr id="2" name="TextBox 1"/>
          <p:cNvSpPr txBox="1"/>
          <p:nvPr/>
        </p:nvSpPr>
        <p:spPr>
          <a:xfrm>
            <a:off x="3103032" y="6547047"/>
            <a:ext cx="3083986" cy="307777"/>
          </a:xfrm>
          <a:prstGeom prst="rect">
            <a:avLst/>
          </a:prstGeom>
          <a:noFill/>
        </p:spPr>
        <p:txBody>
          <a:bodyPr wrap="none" rtlCol="0">
            <a:spAutoFit/>
          </a:bodyPr>
          <a:lstStyle/>
          <a:p>
            <a:r>
              <a:rPr lang="en-US" sz="1400" dirty="0">
                <a:solidFill>
                  <a:schemeClr val="bg1"/>
                </a:solidFill>
              </a:rPr>
              <a:t>* Genderqueer/Gender Non-conforming</a:t>
            </a:r>
          </a:p>
        </p:txBody>
      </p:sp>
    </p:spTree>
    <p:extLst>
      <p:ext uri="{BB962C8B-B14F-4D97-AF65-F5344CB8AC3E}">
        <p14:creationId xmlns:p14="http://schemas.microsoft.com/office/powerpoint/2010/main" val="3202695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r>
              <a:rPr lang="en-US" kern="0" dirty="0" smtClean="0">
                <a:solidFill>
                  <a:srgbClr val="202945"/>
                </a:solidFill>
                <a:latin typeface="Franklin Gothic Medium" panose="020B0603020102020204" pitchFamily="34" charset="0"/>
              </a:rPr>
              <a:t>Demographics</a:t>
            </a:r>
            <a:endParaRPr lang="en-US" sz="1600" kern="0" dirty="0">
              <a:solidFill>
                <a:schemeClr val="tx1"/>
              </a:solidFill>
              <a:latin typeface="Franklin Gothic Medium" panose="020B0603020102020204" pitchFamily="34" charset="0"/>
            </a:endParaRPr>
          </a:p>
        </p:txBody>
      </p:sp>
      <p:graphicFrame>
        <p:nvGraphicFramePr>
          <p:cNvPr id="8" name="RaceEthnicity"/>
          <p:cNvGraphicFramePr>
            <a:graphicFrameLocks noGrp="1" noChangeAspect="1"/>
          </p:cNvGraphicFramePr>
          <p:nvPr>
            <p:ph sz="half" idx="2"/>
            <p:custDataLst>
              <p:tags r:id="rId1"/>
            </p:custDataLst>
            <p:extLst>
              <p:ext uri="{D42A27DB-BD31-4B8C-83A1-F6EECF244321}">
                <p14:modId xmlns:p14="http://schemas.microsoft.com/office/powerpoint/2010/main" val="3544785650"/>
              </p:ext>
            </p:extLst>
          </p:nvPr>
        </p:nvGraphicFramePr>
        <p:xfrm>
          <a:off x="-23619" y="990600"/>
          <a:ext cx="9067800" cy="544068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1"/>
          </p:nvPr>
        </p:nvSpPr>
        <p:spPr>
          <a:xfrm>
            <a:off x="8839200" y="6400800"/>
            <a:ext cx="304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lgn="r">
              <a:spcBef>
                <a:spcPct val="0"/>
              </a:spcBef>
              <a:buClrTx/>
              <a:buFontTx/>
              <a:buNone/>
            </a:pPr>
            <a:r>
              <a:rPr lang="en-US" sz="1200" smtClean="0"/>
              <a:t>6</a:t>
            </a:r>
            <a:endParaRPr lang="en-US" sz="1200" dirty="0"/>
          </a:p>
        </p:txBody>
      </p:sp>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5" name="TextBox 14"/>
          <p:cNvSpPr txBox="1"/>
          <p:nvPr/>
        </p:nvSpPr>
        <p:spPr>
          <a:xfrm>
            <a:off x="0" y="1066800"/>
            <a:ext cx="9144000" cy="477054"/>
          </a:xfrm>
          <a:prstGeom prst="rect">
            <a:avLst/>
          </a:prstGeom>
          <a:noFill/>
        </p:spPr>
        <p:txBody>
          <a:bodyPr wrap="square" rtlCol="0">
            <a:spAutoFit/>
          </a:bodyPr>
          <a:lstStyle/>
          <a:p>
            <a:pPr algn="ctr"/>
            <a:r>
              <a:rPr lang="en-US" sz="2500" b="1" dirty="0" smtClean="0">
                <a:solidFill>
                  <a:srgbClr val="E74C39"/>
                </a:solidFill>
                <a:latin typeface="Franklin Gothic"/>
              </a:rPr>
              <a:t>Race/Ethnicity</a:t>
            </a:r>
            <a:endParaRPr lang="en-US" sz="2500" b="1" dirty="0">
              <a:solidFill>
                <a:srgbClr val="E74C39"/>
              </a:solidFill>
              <a:latin typeface="Franklin Gothic"/>
            </a:endParaRPr>
          </a:p>
        </p:txBody>
      </p:sp>
    </p:spTree>
    <p:extLst>
      <p:ext uri="{BB962C8B-B14F-4D97-AF65-F5344CB8AC3E}">
        <p14:creationId xmlns:p14="http://schemas.microsoft.com/office/powerpoint/2010/main" val="3682604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r>
              <a:rPr lang="en-US" kern="0" dirty="0" smtClean="0">
                <a:solidFill>
                  <a:srgbClr val="202945"/>
                </a:solidFill>
                <a:latin typeface="Franklin Gothic Medium" panose="020B0603020102020204" pitchFamily="34" charset="0"/>
              </a:rPr>
              <a:t>Demographics</a:t>
            </a:r>
            <a:endParaRPr lang="en-US" sz="1600" kern="0" dirty="0">
              <a:solidFill>
                <a:schemeClr val="tx1"/>
              </a:solidFill>
              <a:latin typeface="Franklin Gothic Medium" panose="020B0603020102020204" pitchFamily="34" charset="0"/>
            </a:endParaRPr>
          </a:p>
        </p:txBody>
      </p:sp>
      <p:graphicFrame>
        <p:nvGraphicFramePr>
          <p:cNvPr id="7" name="Mile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Miles from home"/>
          <p:cNvGraphicFramePr>
            <a:graphicFrameLocks noGrp="1"/>
          </p:cNvGraphicFramePr>
          <p:nvPr>
            <p:ph sz="half" idx="4294967295"/>
            <p:extLst>
              <p:ext uri="{D42A27DB-BD31-4B8C-83A1-F6EECF244321}">
                <p14:modId xmlns:p14="http://schemas.microsoft.com/office/powerpoint/2010/main" val="2070527415"/>
              </p:ext>
            </p:extLst>
          </p:nvPr>
        </p:nvGraphicFramePr>
        <p:xfrm>
          <a:off x="457200" y="1632668"/>
          <a:ext cx="7848600" cy="4552890"/>
        </p:xfrm>
        <a:graphic>
          <a:graphicData uri="http://schemas.openxmlformats.org/drawingml/2006/chart">
            <c:chart xmlns:c="http://schemas.openxmlformats.org/drawingml/2006/chart" xmlns:r="http://schemas.openxmlformats.org/officeDocument/2006/relationships" r:id="rId5"/>
          </a:graphicData>
        </a:graphic>
      </p:graphicFrame>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2"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5" name="TextBox 14"/>
          <p:cNvSpPr txBox="1"/>
          <p:nvPr/>
        </p:nvSpPr>
        <p:spPr>
          <a:xfrm>
            <a:off x="0" y="1066800"/>
            <a:ext cx="9144000" cy="400110"/>
          </a:xfrm>
          <a:prstGeom prst="rect">
            <a:avLst/>
          </a:prstGeom>
          <a:noFill/>
        </p:spPr>
        <p:txBody>
          <a:bodyPr wrap="square" rtlCol="0">
            <a:spAutoFit/>
          </a:bodyPr>
          <a:lstStyle/>
          <a:p>
            <a:pPr algn="ctr"/>
            <a:r>
              <a:rPr lang="en-US" b="1" dirty="0" smtClean="0">
                <a:solidFill>
                  <a:srgbClr val="E74C39"/>
                </a:solidFill>
                <a:latin typeface="Franklin Gothic"/>
              </a:rPr>
              <a:t>How many miles is this college from your permanent home?</a:t>
            </a:r>
            <a:endParaRPr lang="en-US" b="1" dirty="0">
              <a:solidFill>
                <a:srgbClr val="E74C39"/>
              </a:solidFill>
              <a:latin typeface="Franklin Gothic"/>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ubtitle 8"/>
          <p:cNvSpPr>
            <a:spLocks noGrp="1"/>
          </p:cNvSpPr>
          <p:nvPr>
            <p:ph type="subTitle" sz="quarter" idx="1"/>
          </p:nvPr>
        </p:nvSpPr>
        <p:spPr>
          <a:xfrm>
            <a:off x="1143000" y="4495800"/>
            <a:ext cx="6629400" cy="1676400"/>
          </a:xfrm>
        </p:spPr>
        <p:txBody>
          <a:bodyPr/>
          <a:lstStyle/>
          <a:p>
            <a:pPr>
              <a:spcBef>
                <a:spcPct val="0"/>
              </a:spcBef>
            </a:pPr>
            <a:r>
              <a:rPr lang="en-US" dirty="0">
                <a:solidFill>
                  <a:srgbClr val="E74C39"/>
                </a:solidFill>
                <a:latin typeface="Franklin Gothic Book"/>
              </a:rPr>
              <a:t>Many factors impact incoming students’ college choice, including the benefits they see in attending college and considerations about which specific college to attend.</a:t>
            </a:r>
          </a:p>
          <a:p>
            <a:endParaRPr lang="en-US" sz="1800" dirty="0"/>
          </a:p>
        </p:txBody>
      </p:sp>
      <p:sp>
        <p:nvSpPr>
          <p:cNvPr id="4" name="Rectangle 2"/>
          <p:cNvSpPr txBox="1">
            <a:spLocks noChangeArrowheads="1"/>
          </p:cNvSpPr>
          <p:nvPr/>
        </p:nvSpPr>
        <p:spPr bwMode="auto">
          <a:xfrm>
            <a:off x="0" y="23622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dirty="0">
                <a:solidFill>
                  <a:srgbClr val="202945"/>
                </a:solidFill>
                <a:latin typeface="Franklin Gothic Book"/>
              </a:rPr>
              <a:t>College Admissions Decisions</a:t>
            </a:r>
            <a:endParaRPr lang="en-US" sz="4400" kern="0" dirty="0">
              <a:solidFill>
                <a:schemeClr val="bg1"/>
              </a:solidFill>
            </a:endParaRPr>
          </a:p>
        </p:txBody>
      </p:sp>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175" y="228600"/>
            <a:ext cx="9140825" cy="762000"/>
          </a:xfrm>
          <a:noFill/>
        </p:spPr>
        <p:txBody>
          <a:bodyPr/>
          <a:lstStyle/>
          <a:p>
            <a:pPr eaLnBrk="1" hangingPunct="1"/>
            <a:r>
              <a:rPr lang="en-US" dirty="0">
                <a:solidFill>
                  <a:schemeClr val="tx1"/>
                </a:solidFill>
              </a:rPr>
              <a:t/>
            </a:r>
            <a:br>
              <a:rPr lang="en-US" dirty="0">
                <a:solidFill>
                  <a:schemeClr val="tx1"/>
                </a:solidFill>
              </a:rPr>
            </a:br>
            <a:r>
              <a:rPr lang="en-US" dirty="0">
                <a:solidFill>
                  <a:schemeClr val="tx1">
                    <a:lumMod val="50000"/>
                  </a:schemeClr>
                </a:solidFill>
              </a:rPr>
              <a:t> </a:t>
            </a:r>
            <a:r>
              <a:rPr lang="en-US" dirty="0">
                <a:solidFill>
                  <a:srgbClr val="202945"/>
                </a:solidFill>
                <a:latin typeface="Franklin Gothic Book"/>
              </a:rPr>
              <a:t>College Admissions Decisions</a:t>
            </a:r>
            <a:r>
              <a:rPr lang="en-US" sz="2150" dirty="0">
                <a:solidFill>
                  <a:srgbClr val="202945"/>
                </a:solidFill>
              </a:rPr>
              <a:t> </a:t>
            </a:r>
            <a:r>
              <a:rPr lang="en-US" sz="2160" dirty="0">
                <a:solidFill>
                  <a:schemeClr val="tx1"/>
                </a:solidFill>
              </a:rPr>
              <a:t/>
            </a:r>
            <a:br>
              <a:rPr lang="en-US" sz="2160" dirty="0">
                <a:solidFill>
                  <a:schemeClr val="tx1"/>
                </a:solidFill>
              </a:rPr>
            </a:br>
            <a:endParaRPr lang="en-US" sz="2160" dirty="0">
              <a:solidFill>
                <a:schemeClr val="tx1"/>
              </a:solidFill>
            </a:endParaRPr>
          </a:p>
        </p:txBody>
      </p:sp>
      <p:graphicFrame>
        <p:nvGraphicFramePr>
          <p:cNvPr id="7" name="College Adminission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Number of applications"/>
          <p:cNvGraphicFramePr>
            <a:graphicFrameLocks noGrp="1"/>
          </p:cNvGraphicFramePr>
          <p:nvPr>
            <p:ph sz="half" idx="4294967295"/>
            <p:extLst>
              <p:ext uri="{D42A27DB-BD31-4B8C-83A1-F6EECF244321}">
                <p14:modId xmlns:p14="http://schemas.microsoft.com/office/powerpoint/2010/main" val="3647610287"/>
              </p:ext>
            </p:extLst>
          </p:nvPr>
        </p:nvGraphicFramePr>
        <p:xfrm>
          <a:off x="195146" y="2055094"/>
          <a:ext cx="8686800" cy="4348270"/>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p:cNvSpPr txBox="1"/>
          <p:nvPr/>
        </p:nvSpPr>
        <p:spPr>
          <a:xfrm>
            <a:off x="228600" y="840635"/>
            <a:ext cx="8763000" cy="707886"/>
          </a:xfrm>
          <a:prstGeom prst="rect">
            <a:avLst/>
          </a:prstGeom>
          <a:noFill/>
        </p:spPr>
        <p:txBody>
          <a:bodyPr wrap="square" rtlCol="0" anchor="t">
            <a:spAutoFit/>
          </a:bodyPr>
          <a:lstStyle/>
          <a:p>
            <a:pPr algn="ctr"/>
            <a:r>
              <a:rPr lang="en-US" b="1" kern="0" dirty="0">
                <a:solidFill>
                  <a:srgbClr val="E74C39"/>
                </a:solidFill>
                <a:latin typeface="Franklin Gothic"/>
                <a:ea typeface="+mj-ea"/>
                <a:cs typeface="+mj-cs"/>
              </a:rPr>
              <a:t>To how many colleges </a:t>
            </a:r>
            <a:r>
              <a:rPr lang="en-US" b="1" i="1" u="sng" kern="0" dirty="0">
                <a:solidFill>
                  <a:srgbClr val="E74C39"/>
                </a:solidFill>
                <a:latin typeface="Franklin Gothic"/>
                <a:ea typeface="+mj-ea"/>
                <a:cs typeface="+mj-cs"/>
              </a:rPr>
              <a:t>other than this one</a:t>
            </a:r>
            <a:r>
              <a:rPr lang="en-US" b="1" kern="0" dirty="0">
                <a:solidFill>
                  <a:srgbClr val="E74C39"/>
                </a:solidFill>
                <a:latin typeface="Franklin Gothic"/>
                <a:ea typeface="+mj-ea"/>
                <a:cs typeface="+mj-cs"/>
              </a:rPr>
              <a:t> did </a:t>
            </a:r>
            <a:r>
              <a:rPr lang="en-US" b="1" kern="0" dirty="0" smtClean="0">
                <a:solidFill>
                  <a:srgbClr val="E74C39"/>
                </a:solidFill>
                <a:latin typeface="Franklin Gothic"/>
                <a:ea typeface="+mj-ea"/>
                <a:cs typeface="+mj-cs"/>
              </a:rPr>
              <a:t>you </a:t>
            </a:r>
          </a:p>
          <a:p>
            <a:pPr algn="ctr"/>
            <a:r>
              <a:rPr lang="en-US" b="1" kern="0" dirty="0" smtClean="0">
                <a:solidFill>
                  <a:srgbClr val="E74C39"/>
                </a:solidFill>
                <a:latin typeface="Franklin Gothic"/>
                <a:ea typeface="+mj-ea"/>
                <a:cs typeface="+mj-cs"/>
              </a:rPr>
              <a:t>apply for admission this year?</a:t>
            </a:r>
            <a:endParaRPr lang="en-US" b="1" dirty="0">
              <a:solidFill>
                <a:srgbClr val="E74C39"/>
              </a:solidFill>
              <a:latin typeface="Franklin Gothic"/>
            </a:endParaRPr>
          </a:p>
        </p:txBody>
      </p:sp>
      <p:sp>
        <p:nvSpPr>
          <p:cNvPr id="8"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Garamond" pitchFamily="18" charset="0"/>
              </a:rPr>
              <a:t>2018 The Freshman Survey</a:t>
            </a:r>
            <a:endParaRPr kumimoji="0" lang="en-US" sz="1200" b="0" i="0" u="none" strike="noStrike" kern="1200" cap="none" spc="0" normalizeH="0" baseline="0" noProof="0" dirty="0">
              <a:ln>
                <a:noFill/>
              </a:ln>
              <a:solidFill>
                <a:prstClr val="black"/>
              </a:solidFill>
              <a:effectLst/>
              <a:uLnTx/>
              <a:uFillTx/>
              <a:latin typeface="Garamond" pitchFamily="18" charset="0"/>
            </a:endParaRPr>
          </a:p>
        </p:txBody>
      </p:sp>
      <p:sp>
        <p:nvSpPr>
          <p:cNvPr id="10"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T" val="titleBox"/>
</p:tagLst>
</file>

<file path=ppt/tags/tag10.xml><?xml version="1.0" encoding="utf-8"?>
<p:tagLst xmlns:a="http://schemas.openxmlformats.org/drawingml/2006/main" xmlns:r="http://schemas.openxmlformats.org/officeDocument/2006/relationships" xmlns:p="http://schemas.openxmlformats.org/presentationml/2006/main">
  <p:tag name="CHART" val="ctGains1"/>
</p:tagLst>
</file>

<file path=ppt/tags/tag11.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12.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2.xml><?xml version="1.0" encoding="utf-8"?>
<p:tagLst xmlns:a="http://schemas.openxmlformats.org/drawingml/2006/main" xmlns:r="http://schemas.openxmlformats.org/officeDocument/2006/relationships" xmlns:p="http://schemas.openxmlformats.org/presentationml/2006/main">
  <p:tag name="CHART" val="ctFacIntSat"/>
</p:tagLst>
</file>

<file path=ppt/tags/tag3.xml><?xml version="1.0" encoding="utf-8"?>
<p:tagLst xmlns:a="http://schemas.openxmlformats.org/drawingml/2006/main" xmlns:r="http://schemas.openxmlformats.org/officeDocument/2006/relationships" xmlns:p="http://schemas.openxmlformats.org/presentationml/2006/main">
  <p:tag name="CHART" val="ctFacIntSat"/>
</p:tagLst>
</file>

<file path=ppt/tags/tag4.xml><?xml version="1.0" encoding="utf-8"?>
<p:tagLst xmlns:a="http://schemas.openxmlformats.org/drawingml/2006/main" xmlns:r="http://schemas.openxmlformats.org/officeDocument/2006/relationships" xmlns:p="http://schemas.openxmlformats.org/presentationml/2006/main">
  <p:tag name="CHART" val="ctFacIntSat"/>
</p:tagLst>
</file>

<file path=ppt/tags/tag5.xml><?xml version="1.0" encoding="utf-8"?>
<p:tagLst xmlns:a="http://schemas.openxmlformats.org/drawingml/2006/main" xmlns:r="http://schemas.openxmlformats.org/officeDocument/2006/relationships" xmlns:p="http://schemas.openxmlformats.org/presentationml/2006/main">
  <p:tag name="CHART" val="ctFinanceSource"/>
</p:tagLst>
</file>

<file path=ppt/tags/tag6.xml><?xml version="1.0" encoding="utf-8"?>
<p:tagLst xmlns:a="http://schemas.openxmlformats.org/drawingml/2006/main" xmlns:r="http://schemas.openxmlformats.org/officeDocument/2006/relationships" xmlns:p="http://schemas.openxmlformats.org/presentationml/2006/main">
  <p:tag name="CHART" val="ctFinanceSource"/>
</p:tagLst>
</file>

<file path=ppt/tags/tag7.xml><?xml version="1.0" encoding="utf-8"?>
<p:tagLst xmlns:a="http://schemas.openxmlformats.org/drawingml/2006/main" xmlns:r="http://schemas.openxmlformats.org/officeDocument/2006/relationships" xmlns:p="http://schemas.openxmlformats.org/presentationml/2006/main">
  <p:tag name="CHART" val="ctFinanceSource"/>
</p:tagLst>
</file>

<file path=ppt/tags/tag8.xml><?xml version="1.0" encoding="utf-8"?>
<p:tagLst xmlns:a="http://schemas.openxmlformats.org/drawingml/2006/main" xmlns:r="http://schemas.openxmlformats.org/officeDocument/2006/relationships" xmlns:p="http://schemas.openxmlformats.org/presentationml/2006/main">
  <p:tag name="CHART" val="ctFinanceSource"/>
</p:tagLst>
</file>

<file path=ppt/tags/tag9.xml><?xml version="1.0" encoding="utf-8"?>
<p:tagLst xmlns:a="http://schemas.openxmlformats.org/drawingml/2006/main" xmlns:r="http://schemas.openxmlformats.org/officeDocument/2006/relationships" xmlns:p="http://schemas.openxmlformats.org/presentationml/2006/main">
  <p:tag name="CHART" val="ctFinanceSource"/>
</p:tagLst>
</file>

<file path=ppt/theme/theme1.xml><?xml version="1.0" encoding="utf-8"?>
<a:theme xmlns:a="http://schemas.openxmlformats.org/drawingml/2006/main" name="Teamwork">
  <a:themeElements>
    <a:clrScheme name="Custom 3">
      <a:dk1>
        <a:srgbClr val="293855"/>
      </a:dk1>
      <a:lt1>
        <a:srgbClr val="FEFFFF"/>
      </a:lt1>
      <a:dk2>
        <a:srgbClr val="1F2A44"/>
      </a:dk2>
      <a:lt2>
        <a:srgbClr val="97A3AE"/>
      </a:lt2>
      <a:accent1>
        <a:srgbClr val="E04E38"/>
      </a:accent1>
      <a:accent2>
        <a:srgbClr val="FFFF99"/>
      </a:accent2>
      <a:accent3>
        <a:srgbClr val="ABADB0"/>
      </a:accent3>
      <a:accent4>
        <a:srgbClr val="646C92"/>
      </a:accent4>
      <a:accent5>
        <a:srgbClr val="BDC0D2"/>
      </a:accent5>
      <a:accent6>
        <a:srgbClr val="E7E78A"/>
      </a:accent6>
      <a:hlink>
        <a:srgbClr val="1F2A44"/>
      </a:hlink>
      <a:folHlink>
        <a:srgbClr val="E04E38"/>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FFFFFF"/>
        </a:dk1>
        <a:lt1>
          <a:srgbClr val="7680AC"/>
        </a:lt1>
        <a:dk2>
          <a:srgbClr val="213246"/>
        </a:dk2>
        <a:lt2>
          <a:srgbClr val="7680AC"/>
        </a:lt2>
        <a:accent1>
          <a:srgbClr val="7680AC"/>
        </a:accent1>
        <a:accent2>
          <a:srgbClr val="FFFF99"/>
        </a:accent2>
        <a:accent3>
          <a:srgbClr val="ABADB0"/>
        </a:accent3>
        <a:accent4>
          <a:srgbClr val="646C92"/>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2">
        <a:dk1>
          <a:srgbClr val="FFFFFF"/>
        </a:dk1>
        <a:lt1>
          <a:srgbClr val="7680AC"/>
        </a:lt1>
        <a:dk2>
          <a:srgbClr val="213246"/>
        </a:dk2>
        <a:lt2>
          <a:srgbClr val="7680AC"/>
        </a:lt2>
        <a:accent1>
          <a:srgbClr val="FFFFFF"/>
        </a:accent1>
        <a:accent2>
          <a:srgbClr val="FFFF99"/>
        </a:accent2>
        <a:accent3>
          <a:srgbClr val="ABADB0"/>
        </a:accent3>
        <a:accent4>
          <a:srgbClr val="646C92"/>
        </a:accent4>
        <a:accent5>
          <a:srgbClr val="FFFFFF"/>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3">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4">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FFFF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3">
    <a:dk1>
      <a:srgbClr val="293855"/>
    </a:dk1>
    <a:lt1>
      <a:srgbClr val="FEFFFF"/>
    </a:lt1>
    <a:dk2>
      <a:srgbClr val="1F2A44"/>
    </a:dk2>
    <a:lt2>
      <a:srgbClr val="97A3AE"/>
    </a:lt2>
    <a:accent1>
      <a:srgbClr val="E04E38"/>
    </a:accent1>
    <a:accent2>
      <a:srgbClr val="FFFF99"/>
    </a:accent2>
    <a:accent3>
      <a:srgbClr val="ABADB0"/>
    </a:accent3>
    <a:accent4>
      <a:srgbClr val="646C92"/>
    </a:accent4>
    <a:accent5>
      <a:srgbClr val="BDC0D2"/>
    </a:accent5>
    <a:accent6>
      <a:srgbClr val="E7E78A"/>
    </a:accent6>
    <a:hlink>
      <a:srgbClr val="1F2A44"/>
    </a:hlink>
    <a:folHlink>
      <a:srgbClr val="E04E38"/>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Teamwork</Template>
  <TotalTime>26425</TotalTime>
  <Words>2134</Words>
  <Application>Microsoft Office PowerPoint</Application>
  <PresentationFormat>On-screen Show (4:3)</PresentationFormat>
  <Paragraphs>586</Paragraphs>
  <Slides>41</Slides>
  <Notes>41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frank</vt:lpstr>
      <vt:lpstr>Franklin Gothic</vt:lpstr>
      <vt:lpstr>Franklin Gothic Book</vt:lpstr>
      <vt:lpstr>Franklin Gothic Medium</vt:lpstr>
      <vt:lpstr>Garamond</vt:lpstr>
      <vt:lpstr>Teamwork</vt:lpstr>
      <vt:lpstr>Oakland University  CIRP Freshman Survey   2018 Results</vt:lpstr>
      <vt:lpstr>The First Year is Important…</vt:lpstr>
      <vt:lpstr>Table of Contents</vt:lpstr>
      <vt:lpstr>A Note about CIRP Constructs</vt:lpstr>
      <vt:lpstr>Demographics</vt:lpstr>
      <vt:lpstr>PowerPoint Presentation</vt:lpstr>
      <vt:lpstr>PowerPoint Presentation</vt:lpstr>
      <vt:lpstr>PowerPoint Presentation</vt:lpstr>
      <vt:lpstr>  College Admissions Decisions  </vt:lpstr>
      <vt:lpstr> College Acceptance  </vt:lpstr>
      <vt:lpstr>College Choice</vt:lpstr>
      <vt:lpstr>PowerPoint Presentation</vt:lpstr>
      <vt:lpstr> College Choice How important was each reason in your decision to attend this college?</vt:lpstr>
      <vt:lpstr>PowerPoint Presentation</vt:lpstr>
      <vt:lpstr>PowerPoint Presentation</vt:lpstr>
      <vt:lpstr>PowerPoint Presentation</vt:lpstr>
      <vt:lpstr>PowerPoint Presentation</vt:lpstr>
      <vt:lpstr>Financing College Did you receive any of the following forms of financial aid?</vt:lpstr>
      <vt:lpstr>Financing College Do you have any concern about your ability to finance your college education?</vt:lpstr>
      <vt:lpstr>PowerPoint Presentation</vt:lpstr>
      <vt:lpstr>High School Experiences Please mark which of the following courses you have completed.</vt:lpstr>
      <vt:lpstr>Habits of Mind Habits of Mind is a unified measure of the behaviors and traits associated with academic success. These learning behaviors are seen as the foundation for lifelong learning.</vt:lpstr>
      <vt:lpstr>PowerPoint Presentation</vt:lpstr>
      <vt:lpstr>PowerPoint Presentation</vt:lpstr>
      <vt:lpstr> Civic Engagement  Engaged citizens are a critical element in the functioning of our democratic society.  Civic Engagement measures the extent to which students are motivated and  involved in civic, electoral and political activities.</vt:lpstr>
      <vt:lpstr>Health and Wellness  Students’ physical and emotional well-being can affect many important aspects of the student experience including academic performance and persistence. These items gauge student behaviors, attitudes, and experiences related to health and wellness.</vt:lpstr>
      <vt:lpstr>PowerPoint Presentation</vt:lpstr>
      <vt:lpstr> Summer Bridge Program How many weeks this summer did you participate in a bridge program at this institution?</vt:lpstr>
      <vt:lpstr> AP Coursework Please mark which of the following courses you have completed.</vt:lpstr>
      <vt:lpstr> Science/Research Self-Efficacy How confident are you that you can do the following?</vt:lpstr>
      <vt:lpstr>PowerPoint Presentation</vt:lpstr>
      <vt:lpstr> Expectations: Major Please indicate your intended major.</vt:lpstr>
      <vt:lpstr>Expectations: Major Do you consider yourself Pre-Med or Pre-Law?</vt:lpstr>
      <vt:lpstr> Expectations: Career Please indicate your intended career.</vt:lpstr>
      <vt:lpstr>Expectations: Time-to-Degree How many years do you expect it will take you to graduate from this college?</vt:lpstr>
      <vt:lpstr>Expectations: Degree Aspirations What is the highest academic degree that you intend to attain?</vt:lpstr>
      <vt:lpstr>PowerPoint Presentation</vt:lpstr>
      <vt:lpstr>Expectations for College Life What is your best guess as to the chances that you will:</vt:lpstr>
      <vt:lpstr>Expectations for College Life What is your best guess as to the chances that you will:</vt:lpstr>
      <vt:lpstr>Expectations for College Life What is your best guess as to the chances that you will:</vt:lpstr>
      <vt:lpstr>PowerPoint Presentation</vt:lpstr>
    </vt:vector>
  </TitlesOfParts>
  <Company>UCLA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2007 Your First College Year</dc:title>
  <dc:creator>larellano</dc:creator>
  <cp:lastModifiedBy>Windows User</cp:lastModifiedBy>
  <cp:revision>2112</cp:revision>
  <cp:lastPrinted>2017-02-02T23:00:01Z</cp:lastPrinted>
  <dcterms:created xsi:type="dcterms:W3CDTF">2007-06-27T16:52:25Z</dcterms:created>
  <dcterms:modified xsi:type="dcterms:W3CDTF">2018-12-19T03:04:15Z</dcterms:modified>
</cp:coreProperties>
</file>