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0" r:id="rId6"/>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7149"/>
    <a:srgbClr val="6B59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27" autoAdjust="0"/>
    <p:restoredTop sz="96283" autoAdjust="0"/>
  </p:normalViewPr>
  <p:slideViewPr>
    <p:cSldViewPr snapToGrid="0">
      <p:cViewPr>
        <p:scale>
          <a:sx n="112" d="100"/>
          <a:sy n="112" d="100"/>
        </p:scale>
        <p:origin x="2172" y="7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A106FE-EBCC-4C57-A4C5-375E3131139C}"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C2AC9-9B17-45EB-9E34-9981C41FFB1F}" type="slidenum">
              <a:rPr lang="en-US" smtClean="0"/>
              <a:t>‹#›</a:t>
            </a:fld>
            <a:endParaRPr lang="en-US"/>
          </a:p>
        </p:txBody>
      </p:sp>
    </p:spTree>
    <p:extLst>
      <p:ext uri="{BB962C8B-B14F-4D97-AF65-F5344CB8AC3E}">
        <p14:creationId xmlns:p14="http://schemas.microsoft.com/office/powerpoint/2010/main" val="1154389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A106FE-EBCC-4C57-A4C5-375E3131139C}"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C2AC9-9B17-45EB-9E34-9981C41FFB1F}" type="slidenum">
              <a:rPr lang="en-US" smtClean="0"/>
              <a:t>‹#›</a:t>
            </a:fld>
            <a:endParaRPr lang="en-US"/>
          </a:p>
        </p:txBody>
      </p:sp>
    </p:spTree>
    <p:extLst>
      <p:ext uri="{BB962C8B-B14F-4D97-AF65-F5344CB8AC3E}">
        <p14:creationId xmlns:p14="http://schemas.microsoft.com/office/powerpoint/2010/main" val="225183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A106FE-EBCC-4C57-A4C5-375E3131139C}"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C2AC9-9B17-45EB-9E34-9981C41FFB1F}" type="slidenum">
              <a:rPr lang="en-US" smtClean="0"/>
              <a:t>‹#›</a:t>
            </a:fld>
            <a:endParaRPr lang="en-US"/>
          </a:p>
        </p:txBody>
      </p:sp>
    </p:spTree>
    <p:extLst>
      <p:ext uri="{BB962C8B-B14F-4D97-AF65-F5344CB8AC3E}">
        <p14:creationId xmlns:p14="http://schemas.microsoft.com/office/powerpoint/2010/main" val="3722511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A106FE-EBCC-4C57-A4C5-375E3131139C}"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C2AC9-9B17-45EB-9E34-9981C41FFB1F}" type="slidenum">
              <a:rPr lang="en-US" smtClean="0"/>
              <a:t>‹#›</a:t>
            </a:fld>
            <a:endParaRPr lang="en-US"/>
          </a:p>
        </p:txBody>
      </p:sp>
    </p:spTree>
    <p:extLst>
      <p:ext uri="{BB962C8B-B14F-4D97-AF65-F5344CB8AC3E}">
        <p14:creationId xmlns:p14="http://schemas.microsoft.com/office/powerpoint/2010/main" val="428819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tint val="82000"/>
                  </a:schemeClr>
                </a:solidFill>
              </a:defRPr>
            </a:lvl1pPr>
            <a:lvl2pPr marL="388620" indent="0">
              <a:buNone/>
              <a:defRPr sz="1700">
                <a:solidFill>
                  <a:schemeClr val="tx1">
                    <a:tint val="82000"/>
                  </a:schemeClr>
                </a:solidFill>
              </a:defRPr>
            </a:lvl2pPr>
            <a:lvl3pPr marL="777240" indent="0">
              <a:buNone/>
              <a:defRPr sz="1530">
                <a:solidFill>
                  <a:schemeClr val="tx1">
                    <a:tint val="82000"/>
                  </a:schemeClr>
                </a:solidFill>
              </a:defRPr>
            </a:lvl3pPr>
            <a:lvl4pPr marL="1165860" indent="0">
              <a:buNone/>
              <a:defRPr sz="1360">
                <a:solidFill>
                  <a:schemeClr val="tx1">
                    <a:tint val="82000"/>
                  </a:schemeClr>
                </a:solidFill>
              </a:defRPr>
            </a:lvl4pPr>
            <a:lvl5pPr marL="1554480" indent="0">
              <a:buNone/>
              <a:defRPr sz="1360">
                <a:solidFill>
                  <a:schemeClr val="tx1">
                    <a:tint val="82000"/>
                  </a:schemeClr>
                </a:solidFill>
              </a:defRPr>
            </a:lvl5pPr>
            <a:lvl6pPr marL="1943100" indent="0">
              <a:buNone/>
              <a:defRPr sz="1360">
                <a:solidFill>
                  <a:schemeClr val="tx1">
                    <a:tint val="82000"/>
                  </a:schemeClr>
                </a:solidFill>
              </a:defRPr>
            </a:lvl6pPr>
            <a:lvl7pPr marL="2331720" indent="0">
              <a:buNone/>
              <a:defRPr sz="1360">
                <a:solidFill>
                  <a:schemeClr val="tx1">
                    <a:tint val="82000"/>
                  </a:schemeClr>
                </a:solidFill>
              </a:defRPr>
            </a:lvl7pPr>
            <a:lvl8pPr marL="2720340" indent="0">
              <a:buNone/>
              <a:defRPr sz="1360">
                <a:solidFill>
                  <a:schemeClr val="tx1">
                    <a:tint val="82000"/>
                  </a:schemeClr>
                </a:solidFill>
              </a:defRPr>
            </a:lvl8pPr>
            <a:lvl9pPr marL="3108960" indent="0">
              <a:buNone/>
              <a:defRPr sz="13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A106FE-EBCC-4C57-A4C5-375E3131139C}"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C2AC9-9B17-45EB-9E34-9981C41FFB1F}" type="slidenum">
              <a:rPr lang="en-US" smtClean="0"/>
              <a:t>‹#›</a:t>
            </a:fld>
            <a:endParaRPr lang="en-US"/>
          </a:p>
        </p:txBody>
      </p:sp>
    </p:spTree>
    <p:extLst>
      <p:ext uri="{BB962C8B-B14F-4D97-AF65-F5344CB8AC3E}">
        <p14:creationId xmlns:p14="http://schemas.microsoft.com/office/powerpoint/2010/main" val="2723116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A106FE-EBCC-4C57-A4C5-375E3131139C}"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DC2AC9-9B17-45EB-9E34-9981C41FFB1F}" type="slidenum">
              <a:rPr lang="en-US" smtClean="0"/>
              <a:t>‹#›</a:t>
            </a:fld>
            <a:endParaRPr lang="en-US"/>
          </a:p>
        </p:txBody>
      </p:sp>
    </p:spTree>
    <p:extLst>
      <p:ext uri="{BB962C8B-B14F-4D97-AF65-F5344CB8AC3E}">
        <p14:creationId xmlns:p14="http://schemas.microsoft.com/office/powerpoint/2010/main" val="2694997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A106FE-EBCC-4C57-A4C5-375E3131139C}" type="datetimeFigureOut">
              <a:rPr lang="en-US" smtClean="0"/>
              <a:t>3/10/2025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DC2AC9-9B17-45EB-9E34-9981C41FFB1F}" type="slidenum">
              <a:rPr lang="en-US" smtClean="0"/>
              <a:t>‹#›</a:t>
            </a:fld>
            <a:endParaRPr lang="en-US"/>
          </a:p>
        </p:txBody>
      </p:sp>
    </p:spTree>
    <p:extLst>
      <p:ext uri="{BB962C8B-B14F-4D97-AF65-F5344CB8AC3E}">
        <p14:creationId xmlns:p14="http://schemas.microsoft.com/office/powerpoint/2010/main" val="2142365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A106FE-EBCC-4C57-A4C5-375E3131139C}" type="datetimeFigureOut">
              <a:rPr lang="en-US" smtClean="0"/>
              <a:t>3/10/2025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DC2AC9-9B17-45EB-9E34-9981C41FFB1F}" type="slidenum">
              <a:rPr lang="en-US" smtClean="0"/>
              <a:t>‹#›</a:t>
            </a:fld>
            <a:endParaRPr lang="en-US"/>
          </a:p>
        </p:txBody>
      </p:sp>
    </p:spTree>
    <p:extLst>
      <p:ext uri="{BB962C8B-B14F-4D97-AF65-F5344CB8AC3E}">
        <p14:creationId xmlns:p14="http://schemas.microsoft.com/office/powerpoint/2010/main" val="407477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106FE-EBCC-4C57-A4C5-375E3131139C}" type="datetimeFigureOut">
              <a:rPr lang="en-US" smtClean="0"/>
              <a:t>3/10/2025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DC2AC9-9B17-45EB-9E34-9981C41FFB1F}" type="slidenum">
              <a:rPr lang="en-US" smtClean="0"/>
              <a:t>‹#›</a:t>
            </a:fld>
            <a:endParaRPr lang="en-US"/>
          </a:p>
        </p:txBody>
      </p:sp>
    </p:spTree>
    <p:extLst>
      <p:ext uri="{BB962C8B-B14F-4D97-AF65-F5344CB8AC3E}">
        <p14:creationId xmlns:p14="http://schemas.microsoft.com/office/powerpoint/2010/main" val="2954857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FA106FE-EBCC-4C57-A4C5-375E3131139C}"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DC2AC9-9B17-45EB-9E34-9981C41FFB1F}" type="slidenum">
              <a:rPr lang="en-US" smtClean="0"/>
              <a:t>‹#›</a:t>
            </a:fld>
            <a:endParaRPr lang="en-US"/>
          </a:p>
        </p:txBody>
      </p:sp>
    </p:spTree>
    <p:extLst>
      <p:ext uri="{BB962C8B-B14F-4D97-AF65-F5344CB8AC3E}">
        <p14:creationId xmlns:p14="http://schemas.microsoft.com/office/powerpoint/2010/main" val="1459405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FA106FE-EBCC-4C57-A4C5-375E3131139C}"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DC2AC9-9B17-45EB-9E34-9981C41FFB1F}" type="slidenum">
              <a:rPr lang="en-US" smtClean="0"/>
              <a:t>‹#›</a:t>
            </a:fld>
            <a:endParaRPr lang="en-US"/>
          </a:p>
        </p:txBody>
      </p:sp>
    </p:spTree>
    <p:extLst>
      <p:ext uri="{BB962C8B-B14F-4D97-AF65-F5344CB8AC3E}">
        <p14:creationId xmlns:p14="http://schemas.microsoft.com/office/powerpoint/2010/main" val="1359717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0FA106FE-EBCC-4C57-A4C5-375E3131139C}" type="datetimeFigureOut">
              <a:rPr lang="en-US" smtClean="0"/>
              <a:t>3/10/2025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1BDC2AC9-9B17-45EB-9E34-9981C41FFB1F}" type="slidenum">
              <a:rPr lang="en-US" smtClean="0"/>
              <a:t>‹#›</a:t>
            </a:fld>
            <a:endParaRPr lang="en-US"/>
          </a:p>
        </p:txBody>
      </p:sp>
    </p:spTree>
    <p:extLst>
      <p:ext uri="{BB962C8B-B14F-4D97-AF65-F5344CB8AC3E}">
        <p14:creationId xmlns:p14="http://schemas.microsoft.com/office/powerpoint/2010/main" val="8693579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yphongroup.net/"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65468E6-49FA-1DFB-8493-D8E82378A3E2}"/>
              </a:ext>
            </a:extLst>
          </p:cNvPr>
          <p:cNvSpPr txBox="1">
            <a:spLocks noGrp="1"/>
          </p:cNvSpPr>
          <p:nvPr>
            <p:ph type="title" idx="4294967295"/>
          </p:nvPr>
        </p:nvSpPr>
        <p:spPr>
          <a:xfrm>
            <a:off x="-1740" y="1750422"/>
            <a:ext cx="7786913" cy="646331"/>
          </a:xfrm>
          <a:prstGeom prst="rect">
            <a:avLst/>
          </a:prstGeom>
          <a:solidFill>
            <a:srgbClr val="887149">
              <a:alpha val="80000"/>
            </a:srgbClr>
          </a:solid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Oakland University School of Nursing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Clinical Health &amp; Training Requirements Submission Checklist</a:t>
            </a:r>
          </a:p>
        </p:txBody>
      </p:sp>
      <p:sp>
        <p:nvSpPr>
          <p:cNvPr id="7" name="TextBox 6">
            <a:extLst>
              <a:ext uri="{FF2B5EF4-FFF2-40B4-BE49-F238E27FC236}">
                <a16:creationId xmlns:a16="http://schemas.microsoft.com/office/drawing/2014/main" id="{9CF07E78-468E-A15A-F019-11B24B05CFDE}"/>
              </a:ext>
            </a:extLst>
          </p:cNvPr>
          <p:cNvSpPr txBox="1"/>
          <p:nvPr/>
        </p:nvSpPr>
        <p:spPr>
          <a:xfrm>
            <a:off x="0" y="2595591"/>
            <a:ext cx="7772399" cy="2556726"/>
          </a:xfrm>
          <a:prstGeom prst="rect">
            <a:avLst/>
          </a:prstGeom>
          <a:noFill/>
        </p:spPr>
        <p:txBody>
          <a:bodyPr wrap="square" rtlCol="0">
            <a:spAutoFit/>
          </a:bodyPr>
          <a:lstStyle/>
          <a:p>
            <a:pPr algn="ctr">
              <a:lnSpc>
                <a:spcPct val="150000"/>
              </a:lnSpc>
            </a:pPr>
            <a:r>
              <a:rPr lang="en-US" sz="1200" b="1" dirty="0">
                <a:latin typeface="Calibri" panose="020F0502020204030204" pitchFamily="34" charset="0"/>
                <a:cs typeface="Calibri" panose="020F0502020204030204" pitchFamily="34" charset="0"/>
              </a:rPr>
              <a:t>Clinical health and training requirements are mandated by our clinical partners in order for you to participate in clinical rotations and experiences. All requirements must be met, and proof submitted by the deadline dates. </a:t>
            </a:r>
          </a:p>
          <a:p>
            <a:pPr algn="ctr">
              <a:lnSpc>
                <a:spcPct val="150000"/>
              </a:lnSpc>
            </a:pPr>
            <a:endParaRPr lang="en-US" sz="1200" b="1" dirty="0">
              <a:latin typeface="Calibri" panose="020F0502020204030204" pitchFamily="34" charset="0"/>
              <a:cs typeface="Calibri" panose="020F0502020204030204" pitchFamily="34" charset="0"/>
            </a:endParaRPr>
          </a:p>
          <a:p>
            <a:pPr algn="ctr">
              <a:lnSpc>
                <a:spcPct val="150000"/>
              </a:lnSpc>
            </a:pPr>
            <a:r>
              <a:rPr lang="en-US" sz="1200" dirty="0">
                <a:latin typeface="Calibri" panose="020F0502020204030204" pitchFamily="34" charset="0"/>
                <a:cs typeface="Calibri" panose="020F0502020204030204" pitchFamily="34" charset="0"/>
              </a:rPr>
              <a:t>Clinical site requirements are subject to change at any time. Students who do not submit the clinical health and training requirements by the communicated deadline dates will forfeit their seat and will need to reapply.  </a:t>
            </a:r>
          </a:p>
          <a:p>
            <a:pPr algn="ctr">
              <a:lnSpc>
                <a:spcPct val="150000"/>
              </a:lnSpc>
            </a:pPr>
            <a:endParaRPr lang="en-US" sz="1200" dirty="0">
              <a:latin typeface="Calibri" panose="020F0502020204030204" pitchFamily="34" charset="0"/>
              <a:cs typeface="Calibri" panose="020F0502020204030204" pitchFamily="34" charset="0"/>
            </a:endParaRPr>
          </a:p>
          <a:p>
            <a:pPr algn="ctr">
              <a:lnSpc>
                <a:spcPct val="150000"/>
              </a:lnSpc>
            </a:pPr>
            <a:r>
              <a:rPr lang="en-US" sz="1200" dirty="0">
                <a:latin typeface="Calibri" panose="020F0502020204030204" pitchFamily="34" charset="0"/>
                <a:cs typeface="Calibri" panose="020F0502020204030204" pitchFamily="34" charset="0"/>
              </a:rPr>
              <a:t>Students admitted to the School of Nursing (SON) must have a clean/unflagged criminal background check and urine drug screen. Students who do not have a clean/unflagged criminal background check and urine drug screen will be required to forfeit their seat. If you have concerns related to this, please contact the SON Dean's Office at 248 364-8787. </a:t>
            </a:r>
          </a:p>
        </p:txBody>
      </p:sp>
      <p:sp>
        <p:nvSpPr>
          <p:cNvPr id="8" name="TextBox 7">
            <a:extLst>
              <a:ext uri="{FF2B5EF4-FFF2-40B4-BE49-F238E27FC236}">
                <a16:creationId xmlns:a16="http://schemas.microsoft.com/office/drawing/2014/main" id="{72FFC1C8-C1D2-FBF0-F885-A8F5A2BAC895}"/>
              </a:ext>
            </a:extLst>
          </p:cNvPr>
          <p:cNvSpPr txBox="1"/>
          <p:nvPr/>
        </p:nvSpPr>
        <p:spPr>
          <a:xfrm>
            <a:off x="-1739" y="5418394"/>
            <a:ext cx="7786913" cy="1754326"/>
          </a:xfrm>
          <a:prstGeom prst="rect">
            <a:avLst/>
          </a:prstGeom>
          <a:solidFill>
            <a:srgbClr val="887149">
              <a:alpha val="50196"/>
            </a:srgbClr>
          </a:solidFill>
        </p:spPr>
        <p:txBody>
          <a:bodyPr wrap="square" rtlCol="0" anchor="b">
            <a:spAutoFit/>
          </a:bodyPr>
          <a:lstStyle/>
          <a:p>
            <a:pPr algn="ctr"/>
            <a:r>
              <a:rPr lang="en-US" b="1" dirty="0">
                <a:solidFill>
                  <a:schemeClr val="bg1"/>
                </a:solidFill>
                <a:latin typeface="Calibri" panose="020F0502020204030204" pitchFamily="34" charset="0"/>
                <a:cs typeface="Calibri" panose="020F0502020204030204" pitchFamily="34" charset="0"/>
              </a:rPr>
              <a:t>Undergraduate Student Deadline Dates:</a:t>
            </a:r>
          </a:p>
          <a:p>
            <a:pPr algn="ctr"/>
            <a:endParaRPr lang="en-US" b="1" dirty="0">
              <a:solidFill>
                <a:schemeClr val="bg1"/>
              </a:solidFill>
              <a:latin typeface="Calibri" panose="020F0502020204030204" pitchFamily="34" charset="0"/>
              <a:cs typeface="Calibri" panose="020F0502020204030204" pitchFamily="34" charset="0"/>
            </a:endParaRPr>
          </a:p>
          <a:p>
            <a:pPr algn="ctr"/>
            <a:endParaRPr lang="en-US" b="1" dirty="0">
              <a:solidFill>
                <a:schemeClr val="bg1"/>
              </a:solidFill>
              <a:latin typeface="Calibri" panose="020F0502020204030204" pitchFamily="34" charset="0"/>
              <a:cs typeface="Calibri" panose="020F0502020204030204" pitchFamily="34" charset="0"/>
            </a:endParaRPr>
          </a:p>
          <a:p>
            <a:pPr algn="ctr"/>
            <a:endParaRPr lang="en-US" b="1" dirty="0">
              <a:solidFill>
                <a:schemeClr val="bg1"/>
              </a:solidFill>
              <a:latin typeface="Calibri" panose="020F0502020204030204" pitchFamily="34" charset="0"/>
              <a:cs typeface="Calibri" panose="020F0502020204030204" pitchFamily="34" charset="0"/>
            </a:endParaRPr>
          </a:p>
          <a:p>
            <a:pPr algn="ctr"/>
            <a:endParaRPr lang="en-US" b="1" dirty="0">
              <a:solidFill>
                <a:schemeClr val="bg1"/>
              </a:solidFill>
              <a:latin typeface="Calibri" panose="020F0502020204030204" pitchFamily="34" charset="0"/>
              <a:cs typeface="Calibri" panose="020F0502020204030204" pitchFamily="34" charset="0"/>
            </a:endParaRPr>
          </a:p>
          <a:p>
            <a:pPr algn="ctr"/>
            <a:endParaRPr lang="en-US" b="1" dirty="0">
              <a:solidFill>
                <a:schemeClr val="bg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8037855F-58FB-8822-35AB-C3CB5BC45C8D}"/>
              </a:ext>
            </a:extLst>
          </p:cNvPr>
          <p:cNvSpPr txBox="1"/>
          <p:nvPr/>
        </p:nvSpPr>
        <p:spPr>
          <a:xfrm>
            <a:off x="104503" y="5998139"/>
            <a:ext cx="3668925" cy="810964"/>
          </a:xfrm>
          <a:prstGeom prst="rect">
            <a:avLst/>
          </a:prstGeom>
          <a:solidFill>
            <a:sysClr val="window" lastClr="FFFFFF"/>
          </a:solidFill>
          <a:ln w="57150" cmpd="sng">
            <a:solidFill>
              <a:srgbClr val="887149"/>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b="1" u="sng" dirty="0">
                <a:solidFill>
                  <a:sysClr val="windowText" lastClr="000000"/>
                </a:solidFill>
                <a:latin typeface="Calibri" panose="020F0502020204030204" pitchFamily="34" charset="0"/>
                <a:ea typeface="Tahoma" panose="020B0604030504040204" pitchFamily="34" charset="0"/>
                <a:cs typeface="Calibri" panose="020F0502020204030204" pitchFamily="34" charset="0"/>
              </a:rPr>
              <a:t>New Undergraduate Students:                                                                                                                      </a:t>
            </a:r>
            <a:r>
              <a:rPr lang="en-US" sz="1200" dirty="0">
                <a:solidFill>
                  <a:sysClr val="windowText" lastClr="000000"/>
                </a:solidFill>
                <a:latin typeface="Calibri" panose="020F0502020204030204" pitchFamily="34" charset="0"/>
                <a:ea typeface="Tahoma" panose="020B0604030504040204" pitchFamily="34" charset="0"/>
                <a:cs typeface="Calibri" panose="020F0502020204030204" pitchFamily="34" charset="0"/>
              </a:rPr>
              <a:t>August 15th for Fall Admits                                                                                                                  December 15th for Winter Admits                                                                                                                  April 15th for Summer Admits</a:t>
            </a:r>
          </a:p>
        </p:txBody>
      </p:sp>
      <p:sp>
        <p:nvSpPr>
          <p:cNvPr id="10" name="TextBox 10">
            <a:extLst>
              <a:ext uri="{FF2B5EF4-FFF2-40B4-BE49-F238E27FC236}">
                <a16:creationId xmlns:a16="http://schemas.microsoft.com/office/drawing/2014/main" id="{A50EDAF5-544A-493B-8290-285A3F2A206E}"/>
              </a:ext>
            </a:extLst>
          </p:cNvPr>
          <p:cNvSpPr txBox="1"/>
          <p:nvPr/>
        </p:nvSpPr>
        <p:spPr>
          <a:xfrm>
            <a:off x="3988524" y="5998139"/>
            <a:ext cx="3679373" cy="810964"/>
          </a:xfrm>
          <a:prstGeom prst="rect">
            <a:avLst/>
          </a:prstGeom>
          <a:solidFill>
            <a:sysClr val="window" lastClr="FFFFFF"/>
          </a:solidFill>
          <a:ln w="57150" cmpd="sng">
            <a:solidFill>
              <a:srgbClr val="887149"/>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b="1" u="sng" dirty="0">
                <a:solidFill>
                  <a:sysClr val="windowText" lastClr="000000"/>
                </a:solidFill>
                <a:latin typeface="Calibri" panose="020F0502020204030204" pitchFamily="34" charset="0"/>
                <a:ea typeface="Tahoma" panose="020B0604030504040204" pitchFamily="34" charset="0"/>
                <a:cs typeface="Calibri" panose="020F0502020204030204" pitchFamily="34" charset="0"/>
              </a:rPr>
              <a:t>Returning Undergraduate Students:                                                                                                                </a:t>
            </a:r>
            <a:r>
              <a:rPr lang="en-US" sz="1200" dirty="0">
                <a:solidFill>
                  <a:sysClr val="windowText" lastClr="000000"/>
                </a:solidFill>
                <a:latin typeface="Calibri" panose="020F0502020204030204" pitchFamily="34" charset="0"/>
                <a:ea typeface="Tahoma" panose="020B0604030504040204" pitchFamily="34" charset="0"/>
                <a:cs typeface="Calibri" panose="020F0502020204030204" pitchFamily="34" charset="0"/>
              </a:rPr>
              <a:t>August 1st for Fall Semester                                                                                                                                December 1st for Winter Semester                                                                                                                   April 1st for Summer Semester</a:t>
            </a:r>
          </a:p>
        </p:txBody>
      </p:sp>
      <p:pic>
        <p:nvPicPr>
          <p:cNvPr id="12" name="Picture 11">
            <a:extLst>
              <a:ext uri="{FF2B5EF4-FFF2-40B4-BE49-F238E27FC236}">
                <a16:creationId xmlns:a16="http://schemas.microsoft.com/office/drawing/2014/main" id="{3AF79716-C853-5A89-1476-B8090643000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0748" y="309534"/>
            <a:ext cx="1487424" cy="1210056"/>
          </a:xfrm>
          <a:prstGeom prst="rect">
            <a:avLst/>
          </a:prstGeom>
        </p:spPr>
      </p:pic>
      <p:sp>
        <p:nvSpPr>
          <p:cNvPr id="13" name="TextBox 12">
            <a:extLst>
              <a:ext uri="{FF2B5EF4-FFF2-40B4-BE49-F238E27FC236}">
                <a16:creationId xmlns:a16="http://schemas.microsoft.com/office/drawing/2014/main" id="{08EAA290-165B-9A4D-4909-96374EEEA8FF}"/>
              </a:ext>
            </a:extLst>
          </p:cNvPr>
          <p:cNvSpPr txBox="1"/>
          <p:nvPr/>
        </p:nvSpPr>
        <p:spPr>
          <a:xfrm>
            <a:off x="0" y="7171941"/>
            <a:ext cx="7772400" cy="2308324"/>
          </a:xfrm>
          <a:prstGeom prst="rect">
            <a:avLst/>
          </a:prstGeom>
          <a:solidFill>
            <a:srgbClr val="887149">
              <a:alpha val="65098"/>
            </a:srgbClr>
          </a:solidFill>
        </p:spPr>
        <p:txBody>
          <a:bodyPr wrap="square" rtlCol="0" anchor="b">
            <a:spAutoFit/>
          </a:bodyPr>
          <a:lstStyle/>
          <a:p>
            <a:pPr algn="ctr"/>
            <a:r>
              <a:rPr lang="en-US" b="1" dirty="0">
                <a:solidFill>
                  <a:schemeClr val="bg1"/>
                </a:solidFill>
                <a:latin typeface="Calibri" panose="020F0502020204030204" pitchFamily="34" charset="0"/>
                <a:cs typeface="Calibri" panose="020F0502020204030204" pitchFamily="34" charset="0"/>
              </a:rPr>
              <a:t>Graduate (FN, FNP, AGPCNP, AGACNP, DNP-NA) Student Deadline Dates:</a:t>
            </a:r>
          </a:p>
          <a:p>
            <a:pPr algn="ctr"/>
            <a:endParaRPr lang="en-US" b="1" dirty="0">
              <a:solidFill>
                <a:schemeClr val="bg1"/>
              </a:solidFill>
              <a:latin typeface="Calibri" panose="020F0502020204030204" pitchFamily="34" charset="0"/>
              <a:cs typeface="Calibri" panose="020F0502020204030204" pitchFamily="34" charset="0"/>
            </a:endParaRPr>
          </a:p>
          <a:p>
            <a:pPr algn="ctr"/>
            <a:endParaRPr lang="en-US" b="1" dirty="0">
              <a:solidFill>
                <a:schemeClr val="bg1"/>
              </a:solidFill>
              <a:latin typeface="Calibri" panose="020F0502020204030204" pitchFamily="34" charset="0"/>
              <a:cs typeface="Calibri" panose="020F0502020204030204" pitchFamily="34" charset="0"/>
            </a:endParaRPr>
          </a:p>
          <a:p>
            <a:pPr algn="ctr"/>
            <a:endParaRPr lang="en-US" b="1" dirty="0">
              <a:solidFill>
                <a:schemeClr val="bg1"/>
              </a:solidFill>
              <a:latin typeface="Calibri" panose="020F0502020204030204" pitchFamily="34" charset="0"/>
              <a:cs typeface="Calibri" panose="020F0502020204030204" pitchFamily="34" charset="0"/>
            </a:endParaRPr>
          </a:p>
          <a:p>
            <a:pPr algn="ctr"/>
            <a:endParaRPr lang="en-US" b="1" dirty="0">
              <a:solidFill>
                <a:schemeClr val="bg1"/>
              </a:solidFill>
              <a:latin typeface="Calibri" panose="020F0502020204030204" pitchFamily="34" charset="0"/>
              <a:cs typeface="Calibri" panose="020F0502020204030204" pitchFamily="34" charset="0"/>
            </a:endParaRPr>
          </a:p>
          <a:p>
            <a:pPr algn="ctr"/>
            <a:endParaRPr lang="en-US" b="1" dirty="0">
              <a:solidFill>
                <a:schemeClr val="bg1"/>
              </a:solidFill>
              <a:latin typeface="Calibri" panose="020F0502020204030204" pitchFamily="34" charset="0"/>
              <a:cs typeface="Calibri" panose="020F0502020204030204" pitchFamily="34" charset="0"/>
            </a:endParaRPr>
          </a:p>
          <a:p>
            <a:pPr algn="ctr"/>
            <a:endParaRPr lang="en-US" b="1" dirty="0">
              <a:solidFill>
                <a:schemeClr val="bg1"/>
              </a:solidFill>
              <a:latin typeface="Calibri" panose="020F0502020204030204" pitchFamily="34" charset="0"/>
              <a:cs typeface="Calibri" panose="020F0502020204030204" pitchFamily="34" charset="0"/>
            </a:endParaRPr>
          </a:p>
          <a:p>
            <a:pPr algn="ctr"/>
            <a:endParaRPr lang="en-US" b="1" dirty="0">
              <a:solidFill>
                <a:schemeClr val="bg1"/>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81E7BA1E-CF79-F54D-F5AC-58FB13DD9015}"/>
              </a:ext>
            </a:extLst>
          </p:cNvPr>
          <p:cNvSpPr txBox="1"/>
          <p:nvPr/>
        </p:nvSpPr>
        <p:spPr>
          <a:xfrm>
            <a:off x="104503" y="7851531"/>
            <a:ext cx="3668925" cy="1134251"/>
          </a:xfrm>
          <a:prstGeom prst="rect">
            <a:avLst/>
          </a:prstGeom>
          <a:solidFill>
            <a:sysClr val="window" lastClr="FFFFFF"/>
          </a:solidFill>
          <a:ln w="57150" cmpd="sng">
            <a:solidFill>
              <a:srgbClr val="887149"/>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000" b="1" u="sng" dirty="0">
                <a:latin typeface="Calibri" panose="020F0502020204030204" pitchFamily="34" charset="0"/>
                <a:ea typeface="Tahoma" panose="020B0604030504040204" pitchFamily="34" charset="0"/>
                <a:cs typeface="Calibri" panose="020F0502020204030204" pitchFamily="34" charset="0"/>
              </a:rPr>
              <a:t>New Graduate Students</a:t>
            </a:r>
            <a:r>
              <a:rPr lang="en-US" sz="1000" b="1" u="sng" baseline="0" dirty="0">
                <a:latin typeface="Calibri" panose="020F0502020204030204" pitchFamily="34" charset="0"/>
                <a:ea typeface="Tahoma" panose="020B0604030504040204" pitchFamily="34" charset="0"/>
                <a:cs typeface="Calibri" panose="020F0502020204030204" pitchFamily="34" charset="0"/>
              </a:rPr>
              <a:t> m</a:t>
            </a:r>
            <a:r>
              <a:rPr lang="en-US" sz="1000" b="1" u="sng" dirty="0">
                <a:latin typeface="Calibri" panose="020F0502020204030204" pitchFamily="34" charset="0"/>
                <a:ea typeface="Tahoma" panose="020B0604030504040204" pitchFamily="34" charset="0"/>
                <a:cs typeface="Calibri" panose="020F0502020204030204" pitchFamily="34" charset="0"/>
              </a:rPr>
              <a:t>ust upload signed                            Student Core Performance Standards, and proof of Nursing License, Drug Screen and Background Check by: </a:t>
            </a:r>
          </a:p>
          <a:p>
            <a:pPr algn="ctr"/>
            <a:r>
              <a:rPr lang="en-US" sz="1000" dirty="0">
                <a:latin typeface="Calibri" panose="020F0502020204030204" pitchFamily="34" charset="0"/>
                <a:ea typeface="Tahoma" panose="020B0604030504040204" pitchFamily="34" charset="0"/>
                <a:cs typeface="Calibri" panose="020F0502020204030204" pitchFamily="34" charset="0"/>
              </a:rPr>
              <a:t>September 1st for Fall Admits                                                                                                                 January 1st for Winter Admits</a:t>
            </a:r>
          </a:p>
        </p:txBody>
      </p:sp>
      <p:sp>
        <p:nvSpPr>
          <p:cNvPr id="15" name="TextBox 10">
            <a:extLst>
              <a:ext uri="{FF2B5EF4-FFF2-40B4-BE49-F238E27FC236}">
                <a16:creationId xmlns:a16="http://schemas.microsoft.com/office/drawing/2014/main" id="{58088E70-9BC1-12A9-9DD6-533CF25F0B89}"/>
              </a:ext>
            </a:extLst>
          </p:cNvPr>
          <p:cNvSpPr txBox="1"/>
          <p:nvPr/>
        </p:nvSpPr>
        <p:spPr>
          <a:xfrm>
            <a:off x="3988523" y="7851532"/>
            <a:ext cx="3679374" cy="1134250"/>
          </a:xfrm>
          <a:prstGeom prst="rect">
            <a:avLst/>
          </a:prstGeom>
          <a:solidFill>
            <a:sysClr val="window" lastClr="FFFFFF"/>
          </a:solidFill>
          <a:ln w="57150" cmpd="sng">
            <a:solidFill>
              <a:srgbClr val="887149"/>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000" b="1" u="sng" dirty="0">
                <a:solidFill>
                  <a:sysClr val="windowText" lastClr="000000"/>
                </a:solidFill>
                <a:latin typeface="Calibri" panose="020F0502020204030204" pitchFamily="34" charset="0"/>
                <a:ea typeface="Tahoma" panose="020B0604030504040204" pitchFamily="34" charset="0"/>
                <a:cs typeface="Calibri" panose="020F0502020204030204" pitchFamily="34" charset="0"/>
              </a:rPr>
              <a:t>Graduate Students must submit</a:t>
            </a:r>
            <a:r>
              <a:rPr lang="en-US" sz="1000" b="1" u="sng" baseline="0" dirty="0">
                <a:solidFill>
                  <a:sysClr val="windowText" lastClr="000000"/>
                </a:solidFill>
                <a:latin typeface="Calibri" panose="020F0502020204030204" pitchFamily="34" charset="0"/>
                <a:ea typeface="Tahoma" panose="020B0604030504040204" pitchFamily="34" charset="0"/>
                <a:cs typeface="Calibri" panose="020F0502020204030204" pitchFamily="34" charset="0"/>
              </a:rPr>
              <a:t> all other listed requirements by the following dates, preceding their first clinical rotation</a:t>
            </a:r>
            <a:r>
              <a:rPr lang="en-US" sz="1000" b="1" u="sng" dirty="0">
                <a:solidFill>
                  <a:sysClr val="windowText" lastClr="000000"/>
                </a:solidFill>
                <a:latin typeface="Calibri" panose="020F0502020204030204" pitchFamily="34" charset="0"/>
                <a:ea typeface="Tahoma" panose="020B0604030504040204" pitchFamily="34" charset="0"/>
                <a:cs typeface="Calibri" panose="020F0502020204030204" pitchFamily="34" charset="0"/>
              </a:rPr>
              <a:t>:</a:t>
            </a:r>
            <a:r>
              <a:rPr lang="en-US" sz="1000" b="1" u="none" dirty="0">
                <a:solidFill>
                  <a:sysClr val="windowText" lastClr="000000"/>
                </a:solidFill>
                <a:latin typeface="Calibri" panose="020F0502020204030204" pitchFamily="34" charset="0"/>
                <a:ea typeface="Tahoma" panose="020B0604030504040204" pitchFamily="34" charset="0"/>
                <a:cs typeface="Calibri" panose="020F0502020204030204" pitchFamily="34" charset="0"/>
              </a:rPr>
              <a:t>               </a:t>
            </a:r>
          </a:p>
          <a:p>
            <a:pPr algn="ctr"/>
            <a:r>
              <a:rPr lang="en-US" sz="1000" dirty="0">
                <a:solidFill>
                  <a:sysClr val="windowText" lastClr="000000"/>
                </a:solidFill>
                <a:latin typeface="Calibri" panose="020F0502020204030204" pitchFamily="34" charset="0"/>
                <a:ea typeface="Tahoma" panose="020B0604030504040204" pitchFamily="34" charset="0"/>
                <a:cs typeface="Calibri" panose="020F0502020204030204" pitchFamily="34" charset="0"/>
              </a:rPr>
              <a:t>July 1st when first Clinical Rotation</a:t>
            </a:r>
            <a:r>
              <a:rPr lang="en-US" sz="1000" baseline="0" dirty="0">
                <a:solidFill>
                  <a:sysClr val="windowText" lastClr="000000"/>
                </a:solidFill>
                <a:latin typeface="Calibri" panose="020F0502020204030204" pitchFamily="34" charset="0"/>
                <a:ea typeface="Tahoma" panose="020B0604030504040204" pitchFamily="34" charset="0"/>
                <a:cs typeface="Calibri" panose="020F0502020204030204" pitchFamily="34" charset="0"/>
              </a:rPr>
              <a:t> is in the </a:t>
            </a:r>
            <a:r>
              <a:rPr lang="en-US" sz="1000" dirty="0">
                <a:solidFill>
                  <a:sysClr val="windowText" lastClr="000000"/>
                </a:solidFill>
                <a:latin typeface="Calibri" panose="020F0502020204030204" pitchFamily="34" charset="0"/>
                <a:ea typeface="Tahoma" panose="020B0604030504040204" pitchFamily="34" charset="0"/>
                <a:cs typeface="Calibri" panose="020F0502020204030204" pitchFamily="34" charset="0"/>
              </a:rPr>
              <a:t>Fall Semester                                                                                                                 November 1st when f</a:t>
            </a:r>
            <a:r>
              <a:rPr lang="en-US" sz="1000" dirty="0">
                <a:solidFill>
                  <a:sysClr val="windowText" lastClr="000000"/>
                </a:solidFill>
                <a:effectLst/>
                <a:latin typeface="Calibri" panose="020F0502020204030204" pitchFamily="34" charset="0"/>
                <a:ea typeface="Tahoma" panose="020B0604030504040204" pitchFamily="34" charset="0"/>
                <a:cs typeface="Calibri" panose="020F0502020204030204" pitchFamily="34" charset="0"/>
              </a:rPr>
              <a:t>irst Clinical Rotation</a:t>
            </a:r>
            <a:r>
              <a:rPr lang="en-US" sz="1000" baseline="0" dirty="0">
                <a:solidFill>
                  <a:sysClr val="windowText" lastClr="000000"/>
                </a:solidFill>
                <a:effectLst/>
                <a:latin typeface="Calibri" panose="020F0502020204030204" pitchFamily="34" charset="0"/>
                <a:ea typeface="Tahoma" panose="020B0604030504040204" pitchFamily="34" charset="0"/>
                <a:cs typeface="Calibri" panose="020F0502020204030204" pitchFamily="34" charset="0"/>
              </a:rPr>
              <a:t> is in the </a:t>
            </a:r>
            <a:r>
              <a:rPr lang="en-US" sz="1000" dirty="0">
                <a:solidFill>
                  <a:sysClr val="windowText" lastClr="000000"/>
                </a:solidFill>
                <a:latin typeface="Calibri" panose="020F0502020204030204" pitchFamily="34" charset="0"/>
                <a:ea typeface="Tahoma" panose="020B0604030504040204" pitchFamily="34" charset="0"/>
                <a:cs typeface="Calibri" panose="020F0502020204030204" pitchFamily="34" charset="0"/>
              </a:rPr>
              <a:t>Winter Semester</a:t>
            </a:r>
          </a:p>
          <a:p>
            <a:pPr algn="ctr"/>
            <a:r>
              <a:rPr lang="en-US" sz="1000" dirty="0">
                <a:solidFill>
                  <a:sysClr val="windowText" lastClr="000000"/>
                </a:solidFill>
                <a:latin typeface="Calibri" panose="020F0502020204030204" pitchFamily="34" charset="0"/>
                <a:ea typeface="Tahoma" panose="020B0604030504040204" pitchFamily="34" charset="0"/>
                <a:cs typeface="Calibri" panose="020F0502020204030204" pitchFamily="34" charset="0"/>
              </a:rPr>
              <a:t>March 1st when f</a:t>
            </a:r>
            <a:r>
              <a:rPr lang="en-US" sz="1000" dirty="0">
                <a:solidFill>
                  <a:sysClr val="windowText" lastClr="000000"/>
                </a:solidFill>
                <a:effectLst/>
                <a:latin typeface="Calibri" panose="020F0502020204030204" pitchFamily="34" charset="0"/>
                <a:ea typeface="Tahoma" panose="020B0604030504040204" pitchFamily="34" charset="0"/>
                <a:cs typeface="Calibri" panose="020F0502020204030204" pitchFamily="34" charset="0"/>
              </a:rPr>
              <a:t>irst Clinical Rotation</a:t>
            </a:r>
            <a:r>
              <a:rPr lang="en-US" sz="1000" baseline="0" dirty="0">
                <a:solidFill>
                  <a:sysClr val="windowText" lastClr="000000"/>
                </a:solidFill>
                <a:effectLst/>
                <a:latin typeface="Calibri" panose="020F0502020204030204" pitchFamily="34" charset="0"/>
                <a:ea typeface="Tahoma" panose="020B0604030504040204" pitchFamily="34" charset="0"/>
                <a:cs typeface="Calibri" panose="020F0502020204030204" pitchFamily="34" charset="0"/>
              </a:rPr>
              <a:t> is in the </a:t>
            </a:r>
            <a:r>
              <a:rPr lang="en-US" sz="1000" dirty="0">
                <a:solidFill>
                  <a:sysClr val="windowText" lastClr="000000"/>
                </a:solidFill>
                <a:latin typeface="Calibri" panose="020F0502020204030204" pitchFamily="34" charset="0"/>
                <a:ea typeface="Tahoma" panose="020B0604030504040204" pitchFamily="34" charset="0"/>
                <a:cs typeface="Calibri" panose="020F0502020204030204" pitchFamily="34" charset="0"/>
              </a:rPr>
              <a:t>Spring/Summer </a:t>
            </a:r>
          </a:p>
        </p:txBody>
      </p:sp>
    </p:spTree>
    <p:extLst>
      <p:ext uri="{BB962C8B-B14F-4D97-AF65-F5344CB8AC3E}">
        <p14:creationId xmlns:p14="http://schemas.microsoft.com/office/powerpoint/2010/main" val="1066135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7BCD1150-9941-9D47-635D-01FD9D2BD965}"/>
              </a:ext>
            </a:extLst>
          </p:cNvPr>
          <p:cNvSpPr txBox="1">
            <a:spLocks noGrp="1"/>
          </p:cNvSpPr>
          <p:nvPr>
            <p:ph type="title" idx="4294967295"/>
          </p:nvPr>
        </p:nvSpPr>
        <p:spPr>
          <a:xfrm>
            <a:off x="0" y="299987"/>
            <a:ext cx="7772400" cy="738664"/>
          </a:xfrm>
          <a:prstGeom prst="rect">
            <a:avLst/>
          </a:prstGeom>
          <a:solidFill>
            <a:srgbClr val="887149">
              <a:alpha val="80000"/>
            </a:srgbClr>
          </a:solid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Undergraduate and </a:t>
            </a:r>
            <a:r>
              <a:rPr lang="en-US" sz="1400" b="1" dirty="0">
                <a:solidFill>
                  <a:schemeClr val="bg1"/>
                </a:solidFill>
                <a:latin typeface="Calibri" panose="020F0502020204030204" pitchFamily="34" charset="0"/>
                <a:ea typeface="+mn-ea"/>
                <a:cs typeface="Calibri" panose="020F0502020204030204" pitchFamily="34" charset="0"/>
              </a:rPr>
              <a:t>Forensics </a:t>
            </a:r>
            <a:r>
              <a:rPr kumimoji="0" lang="en-US" sz="14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students will upload documents to ACEMAPP.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Graduate students who are not in ACEMAPP will upload to Typhon.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See ‘Additional Requirements for Graduate Students’ section below for details. </a:t>
            </a:r>
          </a:p>
        </p:txBody>
      </p:sp>
      <p:graphicFrame>
        <p:nvGraphicFramePr>
          <p:cNvPr id="2" name="Table 1">
            <a:extLst>
              <a:ext uri="{FF2B5EF4-FFF2-40B4-BE49-F238E27FC236}">
                <a16:creationId xmlns:a16="http://schemas.microsoft.com/office/drawing/2014/main" id="{42BC6B39-0508-DBB5-9F0D-4A4D8DAEFEFB}"/>
              </a:ext>
            </a:extLst>
          </p:cNvPr>
          <p:cNvGraphicFramePr>
            <a:graphicFrameLocks noGrp="1"/>
          </p:cNvGraphicFramePr>
          <p:nvPr>
            <p:extLst>
              <p:ext uri="{D42A27DB-BD31-4B8C-83A1-F6EECF244321}">
                <p14:modId xmlns:p14="http://schemas.microsoft.com/office/powerpoint/2010/main" val="1888723603"/>
              </p:ext>
            </p:extLst>
          </p:nvPr>
        </p:nvGraphicFramePr>
        <p:xfrm>
          <a:off x="163285" y="1178893"/>
          <a:ext cx="7445829" cy="8797197"/>
        </p:xfrm>
        <a:graphic>
          <a:graphicData uri="http://schemas.openxmlformats.org/drawingml/2006/table">
            <a:tbl>
              <a:tblPr firstRow="1">
                <a:tableStyleId>{5C22544A-7EE6-4342-B048-85BDC9FD1C3A}</a:tableStyleId>
              </a:tblPr>
              <a:tblGrid>
                <a:gridCol w="1835448">
                  <a:extLst>
                    <a:ext uri="{9D8B030D-6E8A-4147-A177-3AD203B41FA5}">
                      <a16:colId xmlns:a16="http://schemas.microsoft.com/office/drawing/2014/main" val="3451879297"/>
                    </a:ext>
                  </a:extLst>
                </a:gridCol>
                <a:gridCol w="4661012">
                  <a:extLst>
                    <a:ext uri="{9D8B030D-6E8A-4147-A177-3AD203B41FA5}">
                      <a16:colId xmlns:a16="http://schemas.microsoft.com/office/drawing/2014/main" val="3559018638"/>
                    </a:ext>
                  </a:extLst>
                </a:gridCol>
                <a:gridCol w="949369">
                  <a:extLst>
                    <a:ext uri="{9D8B030D-6E8A-4147-A177-3AD203B41FA5}">
                      <a16:colId xmlns:a16="http://schemas.microsoft.com/office/drawing/2014/main" val="951707710"/>
                    </a:ext>
                  </a:extLst>
                </a:gridCol>
              </a:tblGrid>
              <a:tr h="551896">
                <a:tc>
                  <a:txBody>
                    <a:bodyPr/>
                    <a:lstStyle/>
                    <a:p>
                      <a:pPr algn="ctr" fontAlgn="b"/>
                      <a:r>
                        <a:rPr lang="en-US" sz="1400" b="1" u="none" strike="noStrike" dirty="0">
                          <a:effectLst/>
                          <a:latin typeface="Calibri" panose="020F0502020204030204" pitchFamily="34" charset="0"/>
                          <a:cs typeface="Calibri" panose="020F0502020204030204" pitchFamily="34" charset="0"/>
                        </a:rPr>
                        <a:t>Requires Submission / Attention Once </a:t>
                      </a:r>
                      <a:endParaRPr lang="en-US" sz="1400" b="1" i="0" u="none" strike="noStrike" dirty="0">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804"/>
                      </a:srgbClr>
                    </a:solidFill>
                  </a:tcPr>
                </a:tc>
                <a:tc>
                  <a:txBody>
                    <a:bodyPr/>
                    <a:lstStyle/>
                    <a:p>
                      <a:pPr algn="ctr" fontAlgn="b"/>
                      <a:r>
                        <a:rPr lang="en-US" sz="1400" b="1" u="none" strike="noStrike" dirty="0">
                          <a:effectLst/>
                          <a:latin typeface="Calibri" panose="020F0502020204030204" pitchFamily="34" charset="0"/>
                          <a:cs typeface="Calibri" panose="020F0502020204030204" pitchFamily="34" charset="0"/>
                        </a:rPr>
                        <a:t>Acceptable Proof </a:t>
                      </a:r>
                      <a:endParaRPr lang="en-US" sz="1400" b="1" i="0" u="none" strike="noStrike" dirty="0">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804"/>
                      </a:srgbClr>
                    </a:solidFill>
                  </a:tcPr>
                </a:tc>
                <a:tc>
                  <a:txBody>
                    <a:bodyPr/>
                    <a:lstStyle/>
                    <a:p>
                      <a:pPr algn="ctr" fontAlgn="b"/>
                      <a:r>
                        <a:rPr lang="en-US" sz="1400" b="1" u="none" strike="noStrike" dirty="0">
                          <a:effectLst/>
                          <a:latin typeface="Calibri" panose="020F0502020204030204" pitchFamily="34" charset="0"/>
                          <a:cs typeface="Calibri" panose="020F0502020204030204" pitchFamily="34" charset="0"/>
                        </a:rPr>
                        <a:t>Completed </a:t>
                      </a:r>
                      <a:endParaRPr lang="en-US" sz="1400" b="1" i="0" u="none" strike="noStrike" dirty="0">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804"/>
                      </a:srgbClr>
                    </a:solidFill>
                  </a:tcPr>
                </a:tc>
                <a:extLst>
                  <a:ext uri="{0D108BD9-81ED-4DB2-BD59-A6C34878D82A}">
                    <a16:rowId xmlns:a16="http://schemas.microsoft.com/office/drawing/2014/main" val="712391287"/>
                  </a:ext>
                </a:extLst>
              </a:tr>
              <a:tr h="1198528">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Health Examination </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Upload ‘Student Clinical Clearance Form’ that is completed, dated, and signed by a qualified healthcare provider. </a:t>
                      </a:r>
                      <a:r>
                        <a:rPr lang="en-US" sz="1100" u="none" strike="noStrike" dirty="0">
                          <a:effectLst/>
                          <a:latin typeface="Calibri" panose="020F0502020204030204" pitchFamily="34" charset="0"/>
                          <a:cs typeface="Calibri" panose="020F0502020204030204" pitchFamily="34" charset="0"/>
                        </a:rPr>
                        <a:t>Health Examination must be completed within 4 months of program start date and proof submitted by the deadline date. </a:t>
                      </a:r>
                    </a:p>
                    <a:p>
                      <a:pPr marL="0" marR="0" lvl="0" indent="0" algn="ctr" defTabSz="777240" rtl="0" eaLnBrk="1" fontAlgn="b" latinLnBrk="0" hangingPunct="1">
                        <a:lnSpc>
                          <a:spcPct val="100000"/>
                        </a:lnSpc>
                        <a:spcBef>
                          <a:spcPts val="0"/>
                        </a:spcBef>
                        <a:spcAft>
                          <a:spcPts val="0"/>
                        </a:spcAft>
                        <a:buClrTx/>
                        <a:buSzTx/>
                        <a:buFontTx/>
                        <a:buNone/>
                        <a:tabLst/>
                        <a:defRPr/>
                      </a:pPr>
                      <a:r>
                        <a:rPr lang="en-US" sz="1100" u="none" strike="noStrike" dirty="0">
                          <a:effectLst/>
                          <a:latin typeface="Calibri" panose="020F0502020204030204" pitchFamily="34" charset="0"/>
                          <a:cs typeface="Calibri" panose="020F0502020204030204" pitchFamily="34" charset="0"/>
                        </a:rPr>
                        <a:t>*Students will need to renew with changes in health status.                            </a:t>
                      </a:r>
                      <a:endParaRPr lang="en-US" sz="1100" b="0" i="0" u="none" strike="noStrike" dirty="0">
                        <a:solidFill>
                          <a:srgbClr val="000000"/>
                        </a:solidFill>
                        <a:effectLst/>
                        <a:latin typeface="Calibri" panose="020F0502020204030204" pitchFamily="34" charset="0"/>
                        <a:cs typeface="Calibri" panose="020F0502020204030204" pitchFamily="34" charset="0"/>
                      </a:endParaRPr>
                    </a:p>
                    <a:p>
                      <a:pPr algn="ctr" fontAlgn="b"/>
                      <a:r>
                        <a:rPr lang="en-US" sz="1100" u="none" strike="noStrike" dirty="0">
                          <a:effectLst/>
                          <a:latin typeface="Calibri" panose="020F0502020204030204" pitchFamily="34" charset="0"/>
                          <a:cs typeface="Calibri" panose="020F0502020204030204" pitchFamily="34" charset="0"/>
                        </a:rPr>
                        <a:t>*Graduate Students must have this completed within 4 months of first clinical rotation and proof submitted by deadline date. </a:t>
                      </a: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l" fontAlgn="b"/>
                      <a:r>
                        <a:rPr lang="en-US" sz="1000" u="none" strike="noStrike" dirty="0">
                          <a:effectLst/>
                          <a:latin typeface="Calibri" panose="020F0502020204030204" pitchFamily="34" charset="0"/>
                          <a:cs typeface="Calibri" panose="020F0502020204030204" pitchFamily="34" charset="0"/>
                        </a:rPr>
                        <a:t> </a:t>
                      </a:r>
                      <a:endParaRPr lang="en-US" sz="1000" b="0" i="0" u="none" strike="noStrike" dirty="0">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2497356908"/>
                  </a:ext>
                </a:extLst>
              </a:tr>
              <a:tr h="554437">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Student Core Performance Standards</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Upload signed and dated ‘Student Core Performance Standards’</a:t>
                      </a:r>
                      <a:r>
                        <a:rPr lang="en-US" sz="1100" u="none" strike="noStrike" dirty="0">
                          <a:effectLst/>
                          <a:latin typeface="Calibri" panose="020F0502020204030204" pitchFamily="34" charset="0"/>
                          <a:cs typeface="Calibri" panose="020F0502020204030204" pitchFamily="34" charset="0"/>
                        </a:rPr>
                        <a:t> form. </a:t>
                      </a:r>
                    </a:p>
                    <a:p>
                      <a:pPr marL="0" marR="0" lvl="0" indent="0" algn="ctr" defTabSz="777240" rtl="0" eaLnBrk="1" fontAlgn="b" latinLnBrk="0" hangingPunct="1">
                        <a:lnSpc>
                          <a:spcPct val="100000"/>
                        </a:lnSpc>
                        <a:spcBef>
                          <a:spcPts val="0"/>
                        </a:spcBef>
                        <a:spcAft>
                          <a:spcPts val="0"/>
                        </a:spcAft>
                        <a:buClrTx/>
                        <a:buSzTx/>
                        <a:buFontTx/>
                        <a:buNone/>
                        <a:tabLst/>
                        <a:defRPr/>
                      </a:pPr>
                      <a:r>
                        <a:rPr lang="en-US" sz="1100" u="none" strike="noStrike" dirty="0">
                          <a:effectLst/>
                          <a:latin typeface="Calibri" panose="020F0502020204030204" pitchFamily="34" charset="0"/>
                          <a:cs typeface="Calibri" panose="020F0502020204030204" pitchFamily="34" charset="0"/>
                        </a:rPr>
                        <a:t>*Students will need to renew with changes in health status.                            </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l" fontAlgn="b"/>
                      <a:r>
                        <a:rPr lang="en-US" sz="1000" u="none" strike="noStrike">
                          <a:effectLst/>
                          <a:latin typeface="Calibri" panose="020F0502020204030204" pitchFamily="34" charset="0"/>
                          <a:cs typeface="Calibri" panose="020F0502020204030204" pitchFamily="34" charset="0"/>
                        </a:rPr>
                        <a:t> </a:t>
                      </a:r>
                      <a:endParaRPr lang="en-US" sz="1000" b="0" i="0" u="none" strike="noStrike">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2273827819"/>
                  </a:ext>
                </a:extLst>
              </a:tr>
              <a:tr h="1435694">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Hepatitis B</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9804"/>
                      </a:srgbClr>
                    </a:solidFill>
                  </a:tcPr>
                </a:tc>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Upload documentation showing positive antibody titer results. MCIR is not acceptable. </a:t>
                      </a:r>
                      <a:r>
                        <a:rPr lang="en-US" sz="1100" u="none" strike="noStrike" dirty="0">
                          <a:effectLst/>
                          <a:latin typeface="Calibri" panose="020F0502020204030204" pitchFamily="34" charset="0"/>
                          <a:cs typeface="Calibri" panose="020F0502020204030204" pitchFamily="34" charset="0"/>
                        </a:rPr>
                        <a:t>NOTE: If Hep B Titer shows equivocal or negative result, you must complete </a:t>
                      </a:r>
                      <a:r>
                        <a:rPr lang="en-US" sz="1100" b="1" u="none" strike="noStrike" dirty="0">
                          <a:solidFill>
                            <a:srgbClr val="887149"/>
                          </a:solidFill>
                          <a:effectLst/>
                          <a:latin typeface="Calibri" panose="020F0502020204030204" pitchFamily="34" charset="0"/>
                          <a:cs typeface="Calibri" panose="020F0502020204030204" pitchFamily="34" charset="0"/>
                        </a:rPr>
                        <a:t>’Hepatitis B Vaccine Refusal and Acknowledgement of Risk and Release’ </a:t>
                      </a:r>
                      <a:r>
                        <a:rPr lang="en-US" sz="1100" u="none" strike="noStrike" dirty="0">
                          <a:effectLst/>
                          <a:latin typeface="Calibri" panose="020F0502020204030204" pitchFamily="34" charset="0"/>
                          <a:cs typeface="Calibri" panose="020F0502020204030204" pitchFamily="34" charset="0"/>
                        </a:rPr>
                        <a:t>form </a:t>
                      </a:r>
                      <a:r>
                        <a:rPr lang="en-US" sz="1100" u="sng" strike="noStrike" dirty="0">
                          <a:effectLst/>
                          <a:latin typeface="Calibri" panose="020F0502020204030204" pitchFamily="34" charset="0"/>
                          <a:cs typeface="Calibri" panose="020F0502020204030204" pitchFamily="34" charset="0"/>
                        </a:rPr>
                        <a:t>and</a:t>
                      </a:r>
                      <a:r>
                        <a:rPr lang="en-US" sz="1100" u="none" strike="noStrike" dirty="0">
                          <a:effectLst/>
                          <a:latin typeface="Calibri" panose="020F0502020204030204" pitchFamily="34" charset="0"/>
                          <a:cs typeface="Calibri" panose="020F0502020204030204" pitchFamily="34" charset="0"/>
                        </a:rPr>
                        <a:t> submit documentation that you started the vaccination series by the deadline. Proof of each additional dose will need to be uploaded, until the Hep B series is complete. </a:t>
                      </a:r>
                      <a:r>
                        <a:rPr lang="en-US" sz="1100" b="1" u="none" strike="noStrike" dirty="0">
                          <a:effectLst/>
                          <a:latin typeface="Calibri" panose="020F0502020204030204" pitchFamily="34" charset="0"/>
                          <a:cs typeface="Calibri" panose="020F0502020204030204" pitchFamily="34" charset="0"/>
                        </a:rPr>
                        <a:t>One month after the final dose in the Hep B series, upload documentation showing positive antibody titer results.</a:t>
                      </a:r>
                      <a:endParaRPr lang="en-US" sz="1100" b="1" i="0" u="none" strike="noStrike" dirty="0">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l" fontAlgn="b"/>
                      <a:r>
                        <a:rPr lang="en-US" sz="1000" u="none" strike="noStrike">
                          <a:effectLst/>
                          <a:latin typeface="Calibri" panose="020F0502020204030204" pitchFamily="34" charset="0"/>
                          <a:cs typeface="Calibri" panose="020F0502020204030204" pitchFamily="34" charset="0"/>
                        </a:rPr>
                        <a:t> </a:t>
                      </a:r>
                      <a:endParaRPr lang="en-US" sz="1000" b="0" i="0" u="none" strike="noStrike">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1831647655"/>
                  </a:ext>
                </a:extLst>
              </a:tr>
              <a:tr h="1307733">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Measles (Rubeola), Mumps, </a:t>
                      </a:r>
                      <a:r>
                        <a:rPr lang="en-US" sz="1100" b="1" u="sng" strike="noStrike" dirty="0">
                          <a:solidFill>
                            <a:srgbClr val="887149"/>
                          </a:solidFill>
                          <a:effectLst/>
                          <a:latin typeface="Calibri" panose="020F0502020204030204" pitchFamily="34" charset="0"/>
                          <a:cs typeface="Calibri" panose="020F0502020204030204" pitchFamily="34" charset="0"/>
                        </a:rPr>
                        <a:t>and</a:t>
                      </a:r>
                      <a:r>
                        <a:rPr lang="en-US" sz="1100" b="1" u="none" strike="noStrike" dirty="0">
                          <a:solidFill>
                            <a:srgbClr val="887149"/>
                          </a:solidFill>
                          <a:effectLst/>
                          <a:latin typeface="Calibri" panose="020F0502020204030204" pitchFamily="34" charset="0"/>
                          <a:cs typeface="Calibri" panose="020F0502020204030204" pitchFamily="34" charset="0"/>
                        </a:rPr>
                        <a:t> Rubella (also called MMR)</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endParaRPr lang="en-US" sz="1100" b="1" u="none" strike="noStrike" dirty="0">
                        <a:solidFill>
                          <a:srgbClr val="887149"/>
                        </a:solidFill>
                        <a:effectLst/>
                        <a:latin typeface="Calibri" panose="020F0502020204030204" pitchFamily="34" charset="0"/>
                        <a:cs typeface="Calibri" panose="020F0502020204030204" pitchFamily="34" charset="0"/>
                      </a:endParaRPr>
                    </a:p>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Upload documentation showing positive antibody titer results, for each of the three components, Measles, Mumps </a:t>
                      </a:r>
                      <a:r>
                        <a:rPr lang="en-US" sz="1100" b="1" u="sng" strike="noStrike" dirty="0">
                          <a:solidFill>
                            <a:srgbClr val="887149"/>
                          </a:solidFill>
                          <a:effectLst/>
                          <a:latin typeface="Calibri" panose="020F0502020204030204" pitchFamily="34" charset="0"/>
                          <a:cs typeface="Calibri" panose="020F0502020204030204" pitchFamily="34" charset="0"/>
                        </a:rPr>
                        <a:t>and</a:t>
                      </a:r>
                      <a:r>
                        <a:rPr lang="en-US" sz="1100" b="1" u="none" strike="noStrike" dirty="0">
                          <a:solidFill>
                            <a:srgbClr val="887149"/>
                          </a:solidFill>
                          <a:effectLst/>
                          <a:latin typeface="Calibri" panose="020F0502020204030204" pitchFamily="34" charset="0"/>
                          <a:cs typeface="Calibri" panose="020F0502020204030204" pitchFamily="34" charset="0"/>
                        </a:rPr>
                        <a:t> Rubella. MCIR is not acceptable. </a:t>
                      </a:r>
                      <a:r>
                        <a:rPr lang="en-US" sz="1100" u="none" strike="noStrike" dirty="0">
                          <a:effectLst/>
                          <a:latin typeface="Calibri" panose="020F0502020204030204" pitchFamily="34" charset="0"/>
                          <a:cs typeface="Calibri" panose="020F0502020204030204" pitchFamily="34" charset="0"/>
                        </a:rPr>
                        <a:t>NOTE: If the results are equivocal or negative for Measles, Mumps, or Rubella, </a:t>
                      </a:r>
                      <a:r>
                        <a:rPr lang="en-US" sz="1100" u="sng" strike="noStrike" dirty="0">
                          <a:effectLst/>
                          <a:latin typeface="Calibri" panose="020F0502020204030204" pitchFamily="34" charset="0"/>
                          <a:cs typeface="Calibri" panose="020F0502020204030204" pitchFamily="34" charset="0"/>
                        </a:rPr>
                        <a:t>and you have record of adequate vaccination</a:t>
                      </a:r>
                      <a:r>
                        <a:rPr lang="en-US" sz="1100" u="none" strike="noStrike" dirty="0">
                          <a:effectLst/>
                          <a:latin typeface="Calibri" panose="020F0502020204030204" pitchFamily="34" charset="0"/>
                          <a:cs typeface="Calibri" panose="020F0502020204030204" pitchFamily="34" charset="0"/>
                        </a:rPr>
                        <a:t>, you are considered to have presumptive evidence of immunity to Measles, Mumps and Rubella, and are not in need of additional doses of MMR; ensure to upload proof of historical vaccination. If you do not have proof of adequate vaccination, and your titer results are equivocal or negative, you must submit documentation that you started the vaccination series by the deadline. Proof of each additional dose will need to be uploaded, until the  Measles, Mumps, and Rubella series is complete.</a:t>
                      </a:r>
                    </a:p>
                    <a:p>
                      <a:pPr algn="ctr" fontAlgn="b"/>
                      <a:r>
                        <a:rPr lang="en-US" sz="1100" u="none" strike="noStrike" dirty="0">
                          <a:effectLst/>
                          <a:latin typeface="Calibri" panose="020F0502020204030204" pitchFamily="34" charset="0"/>
                          <a:cs typeface="Calibri" panose="020F0502020204030204" pitchFamily="34" charset="0"/>
                        </a:rPr>
                        <a:t> </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l" fontAlgn="b"/>
                      <a:r>
                        <a:rPr lang="en-US" sz="1000" u="none" strike="noStrike">
                          <a:effectLst/>
                          <a:latin typeface="Calibri" panose="020F0502020204030204" pitchFamily="34" charset="0"/>
                          <a:cs typeface="Calibri" panose="020F0502020204030204" pitchFamily="34" charset="0"/>
                        </a:rPr>
                        <a:t> </a:t>
                      </a:r>
                      <a:endParaRPr lang="en-US" sz="1000" b="0" i="0" u="none" strike="noStrike">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1300090545"/>
                  </a:ext>
                </a:extLst>
              </a:tr>
              <a:tr h="956154">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Varicella</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marL="0" marR="0" lvl="0" indent="0" algn="ctr" defTabSz="777240" rtl="0" eaLnBrk="1" fontAlgn="b" latinLnBrk="0" hangingPunct="1">
                        <a:lnSpc>
                          <a:spcPct val="100000"/>
                        </a:lnSpc>
                        <a:spcBef>
                          <a:spcPts val="0"/>
                        </a:spcBef>
                        <a:spcAft>
                          <a:spcPts val="0"/>
                        </a:spcAft>
                        <a:buClrTx/>
                        <a:buSzTx/>
                        <a:buFontTx/>
                        <a:buNone/>
                        <a:tabLst/>
                        <a:defRPr/>
                      </a:pPr>
                      <a:endParaRPr lang="en-US" sz="1100" b="1" u="none" strike="noStrike" dirty="0">
                        <a:solidFill>
                          <a:srgbClr val="887149"/>
                        </a:solidFill>
                        <a:effectLst/>
                        <a:latin typeface="Calibri" panose="020F0502020204030204" pitchFamily="34" charset="0"/>
                        <a:cs typeface="Calibri" panose="020F0502020204030204" pitchFamily="34" charset="0"/>
                      </a:endParaRPr>
                    </a:p>
                    <a:p>
                      <a:pPr marL="0" marR="0" lvl="0" indent="0" algn="ctr" defTabSz="777240" rtl="0" eaLnBrk="1" fontAlgn="b" latinLnBrk="0" hangingPunct="1">
                        <a:lnSpc>
                          <a:spcPct val="100000"/>
                        </a:lnSpc>
                        <a:spcBef>
                          <a:spcPts val="0"/>
                        </a:spcBef>
                        <a:spcAft>
                          <a:spcPts val="0"/>
                        </a:spcAft>
                        <a:buClrTx/>
                        <a:buSzTx/>
                        <a:buFontTx/>
                        <a:buNone/>
                        <a:tabLst/>
                        <a:defRPr/>
                      </a:pPr>
                      <a:r>
                        <a:rPr lang="en-US" sz="1100" b="1" u="none" strike="noStrike" dirty="0">
                          <a:solidFill>
                            <a:srgbClr val="887149"/>
                          </a:solidFill>
                          <a:effectLst/>
                          <a:latin typeface="Calibri" panose="020F0502020204030204" pitchFamily="34" charset="0"/>
                          <a:cs typeface="Calibri" panose="020F0502020204030204" pitchFamily="34" charset="0"/>
                        </a:rPr>
                        <a:t>Upload documentation showing positive antibody titer results. MCIR is not acceptable. </a:t>
                      </a:r>
                      <a:r>
                        <a:rPr lang="en-US" sz="1100" u="none" strike="noStrike" dirty="0">
                          <a:effectLst/>
                          <a:latin typeface="Calibri" panose="020F0502020204030204" pitchFamily="34" charset="0"/>
                          <a:cs typeface="Calibri" panose="020F0502020204030204" pitchFamily="34" charset="0"/>
                        </a:rPr>
                        <a:t>NOTE: If Varicella Titers shows equivocal or negative results, submit documentation that you started the vaccination series by the deadline. Proof of each additional dose will need to be uploaded, until Varicella series is complete.</a:t>
                      </a:r>
                    </a:p>
                    <a:p>
                      <a:pPr algn="ctr" fontAlgn="b"/>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l" fontAlgn="b"/>
                      <a:r>
                        <a:rPr lang="en-US" sz="1000" u="none" strike="noStrike">
                          <a:effectLst/>
                          <a:latin typeface="Calibri" panose="020F0502020204030204" pitchFamily="34" charset="0"/>
                          <a:cs typeface="Calibri" panose="020F0502020204030204" pitchFamily="34" charset="0"/>
                        </a:rPr>
                        <a:t> </a:t>
                      </a:r>
                      <a:endParaRPr lang="en-US" sz="1000" b="0" i="0" u="none" strike="noStrike">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466145194"/>
                  </a:ext>
                </a:extLst>
              </a:tr>
              <a:tr h="742159">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Tetanus, Diphtheria, and Pertussis (Tdap)</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Upload proof of current Tdap vaccination. </a:t>
                      </a:r>
                      <a:r>
                        <a:rPr lang="en-US" sz="1100" b="1" u="none" strike="noStrike" dirty="0">
                          <a:solidFill>
                            <a:schemeClr val="tx1"/>
                          </a:solidFill>
                          <a:effectLst/>
                          <a:latin typeface="Calibri" panose="020F0502020204030204" pitchFamily="34" charset="0"/>
                          <a:cs typeface="Calibri" panose="020F0502020204030204" pitchFamily="34" charset="0"/>
                        </a:rPr>
                        <a:t>The upload must show that all components of the Tdap vaccine were received. </a:t>
                      </a:r>
                      <a:r>
                        <a:rPr lang="en-US" sz="1100" u="none" strike="noStrike" dirty="0">
                          <a:effectLst/>
                          <a:latin typeface="Calibri" panose="020F0502020204030204" pitchFamily="34" charset="0"/>
                          <a:cs typeface="Calibri" panose="020F0502020204030204" pitchFamily="34" charset="0"/>
                        </a:rPr>
                        <a:t>NOTE: This vaccine expires after 10 years and must be valid throughout the program. </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l" fontAlgn="b"/>
                      <a:r>
                        <a:rPr lang="en-US" sz="1000" u="none" strike="noStrike" dirty="0">
                          <a:effectLst/>
                          <a:latin typeface="Calibri" panose="020F0502020204030204" pitchFamily="34" charset="0"/>
                          <a:cs typeface="Calibri" panose="020F0502020204030204" pitchFamily="34" charset="0"/>
                        </a:rPr>
                        <a:t> </a:t>
                      </a:r>
                      <a:endParaRPr lang="en-US" sz="1000" b="0" i="0" u="none" strike="noStrike" dirty="0">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420435880"/>
                  </a:ext>
                </a:extLst>
              </a:tr>
              <a:tr h="1284759">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COVID-19 Vaccination</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Several of our clinical partners currently require proof of the COVID-19 vaccination and booster. Upload proof of completed series plus one booster dose or upload approved exemption. If you are requesting a medical or religious exemption, you must email sonclinical@oakland.edu for information. </a:t>
                      </a:r>
                      <a:r>
                        <a:rPr lang="en-US" sz="1100" b="1" u="none" strike="noStrike" dirty="0">
                          <a:effectLst/>
                          <a:latin typeface="Calibri" panose="020F0502020204030204" pitchFamily="34" charset="0"/>
                          <a:cs typeface="Calibri" panose="020F0502020204030204" pitchFamily="34" charset="0"/>
                        </a:rPr>
                        <a:t>Exemption through OU does not guarantee an exemption by our clinical partners. </a:t>
                      </a:r>
                      <a:endParaRPr lang="en-US" sz="1100" b="1" i="0" u="none" strike="noStrike" dirty="0">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l" fontAlgn="b"/>
                      <a:r>
                        <a:rPr lang="en-US" sz="1000" u="none" strike="noStrike" dirty="0">
                          <a:effectLst/>
                          <a:latin typeface="Calibri" panose="020F0502020204030204" pitchFamily="34" charset="0"/>
                          <a:cs typeface="Calibri" panose="020F0502020204030204" pitchFamily="34" charset="0"/>
                        </a:rPr>
                        <a:t> </a:t>
                      </a:r>
                      <a:endParaRPr lang="en-US" sz="1000" b="0" i="0" u="none" strike="noStrike" dirty="0">
                        <a:solidFill>
                          <a:srgbClr val="000000"/>
                        </a:solidFill>
                        <a:effectLst/>
                        <a:latin typeface="Calibri" panose="020F0502020204030204" pitchFamily="34" charset="0"/>
                        <a:cs typeface="Calibri" panose="020F0502020204030204" pitchFamily="34" charset="0"/>
                      </a:endParaRPr>
                    </a:p>
                  </a:txBody>
                  <a:tcPr marL="6102" marR="6102" marT="610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1750061534"/>
                  </a:ext>
                </a:extLst>
              </a:tr>
            </a:tbl>
          </a:graphicData>
        </a:graphic>
      </p:graphicFrame>
    </p:spTree>
    <p:extLst>
      <p:ext uri="{BB962C8B-B14F-4D97-AF65-F5344CB8AC3E}">
        <p14:creationId xmlns:p14="http://schemas.microsoft.com/office/powerpoint/2010/main" val="4185561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E2CED9A-C4EC-A99B-9234-086BEAA5CF66}"/>
              </a:ext>
            </a:extLst>
          </p:cNvPr>
          <p:cNvSpPr>
            <a:spLocks noGrp="1"/>
          </p:cNvSpPr>
          <p:nvPr>
            <p:ph type="title" idx="4294967295"/>
          </p:nvPr>
        </p:nvSpPr>
        <p:spPr>
          <a:xfrm>
            <a:off x="534353" y="-1944159"/>
            <a:ext cx="6703695" cy="1944159"/>
          </a:xfrm>
        </p:spPr>
        <p:txBody>
          <a:bodyPr vert="horz" lIns="91440" tIns="45720" rIns="91440" bIns="45720" rtlCol="0" anchor="b">
            <a:normAutofit/>
          </a:bodyPr>
          <a:lstStyle/>
          <a:p>
            <a:r>
              <a:rPr lang="en-US" dirty="0"/>
              <a:t>Continuation of requirements</a:t>
            </a:r>
          </a:p>
        </p:txBody>
      </p:sp>
      <p:graphicFrame>
        <p:nvGraphicFramePr>
          <p:cNvPr id="3" name="Table 2">
            <a:extLst>
              <a:ext uri="{FF2B5EF4-FFF2-40B4-BE49-F238E27FC236}">
                <a16:creationId xmlns:a16="http://schemas.microsoft.com/office/drawing/2014/main" id="{28372F62-EB10-98FA-3561-F816DF292111}"/>
              </a:ext>
            </a:extLst>
          </p:cNvPr>
          <p:cNvGraphicFramePr>
            <a:graphicFrameLocks noGrp="1"/>
          </p:cNvGraphicFramePr>
          <p:nvPr>
            <p:extLst>
              <p:ext uri="{D42A27DB-BD31-4B8C-83A1-F6EECF244321}">
                <p14:modId xmlns:p14="http://schemas.microsoft.com/office/powerpoint/2010/main" val="2032081740"/>
              </p:ext>
            </p:extLst>
          </p:nvPr>
        </p:nvGraphicFramePr>
        <p:xfrm>
          <a:off x="192201" y="181273"/>
          <a:ext cx="7387997" cy="9695853"/>
        </p:xfrm>
        <a:graphic>
          <a:graphicData uri="http://schemas.openxmlformats.org/drawingml/2006/table">
            <a:tbl>
              <a:tblPr firstRow="1">
                <a:tableStyleId>{5C22544A-7EE6-4342-B048-85BDC9FD1C3A}</a:tableStyleId>
              </a:tblPr>
              <a:tblGrid>
                <a:gridCol w="1810770">
                  <a:extLst>
                    <a:ext uri="{9D8B030D-6E8A-4147-A177-3AD203B41FA5}">
                      <a16:colId xmlns:a16="http://schemas.microsoft.com/office/drawing/2014/main" val="3710863659"/>
                    </a:ext>
                  </a:extLst>
                </a:gridCol>
                <a:gridCol w="4203620">
                  <a:extLst>
                    <a:ext uri="{9D8B030D-6E8A-4147-A177-3AD203B41FA5}">
                      <a16:colId xmlns:a16="http://schemas.microsoft.com/office/drawing/2014/main" val="1602561993"/>
                    </a:ext>
                  </a:extLst>
                </a:gridCol>
                <a:gridCol w="1373607">
                  <a:extLst>
                    <a:ext uri="{9D8B030D-6E8A-4147-A177-3AD203B41FA5}">
                      <a16:colId xmlns:a16="http://schemas.microsoft.com/office/drawing/2014/main" val="533337525"/>
                    </a:ext>
                  </a:extLst>
                </a:gridCol>
              </a:tblGrid>
              <a:tr h="546483">
                <a:tc>
                  <a:txBody>
                    <a:bodyPr/>
                    <a:lstStyle/>
                    <a:p>
                      <a:pPr algn="ctr" fontAlgn="b"/>
                      <a:r>
                        <a:rPr lang="en-US" sz="1400" b="1" u="none" strike="noStrike" dirty="0">
                          <a:solidFill>
                            <a:schemeClr val="bg1"/>
                          </a:solidFill>
                          <a:effectLst/>
                          <a:latin typeface="Calibri" panose="020F0502020204030204" pitchFamily="34" charset="0"/>
                          <a:cs typeface="Calibri" panose="020F0502020204030204" pitchFamily="34" charset="0"/>
                        </a:rPr>
                        <a:t>Requires Submission / Attention Once and as Requested </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tc>
                  <a:txBody>
                    <a:bodyPr/>
                    <a:lstStyle/>
                    <a:p>
                      <a:pPr algn="ctr" fontAlgn="b"/>
                      <a:r>
                        <a:rPr lang="en-US" sz="1400" b="1" u="none" strike="noStrike" dirty="0">
                          <a:solidFill>
                            <a:schemeClr val="bg1"/>
                          </a:solidFill>
                          <a:effectLst/>
                          <a:latin typeface="Calibri" panose="020F0502020204030204" pitchFamily="34" charset="0"/>
                          <a:cs typeface="Calibri" panose="020F0502020204030204" pitchFamily="34" charset="0"/>
                        </a:rPr>
                        <a:t>Acceptable Proof </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tc>
                  <a:txBody>
                    <a:bodyPr/>
                    <a:lstStyle/>
                    <a:p>
                      <a:pPr algn="ctr" fontAlgn="b"/>
                      <a:r>
                        <a:rPr lang="en-US" sz="1400" b="1" u="none" strike="noStrike" dirty="0">
                          <a:solidFill>
                            <a:schemeClr val="bg1"/>
                          </a:solidFill>
                          <a:effectLst/>
                          <a:latin typeface="Calibri" panose="020F0502020204030204" pitchFamily="34" charset="0"/>
                          <a:cs typeface="Calibri" panose="020F0502020204030204" pitchFamily="34" charset="0"/>
                        </a:rPr>
                        <a:t>Completed </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extLst>
                  <a:ext uri="{0D108BD9-81ED-4DB2-BD59-A6C34878D82A}">
                    <a16:rowId xmlns:a16="http://schemas.microsoft.com/office/drawing/2014/main" val="3493482384"/>
                  </a:ext>
                </a:extLst>
              </a:tr>
              <a:tr h="1812403">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Drug Screen</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Follow directions for the </a:t>
                      </a:r>
                      <a:r>
                        <a:rPr lang="en-US" sz="1100" b="1" u="none" strike="noStrike" dirty="0">
                          <a:solidFill>
                            <a:srgbClr val="887149"/>
                          </a:solidFill>
                          <a:effectLst/>
                          <a:latin typeface="Calibri" panose="020F0502020204030204" pitchFamily="34" charset="0"/>
                          <a:cs typeface="Calibri" panose="020F0502020204030204" pitchFamily="34" charset="0"/>
                        </a:rPr>
                        <a:t>Drug Screening </a:t>
                      </a:r>
                      <a:r>
                        <a:rPr lang="en-US" sz="1100" u="none" strike="noStrike" dirty="0">
                          <a:effectLst/>
                          <a:latin typeface="Calibri" panose="020F0502020204030204" pitchFamily="34" charset="0"/>
                          <a:cs typeface="Calibri" panose="020F0502020204030204" pitchFamily="34" charset="0"/>
                        </a:rPr>
                        <a:t>process provided by American Databank  @ www.oaklandunivcompliance.com. </a:t>
                      </a:r>
                      <a:r>
                        <a:rPr lang="en-US" sz="1100" b="1" u="none" strike="noStrike" dirty="0">
                          <a:solidFill>
                            <a:srgbClr val="887149"/>
                          </a:solidFill>
                          <a:effectLst/>
                          <a:latin typeface="Calibri" panose="020F0502020204030204" pitchFamily="34" charset="0"/>
                          <a:cs typeface="Calibri" panose="020F0502020204030204" pitchFamily="34" charset="0"/>
                        </a:rPr>
                        <a:t>Upload a copy of your results in their entirety</a:t>
                      </a:r>
                      <a:r>
                        <a:rPr lang="en-US" sz="1100" u="none" strike="noStrike" dirty="0">
                          <a:solidFill>
                            <a:srgbClr val="887149"/>
                          </a:solidFill>
                          <a:effectLst/>
                          <a:latin typeface="Calibri" panose="020F0502020204030204" pitchFamily="34" charset="0"/>
                          <a:cs typeface="Calibri" panose="020F0502020204030204" pitchFamily="34" charset="0"/>
                        </a:rPr>
                        <a:t>.</a:t>
                      </a:r>
                      <a:r>
                        <a:rPr lang="en-US" sz="1100" u="none" strike="noStrike" dirty="0">
                          <a:effectLst/>
                          <a:latin typeface="Calibri" panose="020F0502020204030204" pitchFamily="34" charset="0"/>
                          <a:cs typeface="Calibri" panose="020F0502020204030204" pitchFamily="34" charset="0"/>
                        </a:rPr>
                        <a:t> </a:t>
                      </a:r>
                      <a:r>
                        <a:rPr lang="en-US" sz="1100" b="1" u="none" strike="noStrike" dirty="0">
                          <a:solidFill>
                            <a:srgbClr val="887149"/>
                          </a:solidFill>
                          <a:effectLst/>
                          <a:latin typeface="Calibri" panose="020F0502020204030204" pitchFamily="34" charset="0"/>
                          <a:cs typeface="Calibri" panose="020F0502020204030204" pitchFamily="34" charset="0"/>
                        </a:rPr>
                        <a:t>A negative drug screen is a requirement to begin the nursing program. </a:t>
                      </a:r>
                      <a:r>
                        <a:rPr lang="en-US" sz="1100" b="0" u="none" strike="noStrike" dirty="0">
                          <a:solidFill>
                            <a:schemeClr val="tx1"/>
                          </a:solidFill>
                          <a:effectLst/>
                          <a:latin typeface="Calibri" panose="020F0502020204030204" pitchFamily="34" charset="0"/>
                          <a:cs typeface="Calibri" panose="020F0502020204030204" pitchFamily="34" charset="0"/>
                        </a:rPr>
                        <a:t>This screening must </a:t>
                      </a:r>
                      <a:r>
                        <a:rPr lang="en-US" sz="1100" u="none" strike="noStrike" dirty="0">
                          <a:effectLst/>
                          <a:latin typeface="Calibri" panose="020F0502020204030204" pitchFamily="34" charset="0"/>
                          <a:cs typeface="Calibri" panose="020F0502020204030204" pitchFamily="34" charset="0"/>
                        </a:rPr>
                        <a:t>be done within 45 days of the deadline date with proof submitted by the deadline date. The fee for this testing is the responsibility of the student. </a:t>
                      </a:r>
                    </a:p>
                    <a:p>
                      <a:pPr marL="0" indent="0" algn="ctr" fontAlgn="b">
                        <a:buFont typeface="Arial" panose="020B0604020202020204" pitchFamily="34" charset="0"/>
                        <a:buNone/>
                      </a:pPr>
                      <a:r>
                        <a:rPr lang="en-US" sz="1100" u="none" strike="noStrike" dirty="0">
                          <a:effectLst/>
                          <a:latin typeface="Calibri" panose="020F0502020204030204" pitchFamily="34" charset="0"/>
                          <a:cs typeface="Calibri" panose="020F0502020204030204" pitchFamily="34" charset="0"/>
                        </a:rPr>
                        <a:t>*Additional negative drug screens may be requested to verify continued enrollment and eligibility for clinical placements. </a:t>
                      </a:r>
                    </a:p>
                    <a:p>
                      <a:pPr marL="0" indent="0" algn="ctr" fontAlgn="b">
                        <a:buFont typeface="Arial" panose="020B0604020202020204" pitchFamily="34" charset="0"/>
                        <a:buNone/>
                      </a:pPr>
                      <a:r>
                        <a:rPr lang="en-US" sz="1100" u="none" strike="noStrike" dirty="0">
                          <a:effectLst/>
                          <a:latin typeface="Calibri" panose="020F0502020204030204" pitchFamily="34" charset="0"/>
                          <a:cs typeface="Calibri" panose="020F0502020204030204" pitchFamily="34" charset="0"/>
                        </a:rPr>
                        <a:t>*Graduate students: select "graduate student" in American Databank. </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000" u="none" strike="noStrike" dirty="0">
                          <a:effectLst/>
                          <a:latin typeface="Calibri" panose="020F0502020204030204" pitchFamily="34" charset="0"/>
                          <a:cs typeface="Calibri" panose="020F0502020204030204" pitchFamily="34" charset="0"/>
                        </a:rPr>
                        <a:t> </a:t>
                      </a:r>
                      <a:endParaRPr lang="en-US" sz="1000" b="0" i="0" u="none" strike="noStrike" dirty="0">
                        <a:solidFill>
                          <a:srgbClr val="000000"/>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3392807327"/>
                  </a:ext>
                </a:extLst>
              </a:tr>
              <a:tr h="1777526">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Criminal Background Check</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Follow directions for the </a:t>
                      </a:r>
                      <a:r>
                        <a:rPr lang="en-US" sz="1100" b="1" u="none" strike="noStrike" dirty="0">
                          <a:solidFill>
                            <a:srgbClr val="887149"/>
                          </a:solidFill>
                          <a:effectLst/>
                          <a:latin typeface="Calibri" panose="020F0502020204030204" pitchFamily="34" charset="0"/>
                          <a:cs typeface="Calibri" panose="020F0502020204030204" pitchFamily="34" charset="0"/>
                        </a:rPr>
                        <a:t>Complio Screening </a:t>
                      </a:r>
                      <a:r>
                        <a:rPr lang="en-US" sz="1100" u="none" strike="noStrike" dirty="0">
                          <a:effectLst/>
                          <a:latin typeface="Calibri" panose="020F0502020204030204" pitchFamily="34" charset="0"/>
                          <a:cs typeface="Calibri" panose="020F0502020204030204" pitchFamily="34" charset="0"/>
                        </a:rPr>
                        <a:t>process provided by American Databank @ www.oaklandunivcompliance.com. </a:t>
                      </a:r>
                      <a:r>
                        <a:rPr lang="en-US" sz="1100" b="1" u="none" strike="noStrike" dirty="0">
                          <a:solidFill>
                            <a:srgbClr val="887149"/>
                          </a:solidFill>
                          <a:effectLst/>
                          <a:latin typeface="Calibri" panose="020F0502020204030204" pitchFamily="34" charset="0"/>
                          <a:cs typeface="Calibri" panose="020F0502020204030204" pitchFamily="34" charset="0"/>
                        </a:rPr>
                        <a:t>Upload a copy of your results in their entirety</a:t>
                      </a:r>
                      <a:r>
                        <a:rPr lang="en-US" sz="1100" u="none" strike="noStrike" dirty="0">
                          <a:solidFill>
                            <a:srgbClr val="887149"/>
                          </a:solidFill>
                          <a:effectLst/>
                          <a:latin typeface="Calibri" panose="020F0502020204030204" pitchFamily="34" charset="0"/>
                          <a:cs typeface="Calibri" panose="020F0502020204030204" pitchFamily="34" charset="0"/>
                        </a:rPr>
                        <a:t>.</a:t>
                      </a:r>
                      <a:r>
                        <a:rPr lang="en-US" sz="1100" u="none" strike="noStrike" dirty="0">
                          <a:effectLst/>
                          <a:latin typeface="Calibri" panose="020F0502020204030204" pitchFamily="34" charset="0"/>
                          <a:cs typeface="Calibri" panose="020F0502020204030204" pitchFamily="34" charset="0"/>
                        </a:rPr>
                        <a:t> </a:t>
                      </a:r>
                      <a:r>
                        <a:rPr lang="en-US" sz="1100" b="1" u="none" strike="noStrike" dirty="0">
                          <a:solidFill>
                            <a:srgbClr val="887149"/>
                          </a:solidFill>
                          <a:effectLst/>
                          <a:latin typeface="Calibri" panose="020F0502020204030204" pitchFamily="34" charset="0"/>
                          <a:cs typeface="Calibri" panose="020F0502020204030204" pitchFamily="34" charset="0"/>
                        </a:rPr>
                        <a:t>An unflagged background check is a requirement to begin the nursing program. </a:t>
                      </a:r>
                      <a:r>
                        <a:rPr lang="en-US" sz="1100" u="none" strike="noStrike" dirty="0">
                          <a:effectLst/>
                          <a:latin typeface="Calibri" panose="020F0502020204030204" pitchFamily="34" charset="0"/>
                          <a:cs typeface="Calibri" panose="020F0502020204030204" pitchFamily="34" charset="0"/>
                        </a:rPr>
                        <a:t>This screening must be done within 45 days of the deadline date and proof submitted by deadline date. The fee for this testing is the responsibility of the student. </a:t>
                      </a:r>
                    </a:p>
                    <a:p>
                      <a:pPr marL="0" marR="0" lvl="0" indent="0" algn="ctr" defTabSz="777240" rtl="0" eaLnBrk="1" fontAlgn="b" latinLnBrk="0" hangingPunct="1">
                        <a:lnSpc>
                          <a:spcPct val="100000"/>
                        </a:lnSpc>
                        <a:spcBef>
                          <a:spcPts val="0"/>
                        </a:spcBef>
                        <a:spcAft>
                          <a:spcPts val="0"/>
                        </a:spcAft>
                        <a:buClrTx/>
                        <a:buSzTx/>
                        <a:buFontTx/>
                        <a:buNone/>
                        <a:tabLst/>
                        <a:defRPr/>
                      </a:pPr>
                      <a:r>
                        <a:rPr lang="en-US" sz="1100" u="none" strike="noStrike" dirty="0">
                          <a:effectLst/>
                          <a:latin typeface="Calibri" panose="020F0502020204030204" pitchFamily="34" charset="0"/>
                          <a:cs typeface="Calibri" panose="020F0502020204030204" pitchFamily="34" charset="0"/>
                        </a:rPr>
                        <a:t>*Additional unflagged background checks may be requested to verify continued enrollment and eligibility for clinical placements. </a:t>
                      </a:r>
                    </a:p>
                    <a:p>
                      <a:pPr algn="ctr" fontAlgn="b"/>
                      <a:r>
                        <a:rPr lang="en-US" sz="1100" u="none" strike="noStrike" dirty="0">
                          <a:effectLst/>
                          <a:latin typeface="Calibri" panose="020F0502020204030204" pitchFamily="34" charset="0"/>
                          <a:cs typeface="Calibri" panose="020F0502020204030204" pitchFamily="34" charset="0"/>
                        </a:rPr>
                        <a:t>*Graduate students: select "graduate student" in American Databank</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000" u="none" strike="noStrike" dirty="0">
                          <a:effectLst/>
                          <a:latin typeface="Calibri" panose="020F0502020204030204" pitchFamily="34" charset="0"/>
                          <a:cs typeface="Calibri" panose="020F0502020204030204" pitchFamily="34" charset="0"/>
                        </a:rPr>
                        <a:t> </a:t>
                      </a:r>
                      <a:endParaRPr lang="en-US" sz="1000" b="0" i="0" u="none" strike="noStrike" dirty="0">
                        <a:solidFill>
                          <a:srgbClr val="000000"/>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2581648341"/>
                  </a:ext>
                </a:extLst>
              </a:tr>
              <a:tr h="366325">
                <a:tc>
                  <a:txBody>
                    <a:bodyPr/>
                    <a:lstStyle/>
                    <a:p>
                      <a:pPr algn="ctr" fontAlgn="b"/>
                      <a:r>
                        <a:rPr lang="en-US" sz="1400" b="1" u="none" strike="noStrike" dirty="0">
                          <a:solidFill>
                            <a:schemeClr val="bg1"/>
                          </a:solidFill>
                          <a:effectLst/>
                          <a:latin typeface="Calibri" panose="020F0502020204030204" pitchFamily="34" charset="0"/>
                          <a:cs typeface="Calibri" panose="020F0502020204030204" pitchFamily="34" charset="0"/>
                        </a:rPr>
                        <a:t>Requires Annual Renewal / Attention </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tc>
                  <a:txBody>
                    <a:bodyPr/>
                    <a:lstStyle/>
                    <a:p>
                      <a:pPr algn="ctr" fontAlgn="b"/>
                      <a:r>
                        <a:rPr lang="en-US" sz="1400" b="1" u="none" strike="noStrike" dirty="0">
                          <a:solidFill>
                            <a:schemeClr val="bg1"/>
                          </a:solidFill>
                          <a:effectLst/>
                          <a:latin typeface="Calibri" panose="020F0502020204030204" pitchFamily="34" charset="0"/>
                          <a:cs typeface="Calibri" panose="020F0502020204030204" pitchFamily="34" charset="0"/>
                        </a:rPr>
                        <a:t>Acceptable Proof </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tc>
                  <a:txBody>
                    <a:bodyPr/>
                    <a:lstStyle/>
                    <a:p>
                      <a:pPr algn="ctr" fontAlgn="b"/>
                      <a:r>
                        <a:rPr lang="en-US" sz="1400" b="1" u="none" strike="noStrike" dirty="0">
                          <a:solidFill>
                            <a:schemeClr val="bg1"/>
                          </a:solidFill>
                          <a:effectLst/>
                          <a:latin typeface="Calibri" panose="020F0502020204030204" pitchFamily="34" charset="0"/>
                          <a:cs typeface="Calibri" panose="020F0502020204030204" pitchFamily="34" charset="0"/>
                        </a:rPr>
                        <a:t>Completed</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extLst>
                  <a:ext uri="{0D108BD9-81ED-4DB2-BD59-A6C34878D82A}">
                    <a16:rowId xmlns:a16="http://schemas.microsoft.com/office/drawing/2014/main" val="3005840003"/>
                  </a:ext>
                </a:extLst>
              </a:tr>
              <a:tr h="1450295">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ACEMAPP Assessments </a:t>
                      </a:r>
                    </a:p>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and Fee</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Complete training assessments for Bloodborne Pathogens, HIPAA, and OSHA via ACEMAPP </a:t>
                      </a:r>
                      <a:r>
                        <a:rPr lang="en-US" sz="1100" u="none" strike="noStrike" dirty="0">
                          <a:effectLst/>
                          <a:latin typeface="Calibri" panose="020F0502020204030204" pitchFamily="34" charset="0"/>
                          <a:cs typeface="Calibri" panose="020F0502020204030204" pitchFamily="34" charset="0"/>
                        </a:rPr>
                        <a:t>annually, with a passing score. </a:t>
                      </a:r>
                      <a:r>
                        <a:rPr lang="en-US" sz="1100" b="1" u="none" strike="noStrike" dirty="0">
                          <a:solidFill>
                            <a:srgbClr val="887149"/>
                          </a:solidFill>
                          <a:effectLst/>
                          <a:latin typeface="Calibri" panose="020F0502020204030204" pitchFamily="34" charset="0"/>
                          <a:cs typeface="Calibri" panose="020F0502020204030204" pitchFamily="34" charset="0"/>
                        </a:rPr>
                        <a:t>ACEMAPP fee ($50) </a:t>
                      </a:r>
                      <a:r>
                        <a:rPr lang="en-US" sz="1100" u="none" strike="noStrike" dirty="0">
                          <a:effectLst/>
                          <a:latin typeface="Calibri" panose="020F0502020204030204" pitchFamily="34" charset="0"/>
                          <a:cs typeface="Calibri" panose="020F0502020204030204" pitchFamily="34" charset="0"/>
                        </a:rPr>
                        <a:t>must be </a:t>
                      </a:r>
                      <a:r>
                        <a:rPr lang="en-US" sz="1100" b="1" u="none" strike="noStrike" dirty="0">
                          <a:solidFill>
                            <a:srgbClr val="887149"/>
                          </a:solidFill>
                          <a:effectLst/>
                          <a:latin typeface="Calibri" panose="020F0502020204030204" pitchFamily="34" charset="0"/>
                          <a:cs typeface="Calibri" panose="020F0502020204030204" pitchFamily="34" charset="0"/>
                        </a:rPr>
                        <a:t>paid</a:t>
                      </a:r>
                      <a:r>
                        <a:rPr lang="en-US" sz="1100" u="none" strike="noStrike" dirty="0">
                          <a:effectLst/>
                          <a:latin typeface="Calibri" panose="020F0502020204030204" pitchFamily="34" charset="0"/>
                          <a:cs typeface="Calibri" panose="020F0502020204030204" pitchFamily="34" charset="0"/>
                        </a:rPr>
                        <a:t> annually and is the responsibility of the student. </a:t>
                      </a:r>
                    </a:p>
                    <a:p>
                      <a:pPr algn="ctr" fontAlgn="b"/>
                      <a:r>
                        <a:rPr lang="en-US" sz="1100" u="none" strike="noStrike" dirty="0">
                          <a:effectLst/>
                          <a:latin typeface="Calibri" panose="020F0502020204030204" pitchFamily="34" charset="0"/>
                          <a:cs typeface="Calibri" panose="020F0502020204030204" pitchFamily="34" charset="0"/>
                        </a:rPr>
                        <a:t>*Graduate students who are not in ACEMAPP will receive alternate instructions. AGACNP students will submit via Typhon upon admission and will also complete in ACEMAPP prior to clinical placements. </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000" u="none" strike="noStrike" dirty="0">
                          <a:effectLst/>
                          <a:latin typeface="Calibri" panose="020F0502020204030204" pitchFamily="34" charset="0"/>
                          <a:cs typeface="Calibri" panose="020F0502020204030204" pitchFamily="34" charset="0"/>
                        </a:rPr>
                        <a:t> </a:t>
                      </a:r>
                      <a:endParaRPr lang="en-US" sz="1000" b="0" i="0" u="none" strike="noStrike" dirty="0">
                        <a:solidFill>
                          <a:srgbClr val="000000"/>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3099659632"/>
                  </a:ext>
                </a:extLst>
              </a:tr>
              <a:tr h="2151516">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Tuberculin (TB) Skin Test </a:t>
                      </a:r>
                    </a:p>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(also called PPD)</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Upload proof of PPD / TB Skin Test.  </a:t>
                      </a:r>
                      <a:r>
                        <a:rPr lang="en-US" sz="1100" b="0" u="none" strike="noStrike" dirty="0">
                          <a:solidFill>
                            <a:schemeClr val="tx1"/>
                          </a:solidFill>
                          <a:effectLst/>
                          <a:latin typeface="Calibri" panose="020F0502020204030204" pitchFamily="34" charset="0"/>
                          <a:cs typeface="Calibri" panose="020F0502020204030204" pitchFamily="34" charset="0"/>
                        </a:rPr>
                        <a:t>Documentation </a:t>
                      </a:r>
                      <a:r>
                        <a:rPr lang="en-US" sz="1100" u="none" strike="noStrike" dirty="0">
                          <a:effectLst/>
                          <a:latin typeface="Calibri" panose="020F0502020204030204" pitchFamily="34" charset="0"/>
                          <a:cs typeface="Calibri" panose="020F0502020204030204" pitchFamily="34" charset="0"/>
                        </a:rPr>
                        <a:t>must include student's name, provider's name, facility name, date given, date read, and results </a:t>
                      </a:r>
                      <a:r>
                        <a:rPr lang="en-US" sz="1100" b="1" u="none" strike="noStrike" dirty="0">
                          <a:solidFill>
                            <a:srgbClr val="887149"/>
                          </a:solidFill>
                          <a:effectLst/>
                          <a:latin typeface="Calibri" panose="020F0502020204030204" pitchFamily="34" charset="0"/>
                          <a:cs typeface="Calibri" panose="020F0502020204030204" pitchFamily="34" charset="0"/>
                        </a:rPr>
                        <a:t>shown in millimeters </a:t>
                      </a:r>
                      <a:r>
                        <a:rPr lang="en-US" sz="1100" u="none" strike="noStrike" dirty="0">
                          <a:effectLst/>
                          <a:latin typeface="Calibri" panose="020F0502020204030204" pitchFamily="34" charset="0"/>
                          <a:cs typeface="Calibri" panose="020F0502020204030204" pitchFamily="34" charset="0"/>
                        </a:rPr>
                        <a:t>(not solely negative or positive).    NOTE: International students and students who previously tested positive for TB, must </a:t>
                      </a:r>
                      <a:r>
                        <a:rPr lang="en-US" sz="1100" b="1" i="1" u="none" strike="noStrike" dirty="0">
                          <a:solidFill>
                            <a:srgbClr val="887149"/>
                          </a:solidFill>
                          <a:effectLst/>
                          <a:latin typeface="Calibri" panose="020F0502020204030204" pitchFamily="34" charset="0"/>
                          <a:cs typeface="Calibri" panose="020F0502020204030204" pitchFamily="34" charset="0"/>
                        </a:rPr>
                        <a:t>complete Health Screening Questionnaire for History of Positive TB Skin Test </a:t>
                      </a:r>
                      <a:r>
                        <a:rPr lang="en-US" sz="1100" u="none" strike="noStrike" dirty="0">
                          <a:effectLst/>
                          <a:latin typeface="Calibri" panose="020F0502020204030204" pitchFamily="34" charset="0"/>
                          <a:cs typeface="Calibri" panose="020F0502020204030204" pitchFamily="34" charset="0"/>
                        </a:rPr>
                        <a:t> form </a:t>
                      </a:r>
                      <a:r>
                        <a:rPr lang="en-US" sz="1100" u="sng" strike="noStrike" dirty="0">
                          <a:effectLst/>
                          <a:latin typeface="Calibri" panose="020F0502020204030204" pitchFamily="34" charset="0"/>
                          <a:cs typeface="Calibri" panose="020F0502020204030204" pitchFamily="34" charset="0"/>
                        </a:rPr>
                        <a:t>and</a:t>
                      </a:r>
                      <a:r>
                        <a:rPr lang="en-US" sz="1100" u="none" strike="noStrike" dirty="0">
                          <a:effectLst/>
                          <a:latin typeface="Calibri" panose="020F0502020204030204" pitchFamily="34" charset="0"/>
                          <a:cs typeface="Calibri" panose="020F0502020204030204" pitchFamily="34" charset="0"/>
                        </a:rPr>
                        <a:t> submit documentation showing a negative chest x-ray. Students must adhere to annual testing, without a lapse between one year to the next, and upload proof.           </a:t>
                      </a:r>
                    </a:p>
                    <a:p>
                      <a:pPr algn="ctr" fontAlgn="b"/>
                      <a:r>
                        <a:rPr lang="en-US" sz="1100" u="none" strike="noStrike" dirty="0">
                          <a:effectLst/>
                          <a:latin typeface="Calibri" panose="020F0502020204030204" pitchFamily="34" charset="0"/>
                          <a:cs typeface="Calibri" panose="020F0502020204030204" pitchFamily="34" charset="0"/>
                        </a:rPr>
                        <a:t>*Graduate students who are at a site that </a:t>
                      </a:r>
                      <a:r>
                        <a:rPr lang="en-US" sz="1100" u="sng" strike="noStrike" dirty="0">
                          <a:effectLst/>
                          <a:latin typeface="Calibri" panose="020F0502020204030204" pitchFamily="34" charset="0"/>
                          <a:cs typeface="Calibri" panose="020F0502020204030204" pitchFamily="34" charset="0"/>
                        </a:rPr>
                        <a:t>requires</a:t>
                      </a:r>
                      <a:r>
                        <a:rPr lang="en-US" sz="1100" u="none" strike="noStrike" dirty="0">
                          <a:effectLst/>
                          <a:latin typeface="Calibri" panose="020F0502020204030204" pitchFamily="34" charset="0"/>
                          <a:cs typeface="Calibri" panose="020F0502020204030204" pitchFamily="34" charset="0"/>
                        </a:rPr>
                        <a:t> QuantiFERON will       not have to also get PPD testing done for that semester; if subsequent placements require PPD, they will have to comply. </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000" u="none" strike="noStrike">
                          <a:effectLst/>
                          <a:latin typeface="Calibri" panose="020F0502020204030204" pitchFamily="34" charset="0"/>
                          <a:cs typeface="Calibri" panose="020F0502020204030204" pitchFamily="34" charset="0"/>
                        </a:rPr>
                        <a:t> </a:t>
                      </a:r>
                      <a:endParaRPr lang="en-US" sz="1000" b="0" i="0" u="none" strike="noStrike">
                        <a:solidFill>
                          <a:srgbClr val="000000"/>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351454425"/>
                  </a:ext>
                </a:extLst>
              </a:tr>
              <a:tr h="922945">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Influenza Vaccination </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Upload proof of </a:t>
                      </a:r>
                      <a:r>
                        <a:rPr lang="en-US" sz="1100" b="1" u="none" strike="noStrike" dirty="0">
                          <a:solidFill>
                            <a:srgbClr val="887149"/>
                          </a:solidFill>
                          <a:effectLst/>
                          <a:latin typeface="Calibri" panose="020F0502020204030204" pitchFamily="34" charset="0"/>
                          <a:cs typeface="Calibri" panose="020F0502020204030204" pitchFamily="34" charset="0"/>
                        </a:rPr>
                        <a:t>Influenza Vaccination</a:t>
                      </a:r>
                      <a:r>
                        <a:rPr lang="en-US" sz="1100" u="none" strike="noStrike" dirty="0">
                          <a:effectLst/>
                          <a:latin typeface="Calibri" panose="020F0502020204030204" pitchFamily="34" charset="0"/>
                          <a:cs typeface="Calibri" panose="020F0502020204030204" pitchFamily="34" charset="0"/>
                        </a:rPr>
                        <a:t> by October 1st annually. NOTE: the clinical sites will not accept a declination form. Some sites will accept a Medical Exemption. </a:t>
                      </a:r>
                      <a:r>
                        <a:rPr lang="en-US" sz="1100" b="1" u="none" strike="noStrike" dirty="0">
                          <a:effectLst/>
                          <a:latin typeface="Calibri" panose="020F0502020204030204" pitchFamily="34" charset="0"/>
                          <a:cs typeface="Calibri" panose="020F0502020204030204" pitchFamily="34" charset="0"/>
                        </a:rPr>
                        <a:t>Medical Exemption through OU does not guarantee an exemption by our clinical partners. </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000" u="none" strike="noStrike">
                          <a:effectLst/>
                          <a:latin typeface="Calibri" panose="020F0502020204030204" pitchFamily="34" charset="0"/>
                          <a:cs typeface="Calibri" panose="020F0502020204030204" pitchFamily="34" charset="0"/>
                        </a:rPr>
                        <a:t> </a:t>
                      </a:r>
                      <a:endParaRPr lang="en-US" sz="1000" b="0" i="0" u="none" strike="noStrike">
                        <a:solidFill>
                          <a:srgbClr val="000000"/>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2314654713"/>
                  </a:ext>
                </a:extLst>
              </a:tr>
              <a:tr h="504202">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N95 Fit Testing </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When N95 Fit Testing is required, the SON will provide this for you. The N95 Fit Testing must be done through OU SON.</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000" u="none" strike="noStrike" dirty="0">
                          <a:effectLst/>
                          <a:latin typeface="Calibri" panose="020F0502020204030204" pitchFamily="34" charset="0"/>
                          <a:cs typeface="Calibri" panose="020F0502020204030204" pitchFamily="34" charset="0"/>
                        </a:rPr>
                        <a:t>SON Will Provide PRN </a:t>
                      </a:r>
                      <a:endParaRPr lang="en-US" sz="1000" b="0" i="0" u="none" strike="noStrike" dirty="0">
                        <a:solidFill>
                          <a:srgbClr val="000000"/>
                        </a:solidFill>
                        <a:effectLst/>
                        <a:latin typeface="Calibri" panose="020F0502020204030204" pitchFamily="34" charset="0"/>
                        <a:cs typeface="Calibri" panose="020F0502020204030204" pitchFamily="34" charset="0"/>
                      </a:endParaRPr>
                    </a:p>
                  </a:txBody>
                  <a:tcPr marL="5083" marR="5083" marT="50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731609845"/>
                  </a:ext>
                </a:extLst>
              </a:tr>
            </a:tbl>
          </a:graphicData>
        </a:graphic>
      </p:graphicFrame>
    </p:spTree>
    <p:extLst>
      <p:ext uri="{BB962C8B-B14F-4D97-AF65-F5344CB8AC3E}">
        <p14:creationId xmlns:p14="http://schemas.microsoft.com/office/powerpoint/2010/main" val="3951712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F6D3917-4DB8-B247-9E41-905F6BFDC0F4}"/>
              </a:ext>
            </a:extLst>
          </p:cNvPr>
          <p:cNvSpPr>
            <a:spLocks noGrp="1"/>
          </p:cNvSpPr>
          <p:nvPr>
            <p:ph type="title" idx="4294967295"/>
          </p:nvPr>
        </p:nvSpPr>
        <p:spPr>
          <a:xfrm>
            <a:off x="534353" y="-1944159"/>
            <a:ext cx="6703695" cy="1944159"/>
          </a:xfrm>
        </p:spPr>
        <p:txBody>
          <a:bodyPr vert="horz" lIns="91440" tIns="45720" rIns="91440" bIns="45720" rtlCol="0" anchor="b">
            <a:normAutofit/>
          </a:bodyPr>
          <a:lstStyle/>
          <a:p>
            <a:r>
              <a:rPr lang="en-US" dirty="0"/>
              <a:t>Continuation of requirements page</a:t>
            </a:r>
          </a:p>
        </p:txBody>
      </p:sp>
      <p:graphicFrame>
        <p:nvGraphicFramePr>
          <p:cNvPr id="2" name="Table 1">
            <a:extLst>
              <a:ext uri="{FF2B5EF4-FFF2-40B4-BE49-F238E27FC236}">
                <a16:creationId xmlns:a16="http://schemas.microsoft.com/office/drawing/2014/main" id="{592799AE-E0FB-0C5F-584D-6FE7B92E9570}"/>
              </a:ext>
            </a:extLst>
          </p:cNvPr>
          <p:cNvGraphicFramePr>
            <a:graphicFrameLocks noGrp="1"/>
          </p:cNvGraphicFramePr>
          <p:nvPr>
            <p:extLst>
              <p:ext uri="{D42A27DB-BD31-4B8C-83A1-F6EECF244321}">
                <p14:modId xmlns:p14="http://schemas.microsoft.com/office/powerpoint/2010/main" val="3436331317"/>
              </p:ext>
            </p:extLst>
          </p:nvPr>
        </p:nvGraphicFramePr>
        <p:xfrm>
          <a:off x="253418" y="188007"/>
          <a:ext cx="7265563" cy="9827535"/>
        </p:xfrm>
        <a:graphic>
          <a:graphicData uri="http://schemas.openxmlformats.org/drawingml/2006/table">
            <a:tbl>
              <a:tblPr firstRow="1">
                <a:tableStyleId>{5C22544A-7EE6-4342-B048-85BDC9FD1C3A}</a:tableStyleId>
              </a:tblPr>
              <a:tblGrid>
                <a:gridCol w="2024561">
                  <a:extLst>
                    <a:ext uri="{9D8B030D-6E8A-4147-A177-3AD203B41FA5}">
                      <a16:colId xmlns:a16="http://schemas.microsoft.com/office/drawing/2014/main" val="2004495775"/>
                    </a:ext>
                  </a:extLst>
                </a:gridCol>
                <a:gridCol w="4193615">
                  <a:extLst>
                    <a:ext uri="{9D8B030D-6E8A-4147-A177-3AD203B41FA5}">
                      <a16:colId xmlns:a16="http://schemas.microsoft.com/office/drawing/2014/main" val="3493434490"/>
                    </a:ext>
                  </a:extLst>
                </a:gridCol>
                <a:gridCol w="1047387">
                  <a:extLst>
                    <a:ext uri="{9D8B030D-6E8A-4147-A177-3AD203B41FA5}">
                      <a16:colId xmlns:a16="http://schemas.microsoft.com/office/drawing/2014/main" val="793755247"/>
                    </a:ext>
                  </a:extLst>
                </a:gridCol>
              </a:tblGrid>
              <a:tr h="418744">
                <a:tc>
                  <a:txBody>
                    <a:bodyPr/>
                    <a:lstStyle/>
                    <a:p>
                      <a:pPr algn="ctr" fontAlgn="b"/>
                      <a:r>
                        <a:rPr lang="en-US" sz="1400" b="1" u="none" strike="noStrike" dirty="0">
                          <a:solidFill>
                            <a:schemeClr val="bg1"/>
                          </a:solidFill>
                          <a:effectLst/>
                          <a:latin typeface="Calibri" panose="020F0502020204030204" pitchFamily="34" charset="0"/>
                          <a:cs typeface="Calibri" panose="020F0502020204030204" pitchFamily="34" charset="0"/>
                        </a:rPr>
                        <a:t>Requires Renewal                     Every 2 Years</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tc>
                  <a:txBody>
                    <a:bodyPr/>
                    <a:lstStyle/>
                    <a:p>
                      <a:pPr algn="ctr" fontAlgn="b"/>
                      <a:r>
                        <a:rPr lang="en-US" sz="1400" b="1" u="none" strike="noStrike" dirty="0">
                          <a:solidFill>
                            <a:schemeClr val="bg1"/>
                          </a:solidFill>
                          <a:effectLst/>
                          <a:latin typeface="Calibri" panose="020F0502020204030204" pitchFamily="34" charset="0"/>
                          <a:cs typeface="Calibri" panose="020F0502020204030204" pitchFamily="34" charset="0"/>
                        </a:rPr>
                        <a:t>Acceptable Proof </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tc>
                  <a:txBody>
                    <a:bodyPr/>
                    <a:lstStyle/>
                    <a:p>
                      <a:pPr algn="ctr" fontAlgn="b"/>
                      <a:r>
                        <a:rPr lang="en-US" sz="1400" b="1" u="none" strike="noStrike" dirty="0">
                          <a:solidFill>
                            <a:schemeClr val="bg1"/>
                          </a:solidFill>
                          <a:effectLst/>
                          <a:latin typeface="Calibri" panose="020F0502020204030204" pitchFamily="34" charset="0"/>
                          <a:cs typeface="Calibri" panose="020F0502020204030204" pitchFamily="34" charset="0"/>
                        </a:rPr>
                        <a:t>Completed </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extLst>
                  <a:ext uri="{0D108BD9-81ED-4DB2-BD59-A6C34878D82A}">
                    <a16:rowId xmlns:a16="http://schemas.microsoft.com/office/drawing/2014/main" val="3415048890"/>
                  </a:ext>
                </a:extLst>
              </a:tr>
              <a:tr h="1000428">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Basic Life Support (BLS) Certification</a:t>
                      </a:r>
                      <a:r>
                        <a:rPr lang="en-US" sz="1100" b="1" u="none" strike="noStrike" baseline="0" dirty="0">
                          <a:solidFill>
                            <a:srgbClr val="887149"/>
                          </a:solidFill>
                          <a:effectLst/>
                          <a:latin typeface="Calibri" panose="020F0502020204030204" pitchFamily="34" charset="0"/>
                          <a:cs typeface="Calibri" panose="020F0502020204030204" pitchFamily="34" charset="0"/>
                        </a:rPr>
                        <a:t> </a:t>
                      </a:r>
                      <a:r>
                        <a:rPr lang="en-US" sz="1100" b="1" u="none" strike="noStrike" dirty="0">
                          <a:solidFill>
                            <a:srgbClr val="887149"/>
                          </a:solidFill>
                          <a:effectLst/>
                          <a:latin typeface="Calibri" panose="020F0502020204030204" pitchFamily="34" charset="0"/>
                          <a:cs typeface="Calibri" panose="020F0502020204030204" pitchFamily="34" charset="0"/>
                        </a:rPr>
                        <a:t>(DNP-NA and AGACNP students see additional requirements below)</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Upload copy of valid (non-expired) BLS Card.</a:t>
                      </a:r>
                      <a:r>
                        <a:rPr lang="en-US" sz="1100" u="none" strike="noStrike" dirty="0">
                          <a:effectLst/>
                          <a:latin typeface="Calibri" panose="020F0502020204030204" pitchFamily="34" charset="0"/>
                          <a:cs typeface="Calibri" panose="020F0502020204030204" pitchFamily="34" charset="0"/>
                        </a:rPr>
                        <a:t> BLS certification </a:t>
                      </a:r>
                      <a:r>
                        <a:rPr lang="en-US" sz="1100" u="sng" strike="noStrike" dirty="0">
                          <a:effectLst/>
                          <a:latin typeface="Calibri" panose="020F0502020204030204" pitchFamily="34" charset="0"/>
                          <a:cs typeface="Calibri" panose="020F0502020204030204" pitchFamily="34" charset="0"/>
                        </a:rPr>
                        <a:t>must be through </a:t>
                      </a:r>
                      <a:r>
                        <a:rPr lang="en-US" sz="1100" b="1" u="sng" strike="noStrike" dirty="0">
                          <a:solidFill>
                            <a:srgbClr val="887149"/>
                          </a:solidFill>
                          <a:effectLst/>
                          <a:latin typeface="Calibri" panose="020F0502020204030204" pitchFamily="34" charset="0"/>
                          <a:cs typeface="Calibri" panose="020F0502020204030204" pitchFamily="34" charset="0"/>
                        </a:rPr>
                        <a:t>American Heart Association</a:t>
                      </a:r>
                      <a:r>
                        <a:rPr lang="en-US" sz="1100" b="1" u="none" strike="noStrike" dirty="0">
                          <a:effectLst/>
                          <a:latin typeface="Calibri" panose="020F0502020204030204" pitchFamily="34" charset="0"/>
                          <a:cs typeface="Calibri" panose="020F0502020204030204" pitchFamily="34" charset="0"/>
                        </a:rPr>
                        <a:t> </a:t>
                      </a:r>
                      <a:r>
                        <a:rPr lang="en-US" sz="1100" u="none" strike="noStrike" dirty="0">
                          <a:effectLst/>
                          <a:latin typeface="Calibri" panose="020F0502020204030204" pitchFamily="34" charset="0"/>
                          <a:cs typeface="Calibri" panose="020F0502020204030204" pitchFamily="34" charset="0"/>
                        </a:rPr>
                        <a:t>and must include the hands-on component. The </a:t>
                      </a:r>
                      <a:r>
                        <a:rPr lang="en-US" sz="1100" u="sng" strike="noStrike" dirty="0">
                          <a:effectLst/>
                          <a:latin typeface="Calibri" panose="020F0502020204030204" pitchFamily="34" charset="0"/>
                          <a:cs typeface="Calibri" panose="020F0502020204030204" pitchFamily="34" charset="0"/>
                        </a:rPr>
                        <a:t>only</a:t>
                      </a:r>
                      <a:r>
                        <a:rPr lang="en-US" sz="1100" u="none" strike="noStrike" dirty="0">
                          <a:effectLst/>
                          <a:latin typeface="Calibri" panose="020F0502020204030204" pitchFamily="34" charset="0"/>
                          <a:cs typeface="Calibri" panose="020F0502020204030204" pitchFamily="34" charset="0"/>
                        </a:rPr>
                        <a:t> acceptable course is titled </a:t>
                      </a:r>
                      <a:r>
                        <a:rPr lang="en-US" sz="1100" b="1" u="none" strike="noStrike" dirty="0">
                          <a:solidFill>
                            <a:srgbClr val="887149"/>
                          </a:solidFill>
                          <a:effectLst/>
                          <a:latin typeface="Calibri" panose="020F0502020204030204" pitchFamily="34" charset="0"/>
                          <a:cs typeface="Calibri" panose="020F0502020204030204" pitchFamily="34" charset="0"/>
                        </a:rPr>
                        <a:t>BLS Provider </a:t>
                      </a:r>
                      <a:r>
                        <a:rPr lang="en-US" sz="1100" u="none" strike="noStrike" dirty="0">
                          <a:effectLst/>
                          <a:latin typeface="Calibri" panose="020F0502020204030204" pitchFamily="34" charset="0"/>
                          <a:cs typeface="Calibri" panose="020F0502020204030204" pitchFamily="34" charset="0"/>
                        </a:rPr>
                        <a:t>and is for Healthcare Professionals. No other provider or CPR course will be accepted, including American Red Cross, Lifesaver, </a:t>
                      </a:r>
                      <a:r>
                        <a:rPr lang="en-US" sz="1100" u="none" strike="noStrike" dirty="0" err="1">
                          <a:effectLst/>
                          <a:latin typeface="Calibri" panose="020F0502020204030204" pitchFamily="34" charset="0"/>
                          <a:cs typeface="Calibri" panose="020F0502020204030204" pitchFamily="34" charset="0"/>
                        </a:rPr>
                        <a:t>Heartsaver</a:t>
                      </a:r>
                      <a:r>
                        <a:rPr lang="en-US" sz="1100" u="none" strike="noStrike" dirty="0">
                          <a:effectLst/>
                          <a:latin typeface="Calibri" panose="020F0502020204030204" pitchFamily="34" charset="0"/>
                          <a:cs typeface="Calibri" panose="020F0502020204030204" pitchFamily="34" charset="0"/>
                        </a:rPr>
                        <a:t>, etc. </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 </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500159080"/>
                  </a:ext>
                </a:extLst>
              </a:tr>
              <a:tr h="430423">
                <a:tc>
                  <a:txBody>
                    <a:bodyPr/>
                    <a:lstStyle/>
                    <a:p>
                      <a:pPr algn="ctr" fontAlgn="b"/>
                      <a:r>
                        <a:rPr lang="en-US" sz="1400" b="1" u="none" strike="noStrike" dirty="0">
                          <a:solidFill>
                            <a:schemeClr val="bg1"/>
                          </a:solidFill>
                          <a:effectLst/>
                          <a:latin typeface="Calibri" panose="020F0502020204030204" pitchFamily="34" charset="0"/>
                          <a:cs typeface="Calibri" panose="020F0502020204030204" pitchFamily="34" charset="0"/>
                        </a:rPr>
                        <a:t>Requires Attention</a:t>
                      </a:r>
                      <a:r>
                        <a:rPr lang="en-US" sz="1400" b="1" u="none" strike="noStrike" baseline="0" dirty="0">
                          <a:solidFill>
                            <a:schemeClr val="bg1"/>
                          </a:solidFill>
                          <a:effectLst/>
                          <a:latin typeface="Calibri" panose="020F0502020204030204" pitchFamily="34" charset="0"/>
                          <a:cs typeface="Calibri" panose="020F0502020204030204" pitchFamily="34" charset="0"/>
                        </a:rPr>
                        <a:t> </a:t>
                      </a:r>
                      <a:r>
                        <a:rPr lang="en-US" sz="1400" b="1" u="none" strike="noStrike" dirty="0">
                          <a:solidFill>
                            <a:schemeClr val="bg1"/>
                          </a:solidFill>
                          <a:effectLst/>
                          <a:latin typeface="Calibri" panose="020F0502020204030204" pitchFamily="34" charset="0"/>
                          <a:cs typeface="Calibri" panose="020F0502020204030204" pitchFamily="34" charset="0"/>
                        </a:rPr>
                        <a:t>Every Semester</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tc>
                  <a:txBody>
                    <a:bodyPr/>
                    <a:lstStyle/>
                    <a:p>
                      <a:pPr algn="ctr" fontAlgn="b"/>
                      <a:r>
                        <a:rPr lang="en-US" sz="1400" b="1" u="none" strike="noStrike" dirty="0">
                          <a:solidFill>
                            <a:schemeClr val="bg1">
                              <a:lumMod val="95000"/>
                            </a:schemeClr>
                          </a:solidFill>
                          <a:effectLst/>
                          <a:latin typeface="Calibri" panose="020F0502020204030204" pitchFamily="34" charset="0"/>
                          <a:cs typeface="Calibri" panose="020F0502020204030204" pitchFamily="34" charset="0"/>
                        </a:rPr>
                        <a:t>Acceptable Proof </a:t>
                      </a:r>
                      <a:endParaRPr lang="en-US" sz="1400" b="1" i="0" u="none" strike="noStrike" dirty="0">
                        <a:solidFill>
                          <a:schemeClr val="bg1">
                            <a:lumMod val="95000"/>
                          </a:schemeClr>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tc>
                  <a:txBody>
                    <a:bodyPr/>
                    <a:lstStyle/>
                    <a:p>
                      <a:pPr algn="ctr" fontAlgn="b"/>
                      <a:r>
                        <a:rPr lang="en-US" sz="1400" b="1" u="none" strike="noStrike" dirty="0">
                          <a:solidFill>
                            <a:schemeClr val="bg1">
                              <a:lumMod val="95000"/>
                            </a:schemeClr>
                          </a:solidFill>
                          <a:effectLst/>
                          <a:latin typeface="Calibri" panose="020F0502020204030204" pitchFamily="34" charset="0"/>
                          <a:cs typeface="Calibri" panose="020F0502020204030204" pitchFamily="34" charset="0"/>
                        </a:rPr>
                        <a:t>Completed</a:t>
                      </a:r>
                      <a:endParaRPr lang="en-US" sz="1400" b="1" i="0" u="none" strike="noStrike" dirty="0">
                        <a:solidFill>
                          <a:schemeClr val="bg1">
                            <a:lumMod val="95000"/>
                          </a:schemeClr>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extLst>
                  <a:ext uri="{0D108BD9-81ED-4DB2-BD59-A6C34878D82A}">
                    <a16:rowId xmlns:a16="http://schemas.microsoft.com/office/drawing/2014/main" val="1717623049"/>
                  </a:ext>
                </a:extLst>
              </a:tr>
              <a:tr h="1603476">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Site Specific Requirements </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After you receive each clinical placement assignment, you will have to </a:t>
                      </a:r>
                    </a:p>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complete and submit all site-specific requirements by the communicated deadline date</a:t>
                      </a:r>
                      <a:r>
                        <a:rPr lang="en-US" sz="1100" u="none" strike="noStrike" dirty="0">
                          <a:effectLst/>
                          <a:latin typeface="Calibri" panose="020F0502020204030204" pitchFamily="34" charset="0"/>
                          <a:cs typeface="Calibri" panose="020F0502020204030204" pitchFamily="34" charset="0"/>
                        </a:rPr>
                        <a:t>. Failure to complete each requirement by the communicated deadline date will result in removal from the clinical rotation and will impact your progression in the program. Some clinical sites may add additional requirements (e.g. EPIC Training) via direct communication through your OU email. You must meet deadlines for these additional requirements as well, to avoid being removed from the clinical rotation. </a:t>
                      </a:r>
                      <a:r>
                        <a:rPr lang="en-US" sz="1100" b="1" u="none" strike="noStrike" dirty="0">
                          <a:effectLst/>
                          <a:latin typeface="Calibri" panose="020F0502020204030204" pitchFamily="34" charset="0"/>
                          <a:cs typeface="Calibri" panose="020F0502020204030204" pitchFamily="34" charset="0"/>
                        </a:rPr>
                        <a:t>Ensure that your OU email is reflected in ACEMAPP. </a:t>
                      </a:r>
                      <a:endParaRPr lang="en-US" sz="11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 </a:t>
                      </a:r>
                      <a:endParaRPr lang="en-US" sz="11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2102042382"/>
                  </a:ext>
                </a:extLst>
              </a:tr>
              <a:tr h="430423">
                <a:tc>
                  <a:txBody>
                    <a:bodyPr/>
                    <a:lstStyle/>
                    <a:p>
                      <a:pPr algn="ctr" fontAlgn="b"/>
                      <a:r>
                        <a:rPr lang="en-US" sz="1400" b="1" u="none" strike="noStrike" dirty="0">
                          <a:solidFill>
                            <a:schemeClr val="bg1"/>
                          </a:solidFill>
                          <a:effectLst/>
                          <a:latin typeface="Calibri" panose="020F0502020204030204" pitchFamily="34" charset="0"/>
                          <a:cs typeface="Calibri" panose="020F0502020204030204" pitchFamily="34" charset="0"/>
                        </a:rPr>
                        <a:t>Requires Ongoing Attention</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tc>
                  <a:txBody>
                    <a:bodyPr/>
                    <a:lstStyle/>
                    <a:p>
                      <a:pPr algn="ctr" fontAlgn="b"/>
                      <a:r>
                        <a:rPr lang="en-US" sz="1400" b="1" u="none" strike="noStrike" dirty="0">
                          <a:solidFill>
                            <a:schemeClr val="bg1">
                              <a:lumMod val="95000"/>
                            </a:schemeClr>
                          </a:solidFill>
                          <a:effectLst/>
                          <a:latin typeface="Calibri" panose="020F0502020204030204" pitchFamily="34" charset="0"/>
                          <a:cs typeface="Calibri" panose="020F0502020204030204" pitchFamily="34" charset="0"/>
                        </a:rPr>
                        <a:t>Acceptable Proof </a:t>
                      </a:r>
                      <a:endParaRPr lang="en-US" sz="1400" b="1" i="0" u="none" strike="noStrike" dirty="0">
                        <a:solidFill>
                          <a:schemeClr val="bg1">
                            <a:lumMod val="95000"/>
                          </a:schemeClr>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tc>
                  <a:txBody>
                    <a:bodyPr/>
                    <a:lstStyle/>
                    <a:p>
                      <a:pPr algn="ctr" fontAlgn="b"/>
                      <a:r>
                        <a:rPr lang="en-US" sz="1400" b="1" u="none" strike="noStrike" dirty="0">
                          <a:solidFill>
                            <a:schemeClr val="bg1">
                              <a:lumMod val="95000"/>
                            </a:schemeClr>
                          </a:solidFill>
                          <a:effectLst/>
                          <a:latin typeface="Calibri" panose="020F0502020204030204" pitchFamily="34" charset="0"/>
                          <a:cs typeface="Calibri" panose="020F0502020204030204" pitchFamily="34" charset="0"/>
                        </a:rPr>
                        <a:t>Completed</a:t>
                      </a:r>
                      <a:endParaRPr lang="en-US" sz="1400" b="1" i="0" u="none" strike="noStrike" dirty="0">
                        <a:solidFill>
                          <a:schemeClr val="bg1">
                            <a:lumMod val="95000"/>
                          </a:schemeClr>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extLst>
                  <a:ext uri="{0D108BD9-81ED-4DB2-BD59-A6C34878D82A}">
                    <a16:rowId xmlns:a16="http://schemas.microsoft.com/office/drawing/2014/main" val="2807155961"/>
                  </a:ext>
                </a:extLst>
              </a:tr>
              <a:tr h="671985">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Liability Insurance </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Oakland University covers all students with liability insurance through Marsh USA, Inc. Coverage is 1 million per occurrence and 3 million aggregate. A copy of this insurance policy is located in the nursing office. </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 </a:t>
                      </a:r>
                      <a:endParaRPr lang="en-US" sz="11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2289898964"/>
                  </a:ext>
                </a:extLst>
              </a:tr>
              <a:tr h="698215">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Health Insurance </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All students in the SON must </a:t>
                      </a:r>
                      <a:r>
                        <a:rPr lang="en-US" sz="1100" b="1" u="none" strike="noStrike" dirty="0">
                          <a:solidFill>
                            <a:srgbClr val="887149"/>
                          </a:solidFill>
                          <a:effectLst/>
                          <a:latin typeface="Calibri" panose="020F0502020204030204" pitchFamily="34" charset="0"/>
                          <a:cs typeface="Calibri" panose="020F0502020204030204" pitchFamily="34" charset="0"/>
                        </a:rPr>
                        <a:t>have active health insurance during the entire program.</a:t>
                      </a:r>
                      <a:r>
                        <a:rPr lang="en-US" sz="1100" u="none" strike="noStrike" dirty="0">
                          <a:effectLst/>
                          <a:latin typeface="Calibri" panose="020F0502020204030204" pitchFamily="34" charset="0"/>
                          <a:cs typeface="Calibri" panose="020F0502020204030204" pitchFamily="34" charset="0"/>
                        </a:rPr>
                        <a:t> Failure to have active coverage will prevent student participation in clinical placements, as some sites require coverage proof.  </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 </a:t>
                      </a:r>
                      <a:endParaRPr lang="en-US" sz="11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3646243434"/>
                  </a:ext>
                </a:extLst>
              </a:tr>
              <a:tr h="430423">
                <a:tc>
                  <a:txBody>
                    <a:bodyPr/>
                    <a:lstStyle/>
                    <a:p>
                      <a:pPr algn="ctr" fontAlgn="b"/>
                      <a:r>
                        <a:rPr lang="en-US" sz="1400" b="1" u="none" strike="noStrike" dirty="0">
                          <a:solidFill>
                            <a:schemeClr val="bg1"/>
                          </a:solidFill>
                          <a:effectLst/>
                          <a:latin typeface="Calibri" panose="020F0502020204030204" pitchFamily="34" charset="0"/>
                          <a:cs typeface="Calibri" panose="020F0502020204030204" pitchFamily="34" charset="0"/>
                        </a:rPr>
                        <a:t>Additional Requirements for Graduate Students </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tc>
                  <a:txBody>
                    <a:bodyPr/>
                    <a:lstStyle/>
                    <a:p>
                      <a:pPr algn="ctr" fontAlgn="b"/>
                      <a:r>
                        <a:rPr lang="en-US" sz="1400" b="1" u="none" strike="noStrike" dirty="0">
                          <a:solidFill>
                            <a:schemeClr val="bg1">
                              <a:lumMod val="95000"/>
                            </a:schemeClr>
                          </a:solidFill>
                          <a:effectLst/>
                          <a:latin typeface="Calibri" panose="020F0502020204030204" pitchFamily="34" charset="0"/>
                          <a:cs typeface="Calibri" panose="020F0502020204030204" pitchFamily="34" charset="0"/>
                        </a:rPr>
                        <a:t>Acceptable Proof / Notes:</a:t>
                      </a:r>
                      <a:endParaRPr lang="en-US" sz="1400" b="1" i="0" u="none" strike="noStrike" dirty="0">
                        <a:solidFill>
                          <a:schemeClr val="bg1">
                            <a:lumMod val="95000"/>
                          </a:schemeClr>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tc>
                  <a:txBody>
                    <a:bodyPr/>
                    <a:lstStyle/>
                    <a:p>
                      <a:pPr algn="ctr" fontAlgn="b"/>
                      <a:r>
                        <a:rPr lang="en-US" sz="1400" b="1" u="none" strike="noStrike" dirty="0">
                          <a:solidFill>
                            <a:schemeClr val="bg1">
                              <a:lumMod val="95000"/>
                            </a:schemeClr>
                          </a:solidFill>
                          <a:effectLst/>
                          <a:latin typeface="Calibri" panose="020F0502020204030204" pitchFamily="34" charset="0"/>
                          <a:cs typeface="Calibri" panose="020F0502020204030204" pitchFamily="34" charset="0"/>
                        </a:rPr>
                        <a:t>Completed </a:t>
                      </a:r>
                      <a:endParaRPr lang="en-US" sz="1400" b="1" i="0" u="none" strike="noStrike" dirty="0">
                        <a:solidFill>
                          <a:schemeClr val="bg1">
                            <a:lumMod val="95000"/>
                          </a:schemeClr>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69020"/>
                      </a:srgbClr>
                    </a:solidFill>
                  </a:tcPr>
                </a:tc>
                <a:extLst>
                  <a:ext uri="{0D108BD9-81ED-4DB2-BD59-A6C34878D82A}">
                    <a16:rowId xmlns:a16="http://schemas.microsoft.com/office/drawing/2014/main" val="2880677941"/>
                  </a:ext>
                </a:extLst>
              </a:tr>
              <a:tr h="982173">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Current RN License</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Submit an original copy of your RN License </a:t>
                      </a:r>
                      <a:r>
                        <a:rPr lang="en-US" sz="1100" u="none" strike="noStrike" dirty="0">
                          <a:effectLst/>
                          <a:latin typeface="Calibri" panose="020F0502020204030204" pitchFamily="34" charset="0"/>
                          <a:cs typeface="Calibri" panose="020F0502020204030204" pitchFamily="34" charset="0"/>
                        </a:rPr>
                        <a:t>initially. Subsequent verification will be via LARA. Students with an out of state RN License must obtain a MI RN License after one year in the program (exceptions apply for Forensic Nursing students). All graduate students must maintain up-to-date licensure, without a lapse between renewal periods.</a:t>
                      </a:r>
                      <a:endParaRPr lang="en-US" sz="11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 </a:t>
                      </a:r>
                      <a:endParaRPr lang="en-US" sz="11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279208160"/>
                  </a:ext>
                </a:extLst>
              </a:tr>
              <a:tr h="913696">
                <a:tc>
                  <a:txBody>
                    <a:bodyPr/>
                    <a:lstStyle/>
                    <a:p>
                      <a:pPr algn="ctr" fontAlgn="b"/>
                      <a:r>
                        <a:rPr lang="nl-NL" sz="1100" b="1" u="none" strike="noStrike" dirty="0">
                          <a:solidFill>
                            <a:srgbClr val="887149"/>
                          </a:solidFill>
                          <a:effectLst/>
                          <a:latin typeface="Calibri" panose="020F0502020204030204" pitchFamily="34" charset="0"/>
                          <a:cs typeface="Calibri" panose="020F0502020204030204" pitchFamily="34" charset="0"/>
                        </a:rPr>
                        <a:t>BLS+ACLS+PALS</a:t>
                      </a:r>
                    </a:p>
                    <a:p>
                      <a:pPr algn="ctr" fontAlgn="b"/>
                      <a:r>
                        <a:rPr lang="nl-NL" sz="1100" b="1" u="none" strike="noStrike" dirty="0">
                          <a:solidFill>
                            <a:srgbClr val="887149"/>
                          </a:solidFill>
                          <a:effectLst/>
                          <a:latin typeface="Calibri" panose="020F0502020204030204" pitchFamily="34" charset="0"/>
                          <a:cs typeface="Calibri" panose="020F0502020204030204" pitchFamily="34" charset="0"/>
                        </a:rPr>
                        <a:t>DNP-NA Students</a:t>
                      </a:r>
                      <a:endParaRPr lang="nl-NL" sz="1100" b="1" i="0" u="none" strike="noStrike" dirty="0">
                        <a:solidFill>
                          <a:srgbClr val="887149"/>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Submit copy of valid (non-expired) BLS + ACLS + PALS Card. </a:t>
                      </a:r>
                      <a:r>
                        <a:rPr lang="en-US" sz="1100" u="none" strike="noStrike" dirty="0">
                          <a:effectLst/>
                          <a:latin typeface="Calibri" panose="020F0502020204030204" pitchFamily="34" charset="0"/>
                          <a:cs typeface="Calibri" panose="020F0502020204030204" pitchFamily="34" charset="0"/>
                        </a:rPr>
                        <a:t>Must be through American Heart Association and </a:t>
                      </a:r>
                      <a:r>
                        <a:rPr lang="en-US" sz="1100" u="sng" strike="noStrike" dirty="0">
                          <a:effectLst/>
                          <a:latin typeface="Calibri" panose="020F0502020204030204" pitchFamily="34" charset="0"/>
                          <a:cs typeface="Calibri" panose="020F0502020204030204" pitchFamily="34" charset="0"/>
                        </a:rPr>
                        <a:t>must be</a:t>
                      </a:r>
                      <a:r>
                        <a:rPr lang="en-US" sz="1100" u="none" strike="noStrike" dirty="0">
                          <a:effectLst/>
                          <a:latin typeface="Calibri" panose="020F0502020204030204" pitchFamily="34" charset="0"/>
                          <a:cs typeface="Calibri" panose="020F0502020204030204" pitchFamily="34" charset="0"/>
                        </a:rPr>
                        <a:t> </a:t>
                      </a:r>
                      <a:r>
                        <a:rPr lang="en-US" sz="1100" b="1" u="none" strike="noStrike" dirty="0">
                          <a:solidFill>
                            <a:srgbClr val="887149"/>
                          </a:solidFill>
                          <a:effectLst/>
                          <a:latin typeface="Calibri" panose="020F0502020204030204" pitchFamily="34" charset="0"/>
                          <a:cs typeface="Calibri" panose="020F0502020204030204" pitchFamily="34" charset="0"/>
                        </a:rPr>
                        <a:t>BLS Provider </a:t>
                      </a:r>
                      <a:r>
                        <a:rPr lang="en-US" sz="1100" u="none" strike="noStrike" dirty="0">
                          <a:effectLst/>
                          <a:latin typeface="Calibri" panose="020F0502020204030204" pitchFamily="34" charset="0"/>
                          <a:cs typeface="Calibri" panose="020F0502020204030204" pitchFamily="34" charset="0"/>
                        </a:rPr>
                        <a:t>for Healthcare Professionals. </a:t>
                      </a:r>
                      <a:r>
                        <a:rPr lang="en-US" sz="1100" b="1" u="none" strike="noStrike" dirty="0">
                          <a:solidFill>
                            <a:srgbClr val="887149"/>
                          </a:solidFill>
                          <a:effectLst/>
                          <a:latin typeface="Calibri" panose="020F0502020204030204" pitchFamily="34" charset="0"/>
                          <a:cs typeface="Calibri" panose="020F0502020204030204" pitchFamily="34" charset="0"/>
                        </a:rPr>
                        <a:t>NOTE: Students must maintain up-to-date certification, without lapse, and update to Typhon prior to expiration.</a:t>
                      </a:r>
                      <a:endParaRPr lang="en-US" sz="11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 </a:t>
                      </a:r>
                      <a:endParaRPr lang="en-US" sz="11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2886750333"/>
                  </a:ext>
                </a:extLst>
              </a:tr>
              <a:tr h="872246">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BLS+ACLS</a:t>
                      </a:r>
                    </a:p>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AGACNP Students</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Submit copy of valid (non-expired) BLS + ACLS Card. </a:t>
                      </a:r>
                      <a:r>
                        <a:rPr lang="en-US" sz="1100" u="none" strike="noStrike" dirty="0">
                          <a:effectLst/>
                          <a:latin typeface="Calibri" panose="020F0502020204030204" pitchFamily="34" charset="0"/>
                          <a:cs typeface="Calibri" panose="020F0502020204030204" pitchFamily="34" charset="0"/>
                        </a:rPr>
                        <a:t>Must be through American Heart Association and </a:t>
                      </a:r>
                      <a:r>
                        <a:rPr lang="en-US" sz="1100" u="sng" strike="noStrike" dirty="0">
                          <a:effectLst/>
                          <a:latin typeface="Calibri" panose="020F0502020204030204" pitchFamily="34" charset="0"/>
                          <a:cs typeface="Calibri" panose="020F0502020204030204" pitchFamily="34" charset="0"/>
                        </a:rPr>
                        <a:t>must be</a:t>
                      </a:r>
                      <a:r>
                        <a:rPr lang="en-US" sz="1100" u="none" strike="noStrike" dirty="0">
                          <a:effectLst/>
                          <a:latin typeface="Calibri" panose="020F0502020204030204" pitchFamily="34" charset="0"/>
                          <a:cs typeface="Calibri" panose="020F0502020204030204" pitchFamily="34" charset="0"/>
                        </a:rPr>
                        <a:t> </a:t>
                      </a:r>
                      <a:r>
                        <a:rPr lang="en-US" sz="1100" b="1" u="none" strike="noStrike" dirty="0">
                          <a:solidFill>
                            <a:srgbClr val="887149"/>
                          </a:solidFill>
                          <a:effectLst/>
                          <a:latin typeface="Calibri" panose="020F0502020204030204" pitchFamily="34" charset="0"/>
                          <a:cs typeface="Calibri" panose="020F0502020204030204" pitchFamily="34" charset="0"/>
                        </a:rPr>
                        <a:t>BLS Provider </a:t>
                      </a:r>
                      <a:r>
                        <a:rPr lang="en-US" sz="1100" u="none" strike="noStrike" dirty="0">
                          <a:effectLst/>
                          <a:latin typeface="Calibri" panose="020F0502020204030204" pitchFamily="34" charset="0"/>
                          <a:cs typeface="Calibri" panose="020F0502020204030204" pitchFamily="34" charset="0"/>
                        </a:rPr>
                        <a:t>for Healthcare Professionals. </a:t>
                      </a:r>
                      <a:r>
                        <a:rPr lang="en-US" sz="1100" b="1" u="none" strike="noStrike" dirty="0">
                          <a:solidFill>
                            <a:srgbClr val="887149"/>
                          </a:solidFill>
                          <a:effectLst/>
                          <a:latin typeface="Calibri" panose="020F0502020204030204" pitchFamily="34" charset="0"/>
                          <a:cs typeface="Calibri" panose="020F0502020204030204" pitchFamily="34" charset="0"/>
                        </a:rPr>
                        <a:t>NOTE: Students must maintain up-to-date certification, without lapse, and update to Typhon prior to expiration.</a:t>
                      </a:r>
                      <a:endParaRPr lang="en-US" sz="11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 </a:t>
                      </a:r>
                      <a:endParaRPr lang="en-US" sz="1100" b="1"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776917427"/>
                  </a:ext>
                </a:extLst>
              </a:tr>
              <a:tr h="1367327">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Health Requirements </a:t>
                      </a:r>
                      <a:endParaRPr lang="en-US" sz="1100" b="1" i="0" u="none" strike="noStrike" dirty="0">
                        <a:solidFill>
                          <a:srgbClr val="887149"/>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FNP, AGACNP, AGPCNP, and DNP-NA </a:t>
                      </a:r>
                      <a:r>
                        <a:rPr lang="en-US" sz="1100" u="none" strike="noStrike" dirty="0">
                          <a:effectLst/>
                          <a:latin typeface="Calibri" panose="020F0502020204030204" pitchFamily="34" charset="0"/>
                          <a:cs typeface="Calibri" panose="020F0502020204030204" pitchFamily="34" charset="0"/>
                        </a:rPr>
                        <a:t>students will upload health requirement documents to </a:t>
                      </a:r>
                      <a:r>
                        <a:rPr lang="en-US" sz="1100" b="1" u="none" strike="noStrike" dirty="0">
                          <a:solidFill>
                            <a:srgbClr val="887149"/>
                          </a:solidFill>
                          <a:effectLst/>
                          <a:latin typeface="Calibri" panose="020F0502020204030204" pitchFamily="34" charset="0"/>
                          <a:cs typeface="Calibri" panose="020F0502020204030204" pitchFamily="34" charset="0"/>
                        </a:rPr>
                        <a:t>Typhon</a:t>
                      </a:r>
                      <a:r>
                        <a:rPr lang="en-US" sz="1100" u="none" strike="noStrike" dirty="0">
                          <a:effectLst/>
                          <a:latin typeface="Calibri" panose="020F0502020204030204" pitchFamily="34" charset="0"/>
                          <a:cs typeface="Calibri" panose="020F0502020204030204" pitchFamily="34" charset="0"/>
                        </a:rPr>
                        <a:t> at </a:t>
                      </a:r>
                      <a:r>
                        <a:rPr lang="en-US" sz="1100" u="none" strike="noStrike" dirty="0">
                          <a:effectLst/>
                          <a:latin typeface="Calibri" panose="020F0502020204030204" pitchFamily="34" charset="0"/>
                          <a:cs typeface="Calibri" panose="020F0502020204030204" pitchFamily="34" charset="0"/>
                          <a:hlinkClick r:id="rId2"/>
                        </a:rPr>
                        <a:t>www.typhongroup.net</a:t>
                      </a:r>
                      <a:r>
                        <a:rPr lang="en-US" sz="1100" u="none" strike="noStrike" dirty="0">
                          <a:effectLst/>
                          <a:latin typeface="Calibri" panose="020F0502020204030204" pitchFamily="34" charset="0"/>
                          <a:cs typeface="Calibri" panose="020F0502020204030204" pitchFamily="34" charset="0"/>
                        </a:rPr>
                        <a:t>, after they are invited to the platform. NOTE: Some clinical sites may also require an ACEMAPP account, which students would be invited to accordingly. </a:t>
                      </a:r>
                      <a:r>
                        <a:rPr lang="en-US" sz="1100" b="1" u="none" strike="noStrike" dirty="0">
                          <a:solidFill>
                            <a:srgbClr val="887149"/>
                          </a:solidFill>
                          <a:effectLst/>
                          <a:latin typeface="Calibri" panose="020F0502020204030204" pitchFamily="34" charset="0"/>
                          <a:cs typeface="Calibri" panose="020F0502020204030204" pitchFamily="34" charset="0"/>
                        </a:rPr>
                        <a:t>ACEMAPP fees ($50 annually) </a:t>
                      </a:r>
                      <a:r>
                        <a:rPr lang="en-US" sz="1100" b="0" u="none" strike="noStrike" dirty="0">
                          <a:solidFill>
                            <a:schemeClr val="tx1"/>
                          </a:solidFill>
                          <a:effectLst/>
                          <a:latin typeface="Calibri" panose="020F0502020204030204" pitchFamily="34" charset="0"/>
                          <a:cs typeface="Calibri" panose="020F0502020204030204" pitchFamily="34" charset="0"/>
                        </a:rPr>
                        <a:t>are the responsibility </a:t>
                      </a:r>
                      <a:r>
                        <a:rPr lang="en-US" sz="1100" u="none" strike="noStrike" dirty="0">
                          <a:effectLst/>
                          <a:latin typeface="Calibri" panose="020F0502020204030204" pitchFamily="34" charset="0"/>
                          <a:cs typeface="Calibri" panose="020F0502020204030204" pitchFamily="34" charset="0"/>
                        </a:rPr>
                        <a:t>of each student. </a:t>
                      </a:r>
                    </a:p>
                    <a:p>
                      <a:pPr algn="ctr" fontAlgn="b"/>
                      <a:r>
                        <a:rPr lang="en-US" sz="1100" b="1" u="none" strike="noStrike" dirty="0">
                          <a:solidFill>
                            <a:srgbClr val="887149"/>
                          </a:solidFill>
                          <a:effectLst/>
                          <a:latin typeface="Calibri" panose="020F0502020204030204" pitchFamily="34" charset="0"/>
                          <a:cs typeface="Calibri" panose="020F0502020204030204" pitchFamily="34" charset="0"/>
                        </a:rPr>
                        <a:t>FN, AGACNP, and other graduate </a:t>
                      </a:r>
                      <a:r>
                        <a:rPr lang="en-US" sz="1100" u="none" strike="noStrike" dirty="0">
                          <a:effectLst/>
                          <a:latin typeface="Calibri" panose="020F0502020204030204" pitchFamily="34" charset="0"/>
                          <a:cs typeface="Calibri" panose="020F0502020204030204" pitchFamily="34" charset="0"/>
                        </a:rPr>
                        <a:t>students as required, will upload all health requirement documents to </a:t>
                      </a:r>
                      <a:r>
                        <a:rPr lang="en-US" sz="1100" b="1" u="none" strike="noStrike" dirty="0">
                          <a:solidFill>
                            <a:srgbClr val="887149"/>
                          </a:solidFill>
                          <a:effectLst/>
                          <a:latin typeface="Calibri" panose="020F0502020204030204" pitchFamily="34" charset="0"/>
                          <a:cs typeface="Calibri" panose="020F0502020204030204" pitchFamily="34" charset="0"/>
                        </a:rPr>
                        <a:t>ACEMAPP.</a:t>
                      </a:r>
                      <a:r>
                        <a:rPr lang="en-US" sz="1100" u="none" strike="noStrike" dirty="0">
                          <a:effectLst/>
                          <a:latin typeface="Calibri" panose="020F0502020204030204" pitchFamily="34" charset="0"/>
                          <a:cs typeface="Calibri" panose="020F0502020204030204" pitchFamily="34" charset="0"/>
                        </a:rPr>
                        <a:t> </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tc>
                  <a:txBody>
                    <a:bodyPr/>
                    <a:lstStyle/>
                    <a:p>
                      <a:pPr algn="ctr" fontAlgn="b"/>
                      <a:r>
                        <a:rPr lang="en-US" sz="1100" u="none" strike="noStrike" dirty="0">
                          <a:effectLst/>
                          <a:latin typeface="Calibri" panose="020F0502020204030204" pitchFamily="34" charset="0"/>
                          <a:cs typeface="Calibri" panose="020F0502020204030204" pitchFamily="34" charset="0"/>
                        </a:rPr>
                        <a:t> </a:t>
                      </a:r>
                      <a:endParaRPr lang="en-US" sz="1100" b="1" i="0" u="none" strike="noStrike" dirty="0">
                        <a:solidFill>
                          <a:srgbClr val="FF0000"/>
                        </a:solidFill>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87149">
                        <a:alpha val="10196"/>
                      </a:srgbClr>
                    </a:solidFill>
                  </a:tcPr>
                </a:tc>
                <a:extLst>
                  <a:ext uri="{0D108BD9-81ED-4DB2-BD59-A6C34878D82A}">
                    <a16:rowId xmlns:a16="http://schemas.microsoft.com/office/drawing/2014/main" val="934359974"/>
                  </a:ext>
                </a:extLst>
              </a:tr>
            </a:tbl>
          </a:graphicData>
        </a:graphic>
      </p:graphicFrame>
      <p:pic>
        <p:nvPicPr>
          <p:cNvPr id="3" name="Picture 2">
            <a:extLst>
              <a:ext uri="{FF2B5EF4-FFF2-40B4-BE49-F238E27FC236}">
                <a16:creationId xmlns:a16="http://schemas.microsoft.com/office/drawing/2014/main" id="{486933FF-6D11-F254-84E6-7B6EA10AB40F}"/>
              </a:ext>
              <a:ext uri="{C183D7F6-B498-43B3-948B-1728B52AA6E4}">
                <adec:decorative xmlns:adec="http://schemas.microsoft.com/office/drawing/2017/decorative" val="1"/>
              </a:ext>
            </a:extLst>
          </p:cNvPr>
          <p:cNvPicPr>
            <a:picLocks noChangeAspect="1"/>
          </p:cNvPicPr>
          <p:nvPr/>
        </p:nvPicPr>
        <p:blipFill>
          <a:blip r:embed="rId3">
            <a:alphaModFix amt="50000"/>
            <a:extLst>
              <a:ext uri="{28A0092B-C50C-407E-A947-70E740481C1C}">
                <a14:useLocalDpi xmlns:a14="http://schemas.microsoft.com/office/drawing/2010/main" val="0"/>
              </a:ext>
            </a:extLst>
          </a:blip>
          <a:stretch>
            <a:fillRect/>
          </a:stretch>
        </p:blipFill>
        <p:spPr>
          <a:xfrm>
            <a:off x="6709219" y="4213100"/>
            <a:ext cx="528829" cy="451105"/>
          </a:xfrm>
          <a:prstGeom prst="rect">
            <a:avLst/>
          </a:prstGeom>
        </p:spPr>
      </p:pic>
    </p:spTree>
    <p:extLst>
      <p:ext uri="{BB962C8B-B14F-4D97-AF65-F5344CB8AC3E}">
        <p14:creationId xmlns:p14="http://schemas.microsoft.com/office/powerpoint/2010/main" val="505318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65468E6-49FA-1DFB-8493-D8E82378A3E2}"/>
              </a:ext>
            </a:extLst>
          </p:cNvPr>
          <p:cNvSpPr txBox="1">
            <a:spLocks noGrp="1"/>
          </p:cNvSpPr>
          <p:nvPr>
            <p:ph type="title" idx="4294967295"/>
          </p:nvPr>
        </p:nvSpPr>
        <p:spPr>
          <a:xfrm>
            <a:off x="-1740" y="2004284"/>
            <a:ext cx="7772400" cy="1077218"/>
          </a:xfrm>
          <a:prstGeom prst="rect">
            <a:avLst/>
          </a:prstGeom>
          <a:solidFill>
            <a:srgbClr val="887149">
              <a:alpha val="80000"/>
            </a:srgbClr>
          </a:solid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Please ensure that all uploaded documents are clean copies </a:t>
            </a:r>
            <a:br>
              <a:rPr kumimoji="0" lang="en-US" sz="16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br>
            <a:r>
              <a:rPr kumimoji="0" lang="en-US" sz="16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with all sections completed, signatures present, and </a:t>
            </a:r>
            <a:br>
              <a:rPr kumimoji="0" lang="en-US" sz="16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br>
            <a:r>
              <a:rPr kumimoji="0" lang="en-US" sz="16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student name visible. Uploads without name visible </a:t>
            </a:r>
            <a:br>
              <a:rPr kumimoji="0" lang="en-US" sz="16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br>
            <a:r>
              <a:rPr kumimoji="0" lang="en-US" sz="16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or with sections missing will be denied. </a:t>
            </a:r>
          </a:p>
        </p:txBody>
      </p:sp>
      <p:sp>
        <p:nvSpPr>
          <p:cNvPr id="8" name="TextBox 7">
            <a:extLst>
              <a:ext uri="{FF2B5EF4-FFF2-40B4-BE49-F238E27FC236}">
                <a16:creationId xmlns:a16="http://schemas.microsoft.com/office/drawing/2014/main" id="{72FFC1C8-C1D2-FBF0-F885-A8F5A2BAC895}"/>
              </a:ext>
            </a:extLst>
          </p:cNvPr>
          <p:cNvSpPr txBox="1"/>
          <p:nvPr/>
        </p:nvSpPr>
        <p:spPr>
          <a:xfrm>
            <a:off x="-14513" y="3256458"/>
            <a:ext cx="7786913" cy="1077218"/>
          </a:xfrm>
          <a:prstGeom prst="rect">
            <a:avLst/>
          </a:prstGeom>
          <a:solidFill>
            <a:srgbClr val="887149">
              <a:alpha val="60000"/>
            </a:srgbClr>
          </a:solidFill>
        </p:spPr>
        <p:txBody>
          <a:bodyPr wrap="square" rtlCol="0" anchor="b">
            <a:spAutoFit/>
          </a:bodyPr>
          <a:lstStyle/>
          <a:p>
            <a:pPr algn="ctr"/>
            <a:r>
              <a:rPr lang="en-US" sz="1600" b="1" dirty="0">
                <a:solidFill>
                  <a:schemeClr val="bg1"/>
                </a:solidFill>
                <a:latin typeface="Calibri" panose="020F0502020204030204" pitchFamily="34" charset="0"/>
                <a:cs typeface="Calibri" panose="020F0502020204030204" pitchFamily="34" charset="0"/>
              </a:rPr>
              <a:t>For issues uploading documents to ACEMAPP or </a:t>
            </a:r>
          </a:p>
          <a:p>
            <a:pPr algn="ctr"/>
            <a:r>
              <a:rPr lang="en-US" sz="1600" b="1" dirty="0">
                <a:solidFill>
                  <a:schemeClr val="bg1"/>
                </a:solidFill>
                <a:latin typeface="Calibri" panose="020F0502020204030204" pitchFamily="34" charset="0"/>
                <a:cs typeface="Calibri" panose="020F0502020204030204" pitchFamily="34" charset="0"/>
              </a:rPr>
              <a:t>questions regarding ACEMAPP accounts, </a:t>
            </a:r>
          </a:p>
          <a:p>
            <a:pPr algn="ctr"/>
            <a:r>
              <a:rPr lang="en-US" sz="1600" b="1" dirty="0">
                <a:solidFill>
                  <a:schemeClr val="bg1"/>
                </a:solidFill>
                <a:latin typeface="Calibri" panose="020F0502020204030204" pitchFamily="34" charset="0"/>
                <a:cs typeface="Calibri" panose="020F0502020204030204" pitchFamily="34" charset="0"/>
              </a:rPr>
              <a:t>contact ACEMAPP Support: call 844 223-4292 </a:t>
            </a:r>
          </a:p>
          <a:p>
            <a:pPr algn="ctr"/>
            <a:r>
              <a:rPr lang="en-US" sz="1600" b="1" dirty="0">
                <a:solidFill>
                  <a:schemeClr val="bg1"/>
                </a:solidFill>
                <a:latin typeface="Calibri" panose="020F0502020204030204" pitchFamily="34" charset="0"/>
                <a:cs typeface="Calibri" panose="020F0502020204030204" pitchFamily="34" charset="0"/>
              </a:rPr>
              <a:t>or email support@acemapp.org</a:t>
            </a:r>
          </a:p>
        </p:txBody>
      </p:sp>
      <p:pic>
        <p:nvPicPr>
          <p:cNvPr id="12" name="Picture 11">
            <a:extLst>
              <a:ext uri="{FF2B5EF4-FFF2-40B4-BE49-F238E27FC236}">
                <a16:creationId xmlns:a16="http://schemas.microsoft.com/office/drawing/2014/main" id="{3AF79716-C853-5A89-1476-B8090643000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8005" y="468379"/>
            <a:ext cx="1487424" cy="1210056"/>
          </a:xfrm>
          <a:prstGeom prst="rect">
            <a:avLst/>
          </a:prstGeom>
        </p:spPr>
      </p:pic>
      <p:sp>
        <p:nvSpPr>
          <p:cNvPr id="13" name="TextBox 12">
            <a:extLst>
              <a:ext uri="{FF2B5EF4-FFF2-40B4-BE49-F238E27FC236}">
                <a16:creationId xmlns:a16="http://schemas.microsoft.com/office/drawing/2014/main" id="{08EAA290-165B-9A4D-4909-96374EEEA8FF}"/>
              </a:ext>
            </a:extLst>
          </p:cNvPr>
          <p:cNvSpPr txBox="1"/>
          <p:nvPr/>
        </p:nvSpPr>
        <p:spPr>
          <a:xfrm>
            <a:off x="-3223" y="4508632"/>
            <a:ext cx="7772400" cy="830997"/>
          </a:xfrm>
          <a:prstGeom prst="rect">
            <a:avLst/>
          </a:prstGeom>
          <a:solidFill>
            <a:srgbClr val="887149">
              <a:alpha val="80000"/>
            </a:srgbClr>
          </a:solidFill>
        </p:spPr>
        <p:txBody>
          <a:bodyPr wrap="square" rtlCol="0" anchor="b">
            <a:spAutoFit/>
          </a:bodyPr>
          <a:lstStyle/>
          <a:p>
            <a:pPr algn="ctr"/>
            <a:r>
              <a:rPr lang="en-US" sz="1600" b="1" dirty="0">
                <a:solidFill>
                  <a:schemeClr val="bg1"/>
                </a:solidFill>
                <a:latin typeface="Calibri" panose="020F0502020204030204" pitchFamily="34" charset="0"/>
                <a:cs typeface="Calibri" panose="020F0502020204030204" pitchFamily="34" charset="0"/>
              </a:rPr>
              <a:t>If you have any questions regarding these </a:t>
            </a:r>
          </a:p>
          <a:p>
            <a:pPr algn="ctr"/>
            <a:r>
              <a:rPr lang="en-US" sz="1600" b="1" dirty="0">
                <a:solidFill>
                  <a:schemeClr val="bg1"/>
                </a:solidFill>
                <a:latin typeface="Calibri" panose="020F0502020204030204" pitchFamily="34" charset="0"/>
                <a:cs typeface="Calibri" panose="020F0502020204030204" pitchFamily="34" charset="0"/>
              </a:rPr>
              <a:t>clinical health requirements, please email the </a:t>
            </a:r>
          </a:p>
          <a:p>
            <a:pPr algn="ctr"/>
            <a:r>
              <a:rPr lang="en-US" sz="1600" b="1" dirty="0">
                <a:solidFill>
                  <a:schemeClr val="bg1"/>
                </a:solidFill>
                <a:latin typeface="Calibri" panose="020F0502020204030204" pitchFamily="34" charset="0"/>
                <a:cs typeface="Calibri" panose="020F0502020204030204" pitchFamily="34" charset="0"/>
              </a:rPr>
              <a:t>SON Clinical Operations Team at SONClinical@Oakland.edu</a:t>
            </a:r>
          </a:p>
        </p:txBody>
      </p:sp>
      <p:sp>
        <p:nvSpPr>
          <p:cNvPr id="2" name="TextBox 1">
            <a:extLst>
              <a:ext uri="{FF2B5EF4-FFF2-40B4-BE49-F238E27FC236}">
                <a16:creationId xmlns:a16="http://schemas.microsoft.com/office/drawing/2014/main" id="{C2623129-D168-8DE4-0915-4B454C30E3EC}"/>
              </a:ext>
            </a:extLst>
          </p:cNvPr>
          <p:cNvSpPr txBox="1"/>
          <p:nvPr/>
        </p:nvSpPr>
        <p:spPr>
          <a:xfrm>
            <a:off x="-17736" y="5514585"/>
            <a:ext cx="7786913" cy="1815882"/>
          </a:xfrm>
          <a:prstGeom prst="rect">
            <a:avLst/>
          </a:prstGeom>
          <a:solidFill>
            <a:srgbClr val="887149">
              <a:alpha val="60000"/>
            </a:srgbClr>
          </a:solidFill>
        </p:spPr>
        <p:txBody>
          <a:bodyPr wrap="square" rtlCol="0" anchor="b">
            <a:spAutoFit/>
          </a:bodyPr>
          <a:lstStyle/>
          <a:p>
            <a:pPr algn="ctr"/>
            <a:r>
              <a:rPr lang="en-US" sz="1600" b="1" dirty="0">
                <a:solidFill>
                  <a:schemeClr val="bg1"/>
                </a:solidFill>
                <a:latin typeface="Calibri" panose="020F0502020204030204" pitchFamily="34" charset="0"/>
                <a:cs typeface="Calibri" panose="020F0502020204030204" pitchFamily="34" charset="0"/>
              </a:rPr>
              <a:t>Health examinations must be obtained through </a:t>
            </a:r>
          </a:p>
          <a:p>
            <a:pPr algn="ctr"/>
            <a:r>
              <a:rPr lang="en-US" sz="1600" b="1" dirty="0">
                <a:solidFill>
                  <a:schemeClr val="bg1"/>
                </a:solidFill>
                <a:latin typeface="Calibri" panose="020F0502020204030204" pitchFamily="34" charset="0"/>
                <a:cs typeface="Calibri" panose="020F0502020204030204" pitchFamily="34" charset="0"/>
              </a:rPr>
              <a:t>a qualified health care provider </a:t>
            </a:r>
          </a:p>
          <a:p>
            <a:pPr algn="ctr"/>
            <a:r>
              <a:rPr lang="en-US" sz="1600" b="1" dirty="0">
                <a:solidFill>
                  <a:schemeClr val="bg1"/>
                </a:solidFill>
                <a:latin typeface="Calibri" panose="020F0502020204030204" pitchFamily="34" charset="0"/>
                <a:cs typeface="Calibri" panose="020F0502020204030204" pitchFamily="34" charset="0"/>
              </a:rPr>
              <a:t>(e.g., physician, nurse practitioner, physician assistant). </a:t>
            </a:r>
          </a:p>
          <a:p>
            <a:pPr algn="ctr"/>
            <a:r>
              <a:rPr lang="en-US" sz="1600" b="1" dirty="0">
                <a:solidFill>
                  <a:schemeClr val="bg1"/>
                </a:solidFill>
                <a:latin typeface="Calibri" panose="020F0502020204030204" pitchFamily="34" charset="0"/>
                <a:cs typeface="Calibri" panose="020F0502020204030204" pitchFamily="34" charset="0"/>
              </a:rPr>
              <a:t>Students may schedule an appointment at </a:t>
            </a:r>
          </a:p>
          <a:p>
            <a:pPr algn="ctr"/>
            <a:r>
              <a:rPr lang="en-US" sz="1600" b="1" dirty="0">
                <a:solidFill>
                  <a:schemeClr val="bg1"/>
                </a:solidFill>
                <a:latin typeface="Calibri" panose="020F0502020204030204" pitchFamily="34" charset="0"/>
                <a:cs typeface="Calibri" panose="020F0502020204030204" pitchFamily="34" charset="0"/>
              </a:rPr>
              <a:t>the Oakland University Graham Health Center </a:t>
            </a:r>
          </a:p>
          <a:p>
            <a:pPr algn="ctr"/>
            <a:r>
              <a:rPr lang="en-US" sz="1600" b="1" dirty="0">
                <a:solidFill>
                  <a:schemeClr val="bg1"/>
                </a:solidFill>
                <a:latin typeface="Calibri" panose="020F0502020204030204" pitchFamily="34" charset="0"/>
                <a:cs typeface="Calibri" panose="020F0502020204030204" pitchFamily="34" charset="0"/>
              </a:rPr>
              <a:t>by calling 248 370-2341; identify yourself as a nursing student </a:t>
            </a:r>
          </a:p>
          <a:p>
            <a:pPr algn="ctr"/>
            <a:r>
              <a:rPr lang="en-US" sz="1600" b="1" dirty="0">
                <a:solidFill>
                  <a:schemeClr val="bg1"/>
                </a:solidFill>
                <a:latin typeface="Calibri" panose="020F0502020204030204" pitchFamily="34" charset="0"/>
                <a:cs typeface="Calibri" panose="020F0502020204030204" pitchFamily="34" charset="0"/>
              </a:rPr>
              <a:t>when you make the appointment.</a:t>
            </a:r>
          </a:p>
        </p:txBody>
      </p:sp>
      <p:sp>
        <p:nvSpPr>
          <p:cNvPr id="4" name="Title 5">
            <a:extLst>
              <a:ext uri="{FF2B5EF4-FFF2-40B4-BE49-F238E27FC236}">
                <a16:creationId xmlns:a16="http://schemas.microsoft.com/office/drawing/2014/main" id="{A6B04DED-AE1B-B3F7-9067-80EA21ED8709}"/>
              </a:ext>
            </a:extLst>
          </p:cNvPr>
          <p:cNvSpPr txBox="1">
            <a:spLocks/>
          </p:cNvSpPr>
          <p:nvPr/>
        </p:nvSpPr>
        <p:spPr>
          <a:xfrm>
            <a:off x="-1740" y="9412069"/>
            <a:ext cx="7772400" cy="646331"/>
          </a:xfrm>
          <a:prstGeom prst="rect">
            <a:avLst/>
          </a:prstGeom>
          <a:solidFill>
            <a:srgbClr val="887149">
              <a:alpha val="80000"/>
            </a:srgbClr>
          </a:solid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lvl1pPr algn="l" defTabSz="777240" rtl="0" eaLnBrk="1" latinLnBrk="0" hangingPunct="1">
              <a:lnSpc>
                <a:spcPct val="90000"/>
              </a:lnSpc>
              <a:spcBef>
                <a:spcPct val="0"/>
              </a:spcBef>
              <a:buNone/>
              <a:defRPr sz="3740" kern="1200">
                <a:solidFill>
                  <a:schemeClr val="tx1"/>
                </a:solidFill>
                <a:latin typeface="+mj-lt"/>
                <a:ea typeface="+mj-ea"/>
                <a:cs typeface="+mj-cs"/>
              </a:defRPr>
            </a:lvl1pPr>
          </a:lstStyle>
          <a:p>
            <a:pPr algn="ctr" defTabSz="457200">
              <a:lnSpc>
                <a:spcPct val="100000"/>
              </a:lnSpc>
              <a:spcBef>
                <a:spcPts val="0"/>
              </a:spcBef>
              <a:defRPr/>
            </a:pPr>
            <a:r>
              <a:rPr lang="en-US" sz="1200" b="1" dirty="0">
                <a:solidFill>
                  <a:schemeClr val="bg1"/>
                </a:solidFill>
                <a:latin typeface="Calibri" panose="020F0502020204030204" pitchFamily="34" charset="0"/>
                <a:ea typeface="+mn-ea"/>
                <a:cs typeface="Calibri" panose="020F0502020204030204" pitchFamily="34" charset="0"/>
              </a:rPr>
              <a:t>Oakland University School of Nursing</a:t>
            </a:r>
          </a:p>
          <a:p>
            <a:pPr algn="ctr" defTabSz="457200">
              <a:lnSpc>
                <a:spcPct val="100000"/>
              </a:lnSpc>
              <a:spcBef>
                <a:spcPts val="0"/>
              </a:spcBef>
              <a:defRPr/>
            </a:pPr>
            <a:r>
              <a:rPr lang="en-US" sz="1200" dirty="0">
                <a:solidFill>
                  <a:schemeClr val="bg1"/>
                </a:solidFill>
                <a:latin typeface="Calibri" panose="020F0502020204030204" pitchFamily="34" charset="0"/>
                <a:ea typeface="+mn-ea"/>
                <a:cs typeface="Calibri" panose="020F0502020204030204" pitchFamily="34" charset="0"/>
              </a:rPr>
              <a:t>433 Meadow Brook Road</a:t>
            </a:r>
          </a:p>
          <a:p>
            <a:pPr algn="ctr" defTabSz="457200">
              <a:lnSpc>
                <a:spcPct val="100000"/>
              </a:lnSpc>
              <a:spcBef>
                <a:spcPts val="0"/>
              </a:spcBef>
              <a:defRPr/>
            </a:pPr>
            <a:r>
              <a:rPr lang="en-US" sz="1200" dirty="0">
                <a:solidFill>
                  <a:schemeClr val="bg1"/>
                </a:solidFill>
                <a:latin typeface="Calibri" panose="020F0502020204030204" pitchFamily="34" charset="0"/>
                <a:ea typeface="+mn-ea"/>
                <a:cs typeface="Calibri" panose="020F0502020204030204" pitchFamily="34" charset="0"/>
              </a:rPr>
              <a:t>Rochester, MI  48309</a:t>
            </a:r>
          </a:p>
        </p:txBody>
      </p:sp>
      <p:sp>
        <p:nvSpPr>
          <p:cNvPr id="5" name="TextBox 4">
            <a:extLst>
              <a:ext uri="{FF2B5EF4-FFF2-40B4-BE49-F238E27FC236}">
                <a16:creationId xmlns:a16="http://schemas.microsoft.com/office/drawing/2014/main" id="{B9C21B17-B6C8-D1F4-CD4F-6F81952770E1}"/>
              </a:ext>
            </a:extLst>
          </p:cNvPr>
          <p:cNvSpPr txBox="1"/>
          <p:nvPr/>
        </p:nvSpPr>
        <p:spPr>
          <a:xfrm>
            <a:off x="5517" y="7955769"/>
            <a:ext cx="7772400" cy="830997"/>
          </a:xfrm>
          <a:prstGeom prst="rect">
            <a:avLst/>
          </a:prstGeom>
          <a:solidFill>
            <a:srgbClr val="6B5939">
              <a:alpha val="80000"/>
            </a:srgbClr>
          </a:solidFill>
        </p:spPr>
        <p:txBody>
          <a:bodyPr wrap="square" rtlCol="0" anchor="b">
            <a:spAutoFit/>
          </a:bodyPr>
          <a:lstStyle/>
          <a:p>
            <a:pPr algn="ctr"/>
            <a:r>
              <a:rPr lang="en-US" sz="1600" b="1" dirty="0">
                <a:solidFill>
                  <a:schemeClr val="bg1"/>
                </a:solidFill>
                <a:latin typeface="Calibri" panose="020F0502020204030204" pitchFamily="34" charset="0"/>
                <a:cs typeface="Calibri" panose="020F0502020204030204" pitchFamily="34" charset="0"/>
              </a:rPr>
              <a:t>If you would like to request an appointment for a member from our Clinical Operations Team to support you in navigating the health requirement process, please email SONClinical@Oakland.edu and specify “Support Needed” in the subject line. </a:t>
            </a:r>
          </a:p>
        </p:txBody>
      </p:sp>
    </p:spTree>
    <p:extLst>
      <p:ext uri="{BB962C8B-B14F-4D97-AF65-F5344CB8AC3E}">
        <p14:creationId xmlns:p14="http://schemas.microsoft.com/office/powerpoint/2010/main" val="3135537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2331</TotalTime>
  <Words>2156</Words>
  <Application>Microsoft Office PowerPoint</Application>
  <PresentationFormat>Custom</PresentationFormat>
  <Paragraphs>150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Calibri</vt:lpstr>
      <vt:lpstr>Office Theme</vt:lpstr>
      <vt:lpstr>Oakland University School of Nursing  Clinical Health &amp; Training Requirements Submission Checklist</vt:lpstr>
      <vt:lpstr>Undergraduate and Forensics students will upload documents to ACEMAPP.  Graduate students who are not in ACEMAPP will upload to Typhon.  See ‘Additional Requirements for Graduate Students’ section below for details. </vt:lpstr>
      <vt:lpstr>Continuation of requirements</vt:lpstr>
      <vt:lpstr>Continuation of requirements page</vt:lpstr>
      <vt:lpstr>Please ensure that all uploaded documents are clean copies  with all sections completed, signatures present, and  student name visible. Uploads without name visible  or with sections missing will be denied.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Kristen Damiano</dc:creator>
  <cp:lastModifiedBy>Antionette A Trevino</cp:lastModifiedBy>
  <cp:revision>26</cp:revision>
  <dcterms:created xsi:type="dcterms:W3CDTF">2024-06-13T16:13:07Z</dcterms:created>
  <dcterms:modified xsi:type="dcterms:W3CDTF">2025-03-10T17:34:39Z</dcterms:modified>
</cp:coreProperties>
</file>